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handoutMasterIdLst>
    <p:handoutMasterId r:id="rId49"/>
  </p:handoutMasterIdLst>
  <p:sldIdLst>
    <p:sldId id="260" r:id="rId3"/>
    <p:sldId id="334" r:id="rId4"/>
    <p:sldId id="335" r:id="rId5"/>
    <p:sldId id="336" r:id="rId6"/>
    <p:sldId id="337" r:id="rId7"/>
    <p:sldId id="338" r:id="rId8"/>
    <p:sldId id="339" r:id="rId9"/>
    <p:sldId id="340" r:id="rId10"/>
    <p:sldId id="342" r:id="rId11"/>
    <p:sldId id="341" r:id="rId12"/>
    <p:sldId id="348" r:id="rId13"/>
    <p:sldId id="343" r:id="rId14"/>
    <p:sldId id="344" r:id="rId15"/>
    <p:sldId id="345" r:id="rId16"/>
    <p:sldId id="349" r:id="rId17"/>
    <p:sldId id="350" r:id="rId18"/>
    <p:sldId id="347" r:id="rId19"/>
    <p:sldId id="346" r:id="rId20"/>
    <p:sldId id="285" r:id="rId21"/>
    <p:sldId id="286" r:id="rId22"/>
    <p:sldId id="287" r:id="rId23"/>
    <p:sldId id="314" r:id="rId24"/>
    <p:sldId id="315" r:id="rId25"/>
    <p:sldId id="292" r:id="rId26"/>
    <p:sldId id="293" r:id="rId27"/>
    <p:sldId id="294" r:id="rId28"/>
    <p:sldId id="316" r:id="rId29"/>
    <p:sldId id="331" r:id="rId30"/>
    <p:sldId id="332" r:id="rId31"/>
    <p:sldId id="330" r:id="rId32"/>
    <p:sldId id="317" r:id="rId33"/>
    <p:sldId id="351" r:id="rId34"/>
    <p:sldId id="318" r:id="rId35"/>
    <p:sldId id="319" r:id="rId36"/>
    <p:sldId id="320" r:id="rId37"/>
    <p:sldId id="321" r:id="rId38"/>
    <p:sldId id="322" r:id="rId39"/>
    <p:sldId id="323" r:id="rId40"/>
    <p:sldId id="324" r:id="rId41"/>
    <p:sldId id="325" r:id="rId42"/>
    <p:sldId id="326" r:id="rId43"/>
    <p:sldId id="327" r:id="rId44"/>
    <p:sldId id="333" r:id="rId45"/>
    <p:sldId id="328" r:id="rId46"/>
    <p:sldId id="32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666311-3EEC-4834-A1B8-A4462C759409}" type="datetimeFigureOut">
              <a:rPr lang="en-US" smtClean="0"/>
              <a:pPr/>
              <a:t>6/13/2019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394D8-039D-4ECA-B89C-A70C38BB419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C07DF7-B1B3-4636-A19C-305E5567E731}" type="datetimeFigureOut">
              <a:rPr lang="en-US" smtClean="0"/>
              <a:pPr/>
              <a:t>6/13/2019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FA7BD-942F-41FC-AFCA-8E67DDFA38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1F0155-43BB-45FE-BC49-8CD41A637BD5}" type="datetimeFigureOut">
              <a:rPr lang="en-US" smtClean="0"/>
              <a:pPr/>
              <a:t>6/13/2019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2B8845-F394-46CB-9C27-125BE0DA03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2600" y="81453"/>
            <a:ext cx="7391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1F0155-43BB-45FE-BC49-8CD41A637BD5}" type="datetimeFigureOut">
              <a:rPr lang="en-US" smtClean="0"/>
              <a:pPr/>
              <a:t>6/13/2019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2B8845-F394-46CB-9C27-125BE0DA03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1F0155-43BB-45FE-BC49-8CD41A637BD5}" type="datetimeFigureOut">
              <a:rPr lang="en-US" smtClean="0"/>
              <a:pPr/>
              <a:t>6/13/2019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2B8845-F394-46CB-9C27-125BE0DA031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BC635C-8F32-4EA1-846A-F6F56870929A}" type="datetimeFigureOut">
              <a:rPr lang="en-US" smtClean="0"/>
              <a:pPr/>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36B74-9537-402F-AC94-DD6BB644FFC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C635C-8F32-4EA1-846A-F6F56870929A}" type="datetimeFigureOut">
              <a:rPr lang="en-US" smtClean="0"/>
              <a:pPr/>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36B74-9537-402F-AC94-DD6BB644FFC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BC635C-8F32-4EA1-846A-F6F56870929A}" type="datetimeFigureOut">
              <a:rPr lang="en-US" smtClean="0"/>
              <a:pPr/>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36B74-9537-402F-AC94-DD6BB644FFC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BC635C-8F32-4EA1-846A-F6F56870929A}" type="datetimeFigureOut">
              <a:rPr lang="en-US" smtClean="0"/>
              <a:pPr/>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36B74-9537-402F-AC94-DD6BB644FFC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BC635C-8F32-4EA1-846A-F6F56870929A}" type="datetimeFigureOut">
              <a:rPr lang="en-US" smtClean="0"/>
              <a:pPr/>
              <a:t>6/13/2019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36B74-9537-402F-AC94-DD6BB644FFC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BC635C-8F32-4EA1-846A-F6F56870929A}" type="datetimeFigureOut">
              <a:rPr lang="en-US" smtClean="0"/>
              <a:pPr/>
              <a:t>6/13/2019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36B74-9537-402F-AC94-DD6BB644FFC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C635C-8F32-4EA1-846A-F6F56870929A}" type="datetimeFigureOut">
              <a:rPr lang="en-US" smtClean="0"/>
              <a:pPr/>
              <a:t>6/13/2019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36B74-9537-402F-AC94-DD6BB644FFC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BC635C-8F32-4EA1-846A-F6F56870929A}" type="datetimeFigureOut">
              <a:rPr lang="en-US" smtClean="0"/>
              <a:pPr/>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36B74-9537-402F-AC94-DD6BB644FF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BC635C-8F32-4EA1-846A-F6F56870929A}" type="datetimeFigureOut">
              <a:rPr lang="en-US" smtClean="0"/>
              <a:pPr/>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36B74-9537-402F-AC94-DD6BB644FFC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C635C-8F32-4EA1-846A-F6F56870929A}" type="datetimeFigureOut">
              <a:rPr lang="en-US" smtClean="0"/>
              <a:pPr/>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36B74-9537-402F-AC94-DD6BB644FFC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C635C-8F32-4EA1-846A-F6F56870929A}" type="datetimeFigureOut">
              <a:rPr lang="en-US" smtClean="0"/>
              <a:pPr/>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36B74-9537-402F-AC94-DD6BB644FF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1F0155-43BB-45FE-BC49-8CD41A637BD5}" type="datetimeFigureOut">
              <a:rPr lang="en-US" smtClean="0"/>
              <a:pPr/>
              <a:t>6/13/2019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2B8845-F394-46CB-9C27-125BE0DA03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81453"/>
            <a:ext cx="7391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51F0155-43BB-45FE-BC49-8CD41A637BD5}" type="datetimeFigureOut">
              <a:rPr lang="en-US" smtClean="0"/>
              <a:pPr/>
              <a:t>6/13/2019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2B8845-F394-46CB-9C27-125BE0DA03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81453"/>
            <a:ext cx="73914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51F0155-43BB-45FE-BC49-8CD41A637BD5}" type="datetimeFigureOut">
              <a:rPr lang="en-US" smtClean="0"/>
              <a:pPr/>
              <a:t>6/13/2019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62B8845-F394-46CB-9C27-125BE0DA03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2600" y="81453"/>
            <a:ext cx="73914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51F0155-43BB-45FE-BC49-8CD41A637BD5}" type="datetimeFigureOut">
              <a:rPr lang="en-US" smtClean="0"/>
              <a:pPr/>
              <a:t>6/13/2019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62B8845-F394-46CB-9C27-125BE0DA03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51F0155-43BB-45FE-BC49-8CD41A637BD5}" type="datetimeFigureOut">
              <a:rPr lang="en-US" smtClean="0"/>
              <a:pPr/>
              <a:t>6/13/2019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62B8845-F394-46CB-9C27-125BE0DA03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51F0155-43BB-45FE-BC49-8CD41A637BD5}" type="datetimeFigureOut">
              <a:rPr lang="en-US" smtClean="0"/>
              <a:pPr/>
              <a:t>6/13/2019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2B8845-F394-46CB-9C27-125BE0DA03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51F0155-43BB-45FE-BC49-8CD41A637BD5}" type="datetimeFigureOut">
              <a:rPr lang="en-US" smtClean="0"/>
              <a:pPr/>
              <a:t>6/13/2019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2B8845-F394-46CB-9C27-125BE0DA03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download.jpg"/>
          <p:cNvPicPr>
            <a:picLocks noChangeAspect="1"/>
          </p:cNvPicPr>
          <p:nvPr userDrawn="1"/>
        </p:nvPicPr>
        <p:blipFill>
          <a:blip r:embed="rId13" cstate="print"/>
          <a:stretch>
            <a:fillRect/>
          </a:stretch>
        </p:blipFill>
        <p:spPr>
          <a:xfrm>
            <a:off x="302652" y="0"/>
            <a:ext cx="1143000" cy="1295400"/>
          </a:xfrm>
          <a:prstGeom prst="rect">
            <a:avLst/>
          </a:prstGeom>
        </p:spPr>
      </p:pic>
      <p:sp>
        <p:nvSpPr>
          <p:cNvPr id="23" name="Title 1"/>
          <p:cNvSpPr txBox="1">
            <a:spLocks/>
          </p:cNvSpPr>
          <p:nvPr userDrawn="1"/>
        </p:nvSpPr>
        <p:spPr>
          <a:xfrm>
            <a:off x="0" y="2667000"/>
            <a:ext cx="91440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4" name="Subtitle 2"/>
          <p:cNvSpPr txBox="1">
            <a:spLocks/>
          </p:cNvSpPr>
          <p:nvPr userDrawn="1"/>
        </p:nvSpPr>
        <p:spPr>
          <a:xfrm>
            <a:off x="0" y="4787730"/>
            <a:ext cx="9144000" cy="5334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grpSp>
        <p:nvGrpSpPr>
          <p:cNvPr id="17" name="Group 16"/>
          <p:cNvGrpSpPr/>
          <p:nvPr userDrawn="1"/>
        </p:nvGrpSpPr>
        <p:grpSpPr>
          <a:xfrm>
            <a:off x="0" y="6637067"/>
            <a:ext cx="9144000" cy="220933"/>
            <a:chOff x="0" y="6637067"/>
            <a:chExt cx="9144000" cy="220933"/>
          </a:xfrm>
        </p:grpSpPr>
        <p:sp>
          <p:nvSpPr>
            <p:cNvPr id="11" name="TextBox 10"/>
            <p:cNvSpPr txBox="1"/>
            <p:nvPr/>
          </p:nvSpPr>
          <p:spPr>
            <a:xfrm>
              <a:off x="1828800" y="6637067"/>
              <a:ext cx="7315200" cy="220933"/>
            </a:xfrm>
            <a:prstGeom prst="rect">
              <a:avLst/>
            </a:prstGeom>
            <a:solidFill>
              <a:srgbClr val="008000"/>
            </a:solidFill>
            <a:ln>
              <a:solidFill>
                <a:schemeClr val="tx1"/>
              </a:solidFill>
            </a:ln>
          </p:spPr>
          <p:txBody>
            <a:bodyPr wrap="square" rtlCol="0">
              <a:spAutoFit/>
            </a:bodyPr>
            <a:lstStyle/>
            <a:p>
              <a:endParaRPr lang="en-US" dirty="0"/>
            </a:p>
          </p:txBody>
        </p:sp>
        <p:sp>
          <p:nvSpPr>
            <p:cNvPr id="12" name="TextBox 11"/>
            <p:cNvSpPr txBox="1"/>
            <p:nvPr/>
          </p:nvSpPr>
          <p:spPr>
            <a:xfrm>
              <a:off x="0" y="6637067"/>
              <a:ext cx="1808872" cy="220933"/>
            </a:xfrm>
            <a:prstGeom prst="rect">
              <a:avLst/>
            </a:prstGeom>
            <a:noFill/>
            <a:ln>
              <a:solidFill>
                <a:schemeClr val="tx1"/>
              </a:solidFill>
            </a:ln>
          </p:spPr>
          <p:txBody>
            <a:bodyPr wrap="square" rtlCol="0">
              <a:spAutoFit/>
            </a:bodyPr>
            <a:lstStyle/>
            <a:p>
              <a:endParaRPr lang="en-US" dirty="0"/>
            </a:p>
          </p:txBody>
        </p:sp>
      </p:grpSp>
      <p:pic>
        <p:nvPicPr>
          <p:cNvPr id="19" name="Picture 18" descr="download.png"/>
          <p:cNvPicPr>
            <a:picLocks noChangeAspect="1"/>
          </p:cNvPicPr>
          <p:nvPr userDrawn="1"/>
        </p:nvPicPr>
        <p:blipFill>
          <a:blip r:embed="rId14" cstate="print"/>
          <a:stretch>
            <a:fillRect/>
          </a:stretch>
        </p:blipFill>
        <p:spPr>
          <a:xfrm>
            <a:off x="8001000" y="0"/>
            <a:ext cx="1143000" cy="1283179"/>
          </a:xfrm>
          <a:prstGeom prst="rect">
            <a:avLst/>
          </a:prstGeom>
        </p:spPr>
      </p:pic>
      <p:grpSp>
        <p:nvGrpSpPr>
          <p:cNvPr id="21" name="Group 20"/>
          <p:cNvGrpSpPr/>
          <p:nvPr userDrawn="1"/>
        </p:nvGrpSpPr>
        <p:grpSpPr>
          <a:xfrm>
            <a:off x="0" y="1295400"/>
            <a:ext cx="9144000" cy="220933"/>
            <a:chOff x="0" y="6637067"/>
            <a:chExt cx="9144000" cy="220933"/>
          </a:xfrm>
        </p:grpSpPr>
        <p:sp>
          <p:nvSpPr>
            <p:cNvPr id="22" name="TextBox 21"/>
            <p:cNvSpPr txBox="1"/>
            <p:nvPr/>
          </p:nvSpPr>
          <p:spPr>
            <a:xfrm>
              <a:off x="1828800" y="6637067"/>
              <a:ext cx="7315200" cy="220933"/>
            </a:xfrm>
            <a:prstGeom prst="rect">
              <a:avLst/>
            </a:prstGeom>
            <a:solidFill>
              <a:srgbClr val="008000"/>
            </a:solidFill>
            <a:ln>
              <a:solidFill>
                <a:schemeClr val="tx1"/>
              </a:solidFill>
            </a:ln>
          </p:spPr>
          <p:txBody>
            <a:bodyPr wrap="square" rtlCol="0">
              <a:spAutoFit/>
            </a:bodyPr>
            <a:lstStyle/>
            <a:p>
              <a:endParaRPr lang="en-US" dirty="0"/>
            </a:p>
          </p:txBody>
        </p:sp>
        <p:sp>
          <p:nvSpPr>
            <p:cNvPr id="25" name="TextBox 24"/>
            <p:cNvSpPr txBox="1"/>
            <p:nvPr/>
          </p:nvSpPr>
          <p:spPr>
            <a:xfrm>
              <a:off x="0" y="6637067"/>
              <a:ext cx="1808872" cy="220933"/>
            </a:xfrm>
            <a:prstGeom prst="rect">
              <a:avLst/>
            </a:prstGeom>
            <a:noFill/>
            <a:ln>
              <a:solidFill>
                <a:schemeClr val="tx1"/>
              </a:solidFill>
            </a:ln>
          </p:spPr>
          <p:txBody>
            <a:bodyPr wrap="square" rtlCol="0">
              <a:spAutoFit/>
            </a:bodyPr>
            <a:lstStyle/>
            <a:p>
              <a:endParaRPr lang="en-US"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C635C-8F32-4EA1-846A-F6F56870929A}" type="datetimeFigureOut">
              <a:rPr lang="en-US" smtClean="0"/>
              <a:pPr/>
              <a:t>6/13/2019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36B74-9537-402F-AC94-DD6BB644FF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133600"/>
            <a:ext cx="9144000" cy="840828"/>
          </a:xfrm>
        </p:spPr>
        <p:txBody>
          <a:bodyPr/>
          <a:lstStyle/>
          <a:p>
            <a:r>
              <a:rPr lang="en-US" sz="3600" b="1" dirty="0" smtClean="0">
                <a:latin typeface="Arial" pitchFamily="34" charset="0"/>
                <a:cs typeface="Arial" pitchFamily="34" charset="0"/>
              </a:rPr>
              <a:t>An Introduction To Pharmacoepidemiology</a:t>
            </a:r>
          </a:p>
        </p:txBody>
      </p:sp>
      <p:sp>
        <p:nvSpPr>
          <p:cNvPr id="6" name="Subtitle 2"/>
          <p:cNvSpPr>
            <a:spLocks noGrp="1"/>
          </p:cNvSpPr>
          <p:nvPr>
            <p:ph type="subTitle" idx="1"/>
          </p:nvPr>
        </p:nvSpPr>
        <p:spPr>
          <a:xfrm>
            <a:off x="0" y="4090920"/>
            <a:ext cx="9144000" cy="1852680"/>
          </a:xfrm>
        </p:spPr>
        <p:txBody>
          <a:bodyPr/>
          <a:lstStyle/>
          <a:p>
            <a:r>
              <a:rPr lang="en-US" sz="2800" b="1" dirty="0" smtClean="0">
                <a:solidFill>
                  <a:schemeClr val="tx1"/>
                </a:solidFill>
              </a:rPr>
              <a:t>Dr. </a:t>
            </a:r>
            <a:r>
              <a:rPr lang="en-US" sz="2800" b="1" dirty="0" err="1" smtClean="0">
                <a:solidFill>
                  <a:schemeClr val="tx1"/>
                </a:solidFill>
              </a:rPr>
              <a:t>Furqan</a:t>
            </a:r>
            <a:r>
              <a:rPr lang="en-US" sz="2800" b="1" dirty="0" smtClean="0">
                <a:solidFill>
                  <a:schemeClr val="tx1"/>
                </a:solidFill>
              </a:rPr>
              <a:t> K. </a:t>
            </a:r>
            <a:r>
              <a:rPr lang="en-US" sz="2800" b="1" dirty="0" err="1" smtClean="0">
                <a:solidFill>
                  <a:schemeClr val="tx1"/>
                </a:solidFill>
              </a:rPr>
              <a:t>Hashmi</a:t>
            </a:r>
            <a:endParaRPr lang="en-US" sz="2800" b="1" dirty="0" smtClean="0">
              <a:solidFill>
                <a:schemeClr val="tx1"/>
              </a:solidFill>
            </a:endParaRPr>
          </a:p>
          <a:p>
            <a:r>
              <a:rPr lang="en-US" sz="2800" dirty="0" smtClean="0"/>
              <a:t>Assistant Professor</a:t>
            </a:r>
          </a:p>
          <a:p>
            <a:r>
              <a:rPr lang="en-US" sz="2800" smtClean="0"/>
              <a:t>Punjab University College of Pharmacy</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27460047_1639534909447587_5378006775556257117_n.jpg"/>
          <p:cNvPicPr>
            <a:picLocks noGrp="1" noChangeAspect="1"/>
          </p:cNvPicPr>
          <p:nvPr>
            <p:ph idx="1"/>
          </p:nvPr>
        </p:nvPicPr>
        <p:blipFill>
          <a:blip r:embed="rId2" cstate="print"/>
          <a:srcRect t="15412" r="-50696"/>
          <a:stretch>
            <a:fillRect/>
          </a:stretch>
        </p:blipFill>
        <p:spPr>
          <a:xfrm>
            <a:off x="1640016" y="1666168"/>
            <a:ext cx="8763000" cy="3763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unnamed (1).jpg"/>
          <p:cNvPicPr>
            <a:picLocks noGrp="1" noChangeAspect="1"/>
          </p:cNvPicPr>
          <p:nvPr>
            <p:ph idx="1"/>
          </p:nvPr>
        </p:nvPicPr>
        <p:blipFill>
          <a:blip r:embed="rId2" cstate="print"/>
          <a:stretch>
            <a:fillRect/>
          </a:stretch>
        </p:blipFill>
        <p:spPr>
          <a:xfrm>
            <a:off x="1447800" y="341048"/>
            <a:ext cx="5715000" cy="6135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jpg"/>
          <p:cNvPicPr>
            <a:picLocks noChangeAspect="1"/>
          </p:cNvPicPr>
          <p:nvPr/>
        </p:nvPicPr>
        <p:blipFill>
          <a:blip r:embed="rId2" cstate="print"/>
          <a:stretch>
            <a:fillRect/>
          </a:stretch>
        </p:blipFill>
        <p:spPr>
          <a:xfrm>
            <a:off x="1752600" y="0"/>
            <a:ext cx="5038361"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download.jpg"/>
          <p:cNvPicPr>
            <a:picLocks noChangeAspect="1"/>
          </p:cNvPicPr>
          <p:nvPr/>
        </p:nvPicPr>
        <p:blipFill>
          <a:blip r:embed="rId3" cstate="print"/>
          <a:stretch>
            <a:fillRect/>
          </a:stretch>
        </p:blipFill>
        <p:spPr>
          <a:xfrm>
            <a:off x="228600" y="3429000"/>
            <a:ext cx="8650224" cy="31943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21drug1.jpg"/>
          <p:cNvPicPr>
            <a:picLocks noGrp="1" noChangeAspect="1"/>
          </p:cNvPicPr>
          <p:nvPr>
            <p:ph idx="1"/>
          </p:nvPr>
        </p:nvPicPr>
        <p:blipFill>
          <a:blip r:embed="rId2" cstate="print"/>
          <a:stretch>
            <a:fillRect/>
          </a:stretch>
        </p:blipFill>
        <p:spPr>
          <a:xfrm>
            <a:off x="1381125" y="1600994"/>
            <a:ext cx="6381750" cy="4876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paracetamol-tablet-500x500.jpg"/>
          <p:cNvPicPr>
            <a:picLocks noGrp="1" noChangeAspect="1"/>
          </p:cNvPicPr>
          <p:nvPr>
            <p:ph idx="1"/>
          </p:nvPr>
        </p:nvPicPr>
        <p:blipFill>
          <a:blip r:embed="rId2" cstate="print"/>
          <a:stretch>
            <a:fillRect/>
          </a:stretch>
        </p:blipFill>
        <p:spPr>
          <a:xfrm>
            <a:off x="0" y="0"/>
            <a:ext cx="4572000" cy="4572000"/>
          </a:xfrm>
        </p:spPr>
      </p:pic>
      <p:pic>
        <p:nvPicPr>
          <p:cNvPr id="4" name="Content Placeholder 2" descr="2016-03-14T061739Z_1_LYNXNPEC2D08I_RTROPTP_3_INDIA-ANTIBIOTICS.jpg"/>
          <p:cNvPicPr>
            <a:picLocks noChangeAspect="1"/>
          </p:cNvPicPr>
          <p:nvPr/>
        </p:nvPicPr>
        <p:blipFill>
          <a:blip r:embed="rId3" cstate="print"/>
          <a:stretch>
            <a:fillRect/>
          </a:stretch>
        </p:blipFill>
        <p:spPr>
          <a:xfrm>
            <a:off x="4568512" y="3733800"/>
            <a:ext cx="4575488" cy="3124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G-2129.JPG"/>
          <p:cNvPicPr>
            <a:picLocks noGrp="1" noChangeAspect="1"/>
          </p:cNvPicPr>
          <p:nvPr>
            <p:ph idx="1"/>
          </p:nvPr>
        </p:nvPicPr>
        <p:blipFill>
          <a:blip r:embed="rId2" cstate="print"/>
          <a:stretch>
            <a:fillRect/>
          </a:stretch>
        </p:blipFill>
        <p:spPr>
          <a:xfrm>
            <a:off x="1676400" y="304800"/>
            <a:ext cx="5410200" cy="601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G-2130.JPG"/>
          <p:cNvPicPr>
            <a:picLocks noGrp="1" noChangeAspect="1"/>
          </p:cNvPicPr>
          <p:nvPr>
            <p:ph idx="1"/>
          </p:nvPr>
        </p:nvPicPr>
        <p:blipFill>
          <a:blip r:embed="rId2" cstate="print"/>
          <a:stretch>
            <a:fillRect/>
          </a:stretch>
        </p:blipFill>
        <p:spPr>
          <a:xfrm>
            <a:off x="2139288" y="100080"/>
            <a:ext cx="4800600" cy="6444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named.jpg"/>
          <p:cNvPicPr>
            <a:picLocks noChangeAspect="1"/>
          </p:cNvPicPr>
          <p:nvPr/>
        </p:nvPicPr>
        <p:blipFill>
          <a:blip r:embed="rId2" cstate="print"/>
          <a:stretch>
            <a:fillRect/>
          </a:stretch>
        </p:blipFill>
        <p:spPr>
          <a:xfrm>
            <a:off x="1428750" y="0"/>
            <a:ext cx="62865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ownload.jpg"/>
          <p:cNvPicPr>
            <a:picLocks noGrp="1" noChangeAspect="1"/>
          </p:cNvPicPr>
          <p:nvPr>
            <p:ph idx="1"/>
          </p:nvPr>
        </p:nvPicPr>
        <p:blipFill>
          <a:blip r:embed="rId2" cstate="print"/>
          <a:stretch>
            <a:fillRect/>
          </a:stretch>
        </p:blipFill>
        <p:spPr>
          <a:xfrm>
            <a:off x="228600" y="1524000"/>
            <a:ext cx="8436429" cy="4724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4893647"/>
          </a:xfrm>
          <a:prstGeom prst="rect">
            <a:avLst/>
          </a:prstGeom>
          <a:noFill/>
        </p:spPr>
        <p:txBody>
          <a:bodyPr wrap="square" rtlCol="0">
            <a:spAutoFit/>
          </a:bodyPr>
          <a:lstStyle/>
          <a:p>
            <a:pPr algn="just">
              <a:buFont typeface="Arial" pitchFamily="34" charset="0"/>
              <a:buChar char="•"/>
            </a:pPr>
            <a:r>
              <a:rPr lang="en-US" sz="2400" dirty="0" smtClean="0">
                <a:solidFill>
                  <a:srgbClr val="FF0000"/>
                </a:solidFill>
                <a:latin typeface="Arial" pitchFamily="34" charset="0"/>
                <a:cs typeface="Arial" pitchFamily="34" charset="0"/>
              </a:rPr>
              <a:t>Pharmaco</a:t>
            </a:r>
            <a:r>
              <a:rPr lang="en-US" sz="2400" dirty="0" smtClean="0">
                <a:solidFill>
                  <a:schemeClr val="tx2"/>
                </a:solidFill>
                <a:latin typeface="Arial" pitchFamily="34" charset="0"/>
                <a:cs typeface="Arial" pitchFamily="34" charset="0"/>
              </a:rPr>
              <a:t>epidemiology</a:t>
            </a:r>
            <a:r>
              <a:rPr lang="en-US" sz="2400" dirty="0" smtClean="0">
                <a:latin typeface="Arial" pitchFamily="34" charset="0"/>
                <a:cs typeface="Arial" pitchFamily="34" charset="0"/>
              </a:rPr>
              <a:t> is the study of the </a:t>
            </a:r>
            <a:r>
              <a:rPr lang="en-US" sz="2400" b="1" dirty="0" smtClean="0">
                <a:latin typeface="Arial" pitchFamily="34" charset="0"/>
                <a:cs typeface="Arial" pitchFamily="34" charset="0"/>
              </a:rPr>
              <a:t>use of </a:t>
            </a:r>
            <a:r>
              <a:rPr lang="en-US" sz="2400" dirty="0" smtClean="0">
                <a:latin typeface="Arial" pitchFamily="34" charset="0"/>
                <a:cs typeface="Arial" pitchFamily="34" charset="0"/>
              </a:rPr>
              <a:t>and the </a:t>
            </a:r>
            <a:r>
              <a:rPr lang="en-US" sz="2400" b="1" dirty="0" smtClean="0">
                <a:latin typeface="Arial" pitchFamily="34" charset="0"/>
                <a:cs typeface="Arial" pitchFamily="34" charset="0"/>
              </a:rPr>
              <a:t>effects of medicines </a:t>
            </a:r>
            <a:r>
              <a:rPr lang="en-US" sz="2400" dirty="0" smtClean="0">
                <a:latin typeface="Arial" pitchFamily="34" charset="0"/>
                <a:cs typeface="Arial" pitchFamily="34" charset="0"/>
              </a:rPr>
              <a:t>in </a:t>
            </a:r>
            <a:r>
              <a:rPr lang="en-US" sz="2400" b="1" dirty="0" smtClean="0">
                <a:latin typeface="Arial" pitchFamily="34" charset="0"/>
                <a:cs typeface="Arial" pitchFamily="34" charset="0"/>
              </a:rPr>
              <a:t>large numbers of people.</a:t>
            </a:r>
          </a:p>
          <a:p>
            <a:pPr algn="just"/>
            <a:endParaRPr lang="en-US" sz="2400" b="1" dirty="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New applied field bridging between </a:t>
            </a:r>
            <a:r>
              <a:rPr lang="en-US" sz="2400" u="sng" dirty="0" smtClean="0">
                <a:latin typeface="Arial" pitchFamily="34" charset="0"/>
                <a:cs typeface="Arial" pitchFamily="34" charset="0"/>
              </a:rPr>
              <a:t>clinical pharmacology </a:t>
            </a:r>
            <a:r>
              <a:rPr lang="en-US" sz="2400" dirty="0" smtClean="0">
                <a:latin typeface="Arial" pitchFamily="34" charset="0"/>
                <a:cs typeface="Arial" pitchFamily="34" charset="0"/>
              </a:rPr>
              <a:t>and </a:t>
            </a:r>
            <a:r>
              <a:rPr lang="en-US" sz="2400" u="sng" dirty="0" smtClean="0">
                <a:latin typeface="Arial" pitchFamily="34" charset="0"/>
                <a:cs typeface="Arial" pitchFamily="34" charset="0"/>
              </a:rPr>
              <a:t>epidemiology.</a:t>
            </a:r>
          </a:p>
          <a:p>
            <a:pPr algn="just">
              <a:buFont typeface="Arial" pitchFamily="34" charset="0"/>
              <a:buChar char="•"/>
            </a:pPr>
            <a:endParaRPr lang="en-US" sz="2400" dirty="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Pharmacoepidemiology started with increasingly frequent accusations about adverse drug reactions, often arising out of spontaneous reporting system, followed by formal studies proving or disproving those associations.</a:t>
            </a:r>
          </a:p>
          <a:p>
            <a:pPr>
              <a:buFont typeface="Wingdings" pitchFamily="2" charset="2"/>
              <a:buChar char="ü"/>
            </a:pPr>
            <a:endParaRPr lang="en-US" sz="2400" b="1" dirty="0"/>
          </a:p>
          <a:p>
            <a:r>
              <a:rPr lang="en-US" sz="2400" b="1" dirty="0" smtClean="0"/>
              <a:t> </a:t>
            </a:r>
          </a:p>
          <a:p>
            <a:r>
              <a:rPr lang="en-US" sz="2400" b="1" dirty="0"/>
              <a:t>	</a:t>
            </a:r>
          </a:p>
        </p:txBody>
      </p:sp>
      <p:sp>
        <p:nvSpPr>
          <p:cNvPr id="3" name="TextBox 2"/>
          <p:cNvSpPr txBox="1"/>
          <p:nvPr/>
        </p:nvSpPr>
        <p:spPr>
          <a:xfrm>
            <a:off x="1524000" y="304800"/>
            <a:ext cx="6477000" cy="646331"/>
          </a:xfrm>
          <a:prstGeom prst="rect">
            <a:avLst/>
          </a:prstGeom>
          <a:noFill/>
        </p:spPr>
        <p:txBody>
          <a:bodyPr wrap="square" rtlCol="0">
            <a:spAutoFit/>
          </a:bodyPr>
          <a:lstStyle/>
          <a:p>
            <a:pPr algn="ctr"/>
            <a:r>
              <a:rPr lang="en-US" sz="3600" b="1" dirty="0" smtClean="0">
                <a:latin typeface="Arial" pitchFamily="34" charset="0"/>
                <a:cs typeface="Arial" pitchFamily="34" charset="0"/>
              </a:rPr>
              <a:t>Definition</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G-186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4893647"/>
          </a:xfrm>
          <a:prstGeom prst="rect">
            <a:avLst/>
          </a:prstGeom>
          <a:noFill/>
        </p:spPr>
        <p:txBody>
          <a:bodyPr wrap="square" rtlCol="0">
            <a:spAutoFit/>
          </a:bodyPr>
          <a:lstStyle/>
          <a:p>
            <a:pPr algn="just">
              <a:buFont typeface="Arial" pitchFamily="34" charset="0"/>
              <a:buChar char="•"/>
            </a:pPr>
            <a:r>
              <a:rPr lang="en-US" sz="2400" b="1" dirty="0" smtClean="0"/>
              <a:t> </a:t>
            </a:r>
            <a:r>
              <a:rPr lang="en-US" sz="2400" b="1" dirty="0" smtClean="0">
                <a:latin typeface="Arial" pitchFamily="34" charset="0"/>
                <a:cs typeface="Arial" pitchFamily="34" charset="0"/>
              </a:rPr>
              <a:t>Information </a:t>
            </a:r>
            <a:r>
              <a:rPr lang="en-US" sz="2400" b="1" dirty="0">
                <a:latin typeface="Arial" pitchFamily="34" charset="0"/>
                <a:cs typeface="Arial" pitchFamily="34" charset="0"/>
              </a:rPr>
              <a:t>which supplements the </a:t>
            </a:r>
            <a:r>
              <a:rPr lang="en-US" sz="2400" b="1" dirty="0" smtClean="0">
                <a:latin typeface="Arial" pitchFamily="34" charset="0"/>
                <a:cs typeface="Arial" pitchFamily="34" charset="0"/>
              </a:rPr>
              <a:t>information available </a:t>
            </a:r>
            <a:r>
              <a:rPr lang="en-US" sz="2400" b="1" dirty="0">
                <a:latin typeface="Arial" pitchFamily="34" charset="0"/>
                <a:cs typeface="Arial" pitchFamily="34" charset="0"/>
              </a:rPr>
              <a:t>from premarketing </a:t>
            </a:r>
            <a:r>
              <a:rPr lang="en-US" sz="2400" b="1" dirty="0" smtClean="0">
                <a:latin typeface="Arial" pitchFamily="34" charset="0"/>
                <a:cs typeface="Arial" pitchFamily="34" charset="0"/>
              </a:rPr>
              <a:t>studies</a:t>
            </a:r>
            <a:r>
              <a:rPr lang="en-US" sz="2400" dirty="0" smtClean="0">
                <a:latin typeface="Arial" pitchFamily="34" charset="0"/>
                <a:cs typeface="Arial" pitchFamily="34" charset="0"/>
              </a:rPr>
              <a:t>—better quantization </a:t>
            </a:r>
            <a:r>
              <a:rPr lang="en-US" sz="2400" dirty="0">
                <a:latin typeface="Arial" pitchFamily="34" charset="0"/>
                <a:cs typeface="Arial" pitchFamily="34" charset="0"/>
              </a:rPr>
              <a:t>of the incidence of known adverse </a:t>
            </a:r>
            <a:r>
              <a:rPr lang="en-US" sz="2400" dirty="0" smtClean="0">
                <a:latin typeface="Arial" pitchFamily="34" charset="0"/>
                <a:cs typeface="Arial" pitchFamily="34" charset="0"/>
              </a:rPr>
              <a:t>and beneficial </a:t>
            </a:r>
            <a:r>
              <a:rPr lang="en-US" sz="2400" dirty="0">
                <a:latin typeface="Arial" pitchFamily="34" charset="0"/>
                <a:cs typeface="Arial" pitchFamily="34" charset="0"/>
              </a:rPr>
              <a:t>effects</a:t>
            </a:r>
          </a:p>
          <a:p>
            <a:pPr algn="just">
              <a:buFont typeface="Arial" pitchFamily="34" charset="0"/>
              <a:buChar char="•"/>
            </a:pPr>
            <a:endParaRPr lang="en-US" sz="2400" dirty="0" smtClean="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 Higher precision (e.g.. </a:t>
            </a:r>
            <a:r>
              <a:rPr lang="en-US" sz="2400" dirty="0" err="1" smtClean="0">
                <a:latin typeface="Arial" pitchFamily="34" charset="0"/>
                <a:cs typeface="Arial" pitchFamily="34" charset="0"/>
              </a:rPr>
              <a:t>Digoxin</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algn="just">
              <a:buFont typeface="Arial" pitchFamily="34" charset="0"/>
              <a:buChar char="•"/>
            </a:pPr>
            <a:endParaRPr lang="en-US" sz="2400" dirty="0" smtClean="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 In </a:t>
            </a:r>
            <a:r>
              <a:rPr lang="en-US" sz="2400" dirty="0">
                <a:latin typeface="Arial" pitchFamily="34" charset="0"/>
                <a:cs typeface="Arial" pitchFamily="34" charset="0"/>
              </a:rPr>
              <a:t>patients not studied prior to marketing, e.g</a:t>
            </a:r>
            <a:r>
              <a:rPr lang="en-US" sz="2400" dirty="0" smtClean="0">
                <a:latin typeface="Arial" pitchFamily="34" charset="0"/>
                <a:cs typeface="Arial" pitchFamily="34" charset="0"/>
              </a:rPr>
              <a:t>. the elderly</a:t>
            </a:r>
            <a:r>
              <a:rPr lang="en-US" sz="2400" dirty="0">
                <a:latin typeface="Arial" pitchFamily="34" charset="0"/>
                <a:cs typeface="Arial" pitchFamily="34" charset="0"/>
              </a:rPr>
              <a:t>, children, pregnant women</a:t>
            </a:r>
          </a:p>
          <a:p>
            <a:pPr algn="just">
              <a:buFont typeface="Arial" pitchFamily="34" charset="0"/>
              <a:buChar char="•"/>
            </a:pPr>
            <a:endParaRPr lang="en-US" sz="2400" dirty="0" smtClean="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 As </a:t>
            </a:r>
            <a:r>
              <a:rPr lang="en-US" sz="2400" dirty="0">
                <a:latin typeface="Arial" pitchFamily="34" charset="0"/>
                <a:cs typeface="Arial" pitchFamily="34" charset="0"/>
              </a:rPr>
              <a:t>modified by other drugs and other </a:t>
            </a:r>
            <a:r>
              <a:rPr lang="en-US" sz="2400" dirty="0" smtClean="0">
                <a:latin typeface="Arial" pitchFamily="34" charset="0"/>
                <a:cs typeface="Arial" pitchFamily="34" charset="0"/>
              </a:rPr>
              <a:t>illnesses (</a:t>
            </a:r>
            <a:r>
              <a:rPr lang="en-US" sz="2400" dirty="0" err="1" smtClean="0">
                <a:latin typeface="Arial" pitchFamily="34" charset="0"/>
                <a:cs typeface="Arial" pitchFamily="34" charset="0"/>
              </a:rPr>
              <a:t>eg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Timolol</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algn="just">
              <a:buFont typeface="Arial" pitchFamily="34" charset="0"/>
              <a:buChar char="•"/>
            </a:pPr>
            <a:endParaRPr lang="en-US" sz="2400" dirty="0" smtClean="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 Relative </a:t>
            </a:r>
            <a:r>
              <a:rPr lang="en-US" sz="2400" dirty="0">
                <a:latin typeface="Arial" pitchFamily="34" charset="0"/>
                <a:cs typeface="Arial" pitchFamily="34" charset="0"/>
              </a:rPr>
              <a:t>to other drugs used for the same indication</a:t>
            </a:r>
          </a:p>
          <a:p>
            <a:pPr algn="just">
              <a:buFont typeface="Arial" pitchFamily="34" charset="0"/>
              <a:buChar char="•"/>
            </a:pPr>
            <a:endParaRPr lang="en-US" sz="2400" dirty="0">
              <a:latin typeface="Arial" pitchFamily="34" charset="0"/>
              <a:cs typeface="Arial" pitchFamily="34" charset="0"/>
            </a:endParaRPr>
          </a:p>
        </p:txBody>
      </p:sp>
      <p:sp>
        <p:nvSpPr>
          <p:cNvPr id="3" name="Rectangle 2"/>
          <p:cNvSpPr/>
          <p:nvPr/>
        </p:nvSpPr>
        <p:spPr>
          <a:xfrm>
            <a:off x="1524000" y="0"/>
            <a:ext cx="6477000" cy="1569660"/>
          </a:xfrm>
          <a:prstGeom prst="rect">
            <a:avLst/>
          </a:prstGeom>
        </p:spPr>
        <p:txBody>
          <a:bodyPr wrap="square">
            <a:spAutoFit/>
          </a:bodyPr>
          <a:lstStyle/>
          <a:p>
            <a:pPr lvl="0" algn="ctr"/>
            <a:r>
              <a:rPr lang="en-US" sz="3600" b="1" dirty="0" smtClean="0">
                <a:solidFill>
                  <a:prstClr val="black"/>
                </a:solidFill>
                <a:latin typeface="Arial" pitchFamily="34" charset="0"/>
                <a:cs typeface="Arial" pitchFamily="34" charset="0"/>
              </a:rPr>
              <a:t>Potential Contributions Of Pharmacoepidemiology</a:t>
            </a:r>
          </a:p>
          <a:p>
            <a:pPr lvl="0"/>
            <a:r>
              <a:rPr lang="en-US" sz="2400" dirty="0" smtClean="0">
                <a:solidFill>
                  <a:prstClr val="black"/>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0"/>
            <a:ext cx="9144000" cy="4154984"/>
          </a:xfrm>
          <a:prstGeom prst="rect">
            <a:avLst/>
          </a:prstGeom>
        </p:spPr>
        <p:txBody>
          <a:bodyPr wrap="square">
            <a:spAutoFit/>
          </a:bodyPr>
          <a:lstStyle/>
          <a:p>
            <a:pPr algn="just">
              <a:buFont typeface="Arial" pitchFamily="34" charset="0"/>
              <a:buChar char="•"/>
            </a:pPr>
            <a:r>
              <a:rPr lang="en-US" sz="2400" b="1" dirty="0" smtClean="0">
                <a:latin typeface="Arial" pitchFamily="34" charset="0"/>
                <a:cs typeface="Arial" pitchFamily="34" charset="0"/>
              </a:rPr>
              <a:t> New types of information not available from premarketing studies</a:t>
            </a:r>
          </a:p>
          <a:p>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(1) Discovery of previously undetected adverse and beneficial effects, uncommon effects, delayed effects</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(2) Patterns of drug utilization</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(3) The effects of drug overdoses</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(4) The economic implications of drug use</a:t>
            </a:r>
          </a:p>
        </p:txBody>
      </p:sp>
      <p:sp>
        <p:nvSpPr>
          <p:cNvPr id="3" name="Rectangle 2"/>
          <p:cNvSpPr/>
          <p:nvPr/>
        </p:nvSpPr>
        <p:spPr>
          <a:xfrm>
            <a:off x="1524000" y="0"/>
            <a:ext cx="6477000" cy="1569660"/>
          </a:xfrm>
          <a:prstGeom prst="rect">
            <a:avLst/>
          </a:prstGeom>
        </p:spPr>
        <p:txBody>
          <a:bodyPr wrap="square">
            <a:spAutoFit/>
          </a:bodyPr>
          <a:lstStyle/>
          <a:p>
            <a:pPr lvl="0" algn="ctr"/>
            <a:r>
              <a:rPr lang="en-US" sz="3600" b="1" dirty="0" smtClean="0">
                <a:solidFill>
                  <a:prstClr val="black"/>
                </a:solidFill>
                <a:latin typeface="Arial" pitchFamily="34" charset="0"/>
                <a:cs typeface="Arial" pitchFamily="34" charset="0"/>
              </a:rPr>
              <a:t>Potential Contributions Of Pharmacoepidemiology</a:t>
            </a:r>
          </a:p>
          <a:p>
            <a:pPr lvl="0"/>
            <a:r>
              <a:rPr lang="en-US" sz="2400" dirty="0" smtClean="0">
                <a:solidFill>
                  <a:prstClr val="black"/>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04800"/>
            <a:ext cx="6629400" cy="830997"/>
          </a:xfrm>
          <a:prstGeom prst="rect">
            <a:avLst/>
          </a:prstGeom>
        </p:spPr>
        <p:txBody>
          <a:bodyPr wrap="square">
            <a:spAutoFit/>
          </a:bodyPr>
          <a:lstStyle/>
          <a:p>
            <a:pPr lvl="0" algn="ctr"/>
            <a:r>
              <a:rPr lang="en-US" sz="3600" b="1" dirty="0" smtClean="0">
                <a:solidFill>
                  <a:prstClr val="black"/>
                </a:solidFill>
                <a:latin typeface="Arial" pitchFamily="34" charset="0"/>
                <a:cs typeface="Arial" pitchFamily="34" charset="0"/>
              </a:rPr>
              <a:t>Pharmacoepidemiology</a:t>
            </a:r>
          </a:p>
          <a:p>
            <a:pPr lvl="0"/>
            <a:r>
              <a:rPr lang="en-US" sz="1200" dirty="0" smtClean="0">
                <a:solidFill>
                  <a:prstClr val="black"/>
                </a:solidFill>
              </a:rPr>
              <a:t> </a:t>
            </a:r>
          </a:p>
        </p:txBody>
      </p:sp>
      <p:sp>
        <p:nvSpPr>
          <p:cNvPr id="3" name="Rectangle 2"/>
          <p:cNvSpPr/>
          <p:nvPr/>
        </p:nvSpPr>
        <p:spPr>
          <a:xfrm>
            <a:off x="0" y="1600200"/>
            <a:ext cx="9144000" cy="2751522"/>
          </a:xfrm>
          <a:prstGeom prst="rect">
            <a:avLst/>
          </a:prstGeom>
        </p:spPr>
        <p:txBody>
          <a:bodyPr wrap="square">
            <a:spAutoFit/>
          </a:bodyPr>
          <a:lstStyle/>
          <a:p>
            <a:pPr algn="just">
              <a:lnSpc>
                <a:spcPct val="90000"/>
              </a:lnSpc>
              <a:buFont typeface="Arial" pitchFamily="34" charset="0"/>
              <a:buChar char="•"/>
              <a:defRPr/>
            </a:pPr>
            <a:r>
              <a:rPr lang="en-US" sz="2400" dirty="0" smtClean="0">
                <a:latin typeface="Arial" pitchFamily="34" charset="0"/>
                <a:cs typeface="Arial" pitchFamily="34" charset="0"/>
              </a:rPr>
              <a:t>One of the most pressing problems facing public health providers and administrators in many countries is ensuring the rational use of drugs. </a:t>
            </a:r>
          </a:p>
          <a:p>
            <a:pPr algn="just">
              <a:lnSpc>
                <a:spcPct val="90000"/>
              </a:lnSpc>
              <a:buFont typeface="Arial" pitchFamily="34" charset="0"/>
              <a:buChar char="•"/>
              <a:defRPr/>
            </a:pPr>
            <a:endParaRPr lang="en-US" sz="2400" dirty="0" smtClean="0">
              <a:latin typeface="Arial" pitchFamily="34" charset="0"/>
              <a:cs typeface="Arial" pitchFamily="34" charset="0"/>
            </a:endParaRPr>
          </a:p>
          <a:p>
            <a:pPr algn="just">
              <a:lnSpc>
                <a:spcPct val="90000"/>
              </a:lnSpc>
              <a:buFont typeface="Arial" pitchFamily="34" charset="0"/>
              <a:buChar char="•"/>
              <a:defRPr/>
            </a:pPr>
            <a:r>
              <a:rPr lang="en-US" sz="2400" dirty="0" smtClean="0">
                <a:latin typeface="Arial" pitchFamily="34" charset="0"/>
                <a:cs typeface="Arial" pitchFamily="34" charset="0"/>
              </a:rPr>
              <a:t>In recent years, the term rational itself has gone through drastic changes:</a:t>
            </a:r>
          </a:p>
          <a:p>
            <a:pPr algn="just">
              <a:lnSpc>
                <a:spcPct val="90000"/>
              </a:lnSpc>
              <a:buFont typeface="Arial" pitchFamily="34" charset="0"/>
              <a:buChar char="•"/>
              <a:defRPr/>
            </a:pPr>
            <a:endParaRPr lang="en-US" sz="2400" dirty="0" smtClean="0">
              <a:latin typeface="Arial" pitchFamily="34" charset="0"/>
              <a:cs typeface="Arial" pitchFamily="34" charset="0"/>
            </a:endParaRPr>
          </a:p>
          <a:p>
            <a:pPr algn="just">
              <a:lnSpc>
                <a:spcPct val="90000"/>
              </a:lnSpc>
              <a:buFont typeface="Arial" pitchFamily="34" charset="0"/>
              <a:buChar char="•"/>
              <a:defRPr/>
            </a:pPr>
            <a:r>
              <a:rPr lang="en-US" sz="2400" dirty="0" smtClean="0">
                <a:latin typeface="Arial" pitchFamily="34" charset="0"/>
                <a:cs typeface="Arial" pitchFamily="34" charset="0"/>
              </a:rPr>
              <a:t>Rational use…………. Quality use…………. Responsible us</a:t>
            </a:r>
            <a:endParaRPr lang="en-US"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600200"/>
            <a:ext cx="9144000" cy="5867400"/>
          </a:xfrm>
          <a:prstGeom prst="rect">
            <a:avLst/>
          </a:prstGeom>
        </p:spPr>
        <p:txBody>
          <a:bodyPr/>
          <a:lstStyle/>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 practice, success of treatment largely depends on the ability of a physician to diagnose, prescribe, foresee probable adverse reactions and prevent unnecessary or dangerous duplication therapy. </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Further success depends on performance of the pharmacy and nursing departments in preparing and administering drugs.</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However, the existence of a rationally derived list of drugs approved for procurement and health care consultants performance  does not ensure that they are </a:t>
            </a:r>
            <a:r>
              <a:rPr kumimoji="0" lang="en-US" sz="24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prescribed</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and </a:t>
            </a:r>
            <a:r>
              <a:rPr kumimoji="0" lang="en-US" sz="24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used</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correctly.</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One mechanism to ensure correct prescribing and use is the drug utilization evaluation (DUE)/</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Drug Utilization </a:t>
            </a:r>
            <a:r>
              <a:rPr lang="en-US" sz="2400" dirty="0" smtClean="0">
                <a:latin typeface="Arial" pitchFamily="34" charset="0"/>
                <a:cs typeface="Arial" pitchFamily="34" charset="0"/>
              </a:rPr>
              <a:t>R</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eview</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t>
            </a: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3" name="Rectangle 2"/>
          <p:cNvSpPr/>
          <p:nvPr/>
        </p:nvSpPr>
        <p:spPr>
          <a:xfrm>
            <a:off x="1371600" y="304800"/>
            <a:ext cx="6629400" cy="830997"/>
          </a:xfrm>
          <a:prstGeom prst="rect">
            <a:avLst/>
          </a:prstGeom>
        </p:spPr>
        <p:txBody>
          <a:bodyPr wrap="square">
            <a:spAutoFit/>
          </a:bodyPr>
          <a:lstStyle/>
          <a:p>
            <a:pPr lvl="0" algn="ctr"/>
            <a:r>
              <a:rPr lang="en-US" sz="3600" b="1" dirty="0" smtClean="0">
                <a:solidFill>
                  <a:prstClr val="black"/>
                </a:solidFill>
                <a:latin typeface="Arial" pitchFamily="34" charset="0"/>
                <a:cs typeface="Arial" pitchFamily="34" charset="0"/>
              </a:rPr>
              <a:t>Pharmacoepidemiology</a:t>
            </a:r>
          </a:p>
          <a:p>
            <a:pPr lvl="0"/>
            <a:r>
              <a:rPr lang="en-US" sz="1200" dirty="0" smtClean="0">
                <a:solidFill>
                  <a:prstClr val="black"/>
                </a:solid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1676400"/>
            <a:ext cx="7086600" cy="4747285"/>
          </a:xfrm>
          <a:prstGeom prst="rect">
            <a:avLst/>
          </a:prstGeom>
          <a:noFill/>
          <a:ln w="38100">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4" name="TextBox 3"/>
          <p:cNvSpPr txBox="1"/>
          <p:nvPr/>
        </p:nvSpPr>
        <p:spPr>
          <a:xfrm>
            <a:off x="1447800" y="92453"/>
            <a:ext cx="6553200" cy="1754326"/>
          </a:xfrm>
          <a:prstGeom prst="rect">
            <a:avLst/>
          </a:prstGeom>
          <a:noFill/>
        </p:spPr>
        <p:txBody>
          <a:bodyPr wrap="square" rtlCol="0">
            <a:spAutoFit/>
          </a:bodyPr>
          <a:lstStyle/>
          <a:p>
            <a:pPr algn="ctr"/>
            <a:r>
              <a:rPr lang="en-US" sz="3600" b="1" dirty="0" smtClean="0">
                <a:latin typeface="Arial" pitchFamily="34" charset="0"/>
                <a:cs typeface="Arial" pitchFamily="34" charset="0"/>
              </a:rPr>
              <a:t>Responsible Use Of Medicines</a:t>
            </a:r>
          </a:p>
          <a:p>
            <a:pPr algn="ctr"/>
            <a:r>
              <a:rPr lang="en-US" sz="3600" b="1" dirty="0" smtClean="0">
                <a:latin typeface="Arial" pitchFamily="34" charset="0"/>
                <a:cs typeface="Arial" pitchFamily="34" charset="0"/>
              </a:rPr>
              <a:t> </a:t>
            </a:r>
            <a:endParaRPr lang="ms-MY" sz="3600" b="1" dirty="0">
              <a:latin typeface="Arial" pitchFamily="34" charset="0"/>
              <a:cs typeface="Arial" pitchFamily="34" charset="0"/>
            </a:endParaRPr>
          </a:p>
        </p:txBody>
      </p:sp>
    </p:spTree>
    <p:extLst>
      <p:ext uri="{BB962C8B-B14F-4D97-AF65-F5344CB8AC3E}">
        <p14:creationId xmlns="" xmlns:p14="http://schemas.microsoft.com/office/powerpoint/2010/main" val="4025655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0"/>
            <a:ext cx="9144000" cy="769441"/>
          </a:xfrm>
          <a:prstGeom prst="rect">
            <a:avLst/>
          </a:prstGeom>
        </p:spPr>
        <p:txBody>
          <a:bodyPr wrap="square">
            <a:spAutoFit/>
          </a:bodyPr>
          <a:lstStyle/>
          <a:p>
            <a:pPr marL="342900" indent="-342900" algn="just">
              <a:buFont typeface="Wingdings" panose="05000000000000000000" pitchFamily="2" charset="2"/>
              <a:buChar char="Ø"/>
            </a:pPr>
            <a:r>
              <a:rPr lang="en-US" sz="2200" dirty="0" smtClean="0">
                <a:latin typeface="Arial" pitchFamily="34" charset="0"/>
                <a:cs typeface="Arial" pitchFamily="34" charset="0"/>
              </a:rPr>
              <a:t>About </a:t>
            </a:r>
            <a:r>
              <a:rPr lang="en-US" sz="2200" b="1" dirty="0" smtClean="0">
                <a:solidFill>
                  <a:srgbClr val="FF0000"/>
                </a:solidFill>
                <a:latin typeface="Arial" pitchFamily="34" charset="0"/>
                <a:cs typeface="Arial" pitchFamily="34" charset="0"/>
              </a:rPr>
              <a:t>$ 500 Billion </a:t>
            </a:r>
            <a:r>
              <a:rPr lang="en-US" sz="2200" dirty="0" smtClean="0">
                <a:latin typeface="Arial" pitchFamily="34" charset="0"/>
                <a:cs typeface="Arial" pitchFamily="34" charset="0"/>
              </a:rPr>
              <a:t>can be avoided through better responsible medicine use, worldwide. </a:t>
            </a:r>
            <a:endParaRPr lang="en-US" sz="22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4149" y="2516536"/>
            <a:ext cx="7805951" cy="424815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6" name="TextBox 5"/>
          <p:cNvSpPr txBox="1"/>
          <p:nvPr/>
        </p:nvSpPr>
        <p:spPr>
          <a:xfrm>
            <a:off x="1447800" y="92453"/>
            <a:ext cx="6553200" cy="1200329"/>
          </a:xfrm>
          <a:prstGeom prst="rect">
            <a:avLst/>
          </a:prstGeom>
          <a:noFill/>
        </p:spPr>
        <p:txBody>
          <a:bodyPr wrap="square" rtlCol="0">
            <a:spAutoFit/>
          </a:bodyPr>
          <a:lstStyle/>
          <a:p>
            <a:pPr algn="ctr"/>
            <a:r>
              <a:rPr lang="en-US" sz="3600" b="1" dirty="0" smtClean="0">
                <a:latin typeface="Arial" pitchFamily="34" charset="0"/>
                <a:cs typeface="Arial" pitchFamily="34" charset="0"/>
              </a:rPr>
              <a:t>Responsible Use Of Medicines</a:t>
            </a:r>
            <a:endParaRPr lang="ms-MY" sz="3600" b="1" dirty="0">
              <a:latin typeface="Arial" pitchFamily="34" charset="0"/>
              <a:cs typeface="Arial" pitchFamily="34" charset="0"/>
            </a:endParaRPr>
          </a:p>
        </p:txBody>
      </p:sp>
    </p:spTree>
    <p:extLst>
      <p:ext uri="{BB962C8B-B14F-4D97-AF65-F5344CB8AC3E}">
        <p14:creationId xmlns="" xmlns:p14="http://schemas.microsoft.com/office/powerpoint/2010/main" val="841989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37226"/>
            <a:ext cx="9144000" cy="5170646"/>
          </a:xfrm>
          <a:prstGeom prst="rect">
            <a:avLst/>
          </a:prstGeom>
        </p:spPr>
        <p:txBody>
          <a:bodyPr wrap="square">
            <a:spAutoFit/>
          </a:bodyPr>
          <a:lstStyle/>
          <a:p>
            <a:pPr marL="342900" indent="-342900" algn="just">
              <a:buFont typeface="Wingdings" panose="05000000000000000000" pitchFamily="2" charset="2"/>
              <a:buChar char="Ø"/>
            </a:pPr>
            <a:r>
              <a:rPr lang="en-US" sz="2200" dirty="0">
                <a:latin typeface="Arial" pitchFamily="34" charset="0"/>
                <a:cs typeface="Arial" pitchFamily="34" charset="0"/>
              </a:rPr>
              <a:t>The term ‘responsible use of </a:t>
            </a:r>
            <a:r>
              <a:rPr lang="en-US" sz="2200" dirty="0" smtClean="0">
                <a:latin typeface="Arial" pitchFamily="34" charset="0"/>
                <a:cs typeface="Arial" pitchFamily="34" charset="0"/>
              </a:rPr>
              <a:t>medicines (RUM)’ </a:t>
            </a:r>
            <a:r>
              <a:rPr lang="en-US" sz="2200" dirty="0">
                <a:latin typeface="Arial" pitchFamily="34" charset="0"/>
                <a:cs typeface="Arial" pitchFamily="34" charset="0"/>
              </a:rPr>
              <a:t>implies that </a:t>
            </a:r>
            <a:r>
              <a:rPr lang="en-US" sz="2200" dirty="0" smtClean="0">
                <a:latin typeface="Arial" pitchFamily="34" charset="0"/>
                <a:cs typeface="Arial" pitchFamily="34" charset="0"/>
              </a:rPr>
              <a:t>the </a:t>
            </a:r>
            <a:r>
              <a:rPr lang="en-US" sz="2200" b="1" dirty="0" smtClean="0">
                <a:latin typeface="Arial" pitchFamily="34" charset="0"/>
                <a:cs typeface="Arial" pitchFamily="34" charset="0"/>
              </a:rPr>
              <a:t>activities</a:t>
            </a:r>
            <a:r>
              <a:rPr lang="en-US" sz="2200" dirty="0">
                <a:latin typeface="Arial" pitchFamily="34" charset="0"/>
                <a:cs typeface="Arial" pitchFamily="34" charset="0"/>
              </a:rPr>
              <a:t>, </a:t>
            </a:r>
            <a:r>
              <a:rPr lang="en-US" sz="2200" b="1" dirty="0">
                <a:latin typeface="Arial" pitchFamily="34" charset="0"/>
                <a:cs typeface="Arial" pitchFamily="34" charset="0"/>
              </a:rPr>
              <a:t>capabilities</a:t>
            </a:r>
            <a:r>
              <a:rPr lang="en-US" sz="2200" dirty="0">
                <a:latin typeface="Arial" pitchFamily="34" charset="0"/>
                <a:cs typeface="Arial" pitchFamily="34" charset="0"/>
              </a:rPr>
              <a:t>, and </a:t>
            </a:r>
            <a:r>
              <a:rPr lang="en-US" sz="2200" b="1" dirty="0">
                <a:latin typeface="Arial" pitchFamily="34" charset="0"/>
                <a:cs typeface="Arial" pitchFamily="34" charset="0"/>
              </a:rPr>
              <a:t>existing</a:t>
            </a:r>
            <a:r>
              <a:rPr lang="en-US" sz="2200" dirty="0">
                <a:latin typeface="Arial" pitchFamily="34" charset="0"/>
                <a:cs typeface="Arial" pitchFamily="34" charset="0"/>
              </a:rPr>
              <a:t> resources of health </a:t>
            </a:r>
            <a:r>
              <a:rPr lang="en-US" sz="2200" dirty="0" smtClean="0">
                <a:latin typeface="Arial" pitchFamily="34" charset="0"/>
                <a:cs typeface="Arial" pitchFamily="34" charset="0"/>
              </a:rPr>
              <a:t>system stakeholders </a:t>
            </a:r>
            <a:r>
              <a:rPr lang="en-US" sz="2200" dirty="0">
                <a:latin typeface="Arial" pitchFamily="34" charset="0"/>
                <a:cs typeface="Arial" pitchFamily="34" charset="0"/>
              </a:rPr>
              <a:t>are aligned to ensure patients receive the </a:t>
            </a:r>
            <a:r>
              <a:rPr lang="en-US" sz="2200" dirty="0" smtClean="0">
                <a:latin typeface="Arial" pitchFamily="34" charset="0"/>
                <a:cs typeface="Arial" pitchFamily="34" charset="0"/>
              </a:rPr>
              <a:t>right medicines </a:t>
            </a:r>
            <a:r>
              <a:rPr lang="en-US" sz="2200" dirty="0">
                <a:latin typeface="Arial" pitchFamily="34" charset="0"/>
                <a:cs typeface="Arial" pitchFamily="34" charset="0"/>
              </a:rPr>
              <a:t>at the right time, use them appropriately, </a:t>
            </a:r>
            <a:r>
              <a:rPr lang="en-US" sz="2200" dirty="0" smtClean="0">
                <a:latin typeface="Arial" pitchFamily="34" charset="0"/>
                <a:cs typeface="Arial" pitchFamily="34" charset="0"/>
              </a:rPr>
              <a:t>and benefit </a:t>
            </a:r>
            <a:r>
              <a:rPr lang="en-US" sz="2200" dirty="0">
                <a:latin typeface="Arial" pitchFamily="34" charset="0"/>
                <a:cs typeface="Arial" pitchFamily="34" charset="0"/>
              </a:rPr>
              <a:t>from them</a:t>
            </a:r>
            <a:r>
              <a:rPr lang="en-US" sz="2200" dirty="0" smtClean="0">
                <a:latin typeface="Arial" pitchFamily="34" charset="0"/>
                <a:cs typeface="Arial" pitchFamily="34" charset="0"/>
              </a:rPr>
              <a:t>.</a:t>
            </a:r>
          </a:p>
          <a:p>
            <a:pPr marL="342900" indent="-342900" algn="just">
              <a:buFont typeface="Wingdings" panose="05000000000000000000" pitchFamily="2" charset="2"/>
              <a:buChar char="Ø"/>
            </a:pPr>
            <a:endParaRPr lang="en-US" sz="2200" dirty="0" smtClean="0">
              <a:latin typeface="Arial" pitchFamily="34" charset="0"/>
              <a:cs typeface="Arial" pitchFamily="34" charset="0"/>
            </a:endParaRPr>
          </a:p>
          <a:p>
            <a:pPr marL="342900" indent="-342900" algn="just">
              <a:buFont typeface="Wingdings" panose="05000000000000000000" pitchFamily="2" charset="2"/>
              <a:buChar char="Ø"/>
            </a:pPr>
            <a:r>
              <a:rPr lang="en-US" sz="2200" dirty="0" smtClean="0">
                <a:latin typeface="Arial" pitchFamily="34" charset="0"/>
                <a:cs typeface="Arial" pitchFamily="34" charset="0"/>
              </a:rPr>
              <a:t>The concept of RUM incorporates </a:t>
            </a:r>
            <a:r>
              <a:rPr lang="en-US" sz="2200" dirty="0">
                <a:latin typeface="Arial" pitchFamily="34" charset="0"/>
                <a:cs typeface="Arial" pitchFamily="34" charset="0"/>
              </a:rPr>
              <a:t>the importance of </a:t>
            </a:r>
            <a:r>
              <a:rPr lang="en-US" sz="2200" dirty="0" smtClean="0">
                <a:latin typeface="Arial" pitchFamily="34" charset="0"/>
                <a:cs typeface="Arial" pitchFamily="34" charset="0"/>
              </a:rPr>
              <a:t>stakeholder responsibility </a:t>
            </a:r>
            <a:r>
              <a:rPr lang="en-US" sz="2200" dirty="0">
                <a:latin typeface="Arial" pitchFamily="34" charset="0"/>
                <a:cs typeface="Arial" pitchFamily="34" charset="0"/>
              </a:rPr>
              <a:t>and </a:t>
            </a:r>
            <a:r>
              <a:rPr lang="en-US" sz="2200" dirty="0" smtClean="0">
                <a:latin typeface="Arial" pitchFamily="34" charset="0"/>
                <a:cs typeface="Arial" pitchFamily="34" charset="0"/>
              </a:rPr>
              <a:t>recognizes </a:t>
            </a:r>
            <a:r>
              <a:rPr lang="en-US" sz="2200" dirty="0">
                <a:latin typeface="Arial" pitchFamily="34" charset="0"/>
                <a:cs typeface="Arial" pitchFamily="34" charset="0"/>
              </a:rPr>
              <a:t>the challenge of finite resources.</a:t>
            </a:r>
          </a:p>
          <a:p>
            <a:pPr marL="342900" indent="-342900" algn="just">
              <a:buFont typeface="Wingdings" panose="05000000000000000000" pitchFamily="2" charset="2"/>
              <a:buChar char="Ø"/>
            </a:pPr>
            <a:endParaRPr lang="en-US" sz="2200" dirty="0" smtClean="0">
              <a:latin typeface="Arial" pitchFamily="34" charset="0"/>
              <a:cs typeface="Arial" pitchFamily="34" charset="0"/>
            </a:endParaRPr>
          </a:p>
          <a:p>
            <a:pPr marL="342900" indent="-342900" algn="just">
              <a:buFont typeface="Wingdings" panose="05000000000000000000" pitchFamily="2" charset="2"/>
              <a:buChar char="Ø"/>
            </a:pPr>
            <a:r>
              <a:rPr lang="en-US" sz="2200" dirty="0" smtClean="0">
                <a:latin typeface="Arial" pitchFamily="34" charset="0"/>
                <a:cs typeface="Arial" pitchFamily="34" charset="0"/>
              </a:rPr>
              <a:t>RUM is essential to avoid or reduce avoidable adverse </a:t>
            </a:r>
            <a:r>
              <a:rPr lang="en-US" sz="2200" dirty="0">
                <a:latin typeface="Arial" pitchFamily="34" charset="0"/>
                <a:cs typeface="Arial" pitchFamily="34" charset="0"/>
              </a:rPr>
              <a:t>events, worse quality of life, and </a:t>
            </a:r>
            <a:r>
              <a:rPr lang="en-US" sz="2200" dirty="0" smtClean="0">
                <a:latin typeface="Arial" pitchFamily="34" charset="0"/>
                <a:cs typeface="Arial" pitchFamily="34" charset="0"/>
              </a:rPr>
              <a:t>inferior health </a:t>
            </a:r>
            <a:r>
              <a:rPr lang="en-US" sz="2200" dirty="0">
                <a:latin typeface="Arial" pitchFamily="34" charset="0"/>
                <a:cs typeface="Arial" pitchFamily="34" charset="0"/>
              </a:rPr>
              <a:t>outcomes</a:t>
            </a:r>
            <a:r>
              <a:rPr lang="en-US" sz="2200" dirty="0" smtClean="0">
                <a:latin typeface="Arial" pitchFamily="34" charset="0"/>
                <a:cs typeface="Arial" pitchFamily="34" charset="0"/>
              </a:rPr>
              <a:t>. </a:t>
            </a:r>
          </a:p>
          <a:p>
            <a:pPr algn="just"/>
            <a:r>
              <a:rPr lang="en-US" sz="2200" dirty="0">
                <a:latin typeface="Arial" pitchFamily="34" charset="0"/>
                <a:cs typeface="Arial" pitchFamily="34" charset="0"/>
              </a:rPr>
              <a:t> </a:t>
            </a:r>
          </a:p>
          <a:p>
            <a:pPr marL="342900" indent="-342900" algn="just">
              <a:buFont typeface="Wingdings" panose="05000000000000000000" pitchFamily="2" charset="2"/>
              <a:buChar char="Ø"/>
            </a:pPr>
            <a:r>
              <a:rPr lang="en-US" sz="2200" dirty="0" smtClean="0">
                <a:latin typeface="Arial" pitchFamily="34" charset="0"/>
                <a:cs typeface="Arial" pitchFamily="34" charset="0"/>
              </a:rPr>
              <a:t>RUM </a:t>
            </a:r>
            <a:r>
              <a:rPr lang="en-US" sz="2200" dirty="0">
                <a:latin typeface="Arial" pitchFamily="34" charset="0"/>
                <a:cs typeface="Arial" pitchFamily="34" charset="0"/>
              </a:rPr>
              <a:t>is </a:t>
            </a:r>
            <a:r>
              <a:rPr lang="en-US" sz="2200" dirty="0" smtClean="0">
                <a:latin typeface="Arial" pitchFamily="34" charset="0"/>
                <a:cs typeface="Arial" pitchFamily="34" charset="0"/>
              </a:rPr>
              <a:t>essential </a:t>
            </a:r>
            <a:r>
              <a:rPr lang="en-US" sz="2200" dirty="0">
                <a:latin typeface="Arial" pitchFamily="34" charset="0"/>
                <a:cs typeface="Arial" pitchFamily="34" charset="0"/>
              </a:rPr>
              <a:t>to contain the escalating pharmaceutical </a:t>
            </a:r>
            <a:r>
              <a:rPr lang="en-US" sz="2200" dirty="0" smtClean="0">
                <a:latin typeface="Arial" pitchFamily="34" charset="0"/>
                <a:cs typeface="Arial" pitchFamily="34" charset="0"/>
              </a:rPr>
              <a:t>expenditure.</a:t>
            </a:r>
          </a:p>
          <a:p>
            <a:pPr algn="just"/>
            <a:endParaRPr lang="en-US" sz="2200" dirty="0"/>
          </a:p>
        </p:txBody>
      </p:sp>
      <p:sp>
        <p:nvSpPr>
          <p:cNvPr id="5" name="TextBox 4"/>
          <p:cNvSpPr txBox="1"/>
          <p:nvPr/>
        </p:nvSpPr>
        <p:spPr>
          <a:xfrm>
            <a:off x="1447800" y="92453"/>
            <a:ext cx="6553200" cy="1200329"/>
          </a:xfrm>
          <a:prstGeom prst="rect">
            <a:avLst/>
          </a:prstGeom>
          <a:noFill/>
        </p:spPr>
        <p:txBody>
          <a:bodyPr wrap="square" rtlCol="0">
            <a:spAutoFit/>
          </a:bodyPr>
          <a:lstStyle/>
          <a:p>
            <a:pPr algn="ctr"/>
            <a:r>
              <a:rPr lang="en-US" sz="3600" b="1" dirty="0" smtClean="0">
                <a:latin typeface="Arial" pitchFamily="34" charset="0"/>
                <a:cs typeface="Arial" pitchFamily="34" charset="0"/>
              </a:rPr>
              <a:t>Responsible Use Of Medicines</a:t>
            </a:r>
            <a:endParaRPr lang="ms-MY" sz="3600" b="1" dirty="0">
              <a:latin typeface="Arial" pitchFamily="34" charset="0"/>
              <a:cs typeface="Arial" pitchFamily="34" charset="0"/>
            </a:endParaRPr>
          </a:p>
        </p:txBody>
      </p:sp>
    </p:spTree>
    <p:extLst>
      <p:ext uri="{BB962C8B-B14F-4D97-AF65-F5344CB8AC3E}">
        <p14:creationId xmlns="" xmlns:p14="http://schemas.microsoft.com/office/powerpoint/2010/main" val="1586224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47800" y="304800"/>
            <a:ext cx="66294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DUE/DUR</a:t>
            </a:r>
          </a:p>
        </p:txBody>
      </p:sp>
      <p:sp>
        <p:nvSpPr>
          <p:cNvPr id="3" name="Rectangle 3"/>
          <p:cNvSpPr txBox="1">
            <a:spLocks noChangeArrowheads="1"/>
          </p:cNvSpPr>
          <p:nvPr/>
        </p:nvSpPr>
        <p:spPr>
          <a:xfrm>
            <a:off x="0" y="1524000"/>
            <a:ext cx="9144000" cy="5562600"/>
          </a:xfrm>
          <a:prstGeom prst="rect">
            <a:avLst/>
          </a:prstGeom>
        </p:spPr>
        <p:txBody>
          <a:bodyPr/>
          <a:lstStyle/>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DUE is an ongoing, systematic process designed to maintain the appropriate and effective use of medicines.</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It involves a comprehensive review of patients' prescription and medication data before, during, and after dispensing in order to assure appropriate therapeutic decision making and positive patient outcomes.</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1600200"/>
            <a:ext cx="8725178"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44520" y="203576"/>
            <a:ext cx="8780064" cy="6293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1957.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47800" y="304800"/>
            <a:ext cx="66294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DUE/DUR</a:t>
            </a:r>
          </a:p>
        </p:txBody>
      </p:sp>
      <p:sp>
        <p:nvSpPr>
          <p:cNvPr id="3" name="Rectangle 2"/>
          <p:cNvSpPr/>
          <p:nvPr/>
        </p:nvSpPr>
        <p:spPr>
          <a:xfrm>
            <a:off x="0" y="1676400"/>
            <a:ext cx="9144000" cy="3785652"/>
          </a:xfrm>
          <a:prstGeom prst="rect">
            <a:avLst/>
          </a:prstGeom>
        </p:spPr>
        <p:txBody>
          <a:bodyPr wrap="square">
            <a:spAutoFit/>
          </a:bodyPr>
          <a:lstStyle/>
          <a:p>
            <a:pPr marL="342900" lvl="0" indent="-342900" algn="just">
              <a:lnSpc>
                <a:spcPct val="80000"/>
              </a:lnSpc>
              <a:spcBef>
                <a:spcPct val="20000"/>
              </a:spcBef>
              <a:buFont typeface="Arial" pitchFamily="34" charset="0"/>
              <a:buChar char="•"/>
              <a:defRPr/>
            </a:pPr>
            <a:r>
              <a:rPr lang="en-US" sz="2400" dirty="0" smtClean="0">
                <a:latin typeface="Arial" pitchFamily="34" charset="0"/>
                <a:cs typeface="Arial" pitchFamily="34" charset="0"/>
              </a:rPr>
              <a:t>Pharmacists participating in DUE programs can directly improve the quality of care for patients, individually and as populations, by preventing the use of unnecessary or inappropriate drug therapy and by preventing adverse drug reactions. </a:t>
            </a:r>
          </a:p>
          <a:p>
            <a:pPr marL="342900" lvl="0" indent="-342900" algn="just">
              <a:lnSpc>
                <a:spcPct val="80000"/>
              </a:lnSpc>
              <a:spcBef>
                <a:spcPct val="20000"/>
              </a:spcBef>
              <a:buFont typeface="Arial" pitchFamily="34" charset="0"/>
              <a:buChar char="•"/>
              <a:defRPr/>
            </a:pPr>
            <a:endParaRPr lang="en-US" sz="2400" dirty="0" smtClean="0">
              <a:latin typeface="Arial" pitchFamily="34" charset="0"/>
              <a:cs typeface="Arial" pitchFamily="34" charset="0"/>
            </a:endParaRPr>
          </a:p>
          <a:p>
            <a:pPr marL="342900" lvl="0" indent="-342900" algn="just">
              <a:lnSpc>
                <a:spcPct val="80000"/>
              </a:lnSpc>
              <a:spcBef>
                <a:spcPct val="20000"/>
              </a:spcBef>
              <a:buFont typeface="Arial" pitchFamily="34" charset="0"/>
              <a:buChar char="•"/>
              <a:defRPr/>
            </a:pPr>
            <a:r>
              <a:rPr lang="en-US" sz="2400" dirty="0" smtClean="0">
                <a:latin typeface="Arial" pitchFamily="34" charset="0"/>
                <a:cs typeface="Arial" pitchFamily="34" charset="0"/>
              </a:rPr>
              <a:t>The process of DUE goes by many names. In certain settings, it may be referred to as drug utilization review (DUR). At one time, a distinction was drawn between DUE and DUR based on the notion that the former was prospective and the latter retrospective. However, most experts agree that there is little difference between the two and favor use of the term DUE.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47800" y="304800"/>
            <a:ext cx="66294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DUE/DUR</a:t>
            </a:r>
          </a:p>
        </p:txBody>
      </p:sp>
      <p:sp>
        <p:nvSpPr>
          <p:cNvPr id="3" name="Rectangle 3"/>
          <p:cNvSpPr txBox="1">
            <a:spLocks noChangeArrowheads="1"/>
          </p:cNvSpPr>
          <p:nvPr/>
        </p:nvSpPr>
        <p:spPr>
          <a:xfrm>
            <a:off x="0" y="1600200"/>
            <a:ext cx="9144000" cy="5791200"/>
          </a:xfrm>
          <a:prstGeom prst="rect">
            <a:avLst/>
          </a:prstGeom>
        </p:spPr>
        <p:txBody>
          <a:bodyPr/>
          <a:lstStyle/>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DUE is defined as an authorized, structured, ongoing review of practitioner prescribing, pharmacist dispensing, and patient use of medications. </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The purpose of a DUE is to ensure that drugs are used appropriately, safely, and effectively to improve patient health status.</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DUE is typically classified in three different categories: prospective, concurrent, and retrospective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vidpol_1456702312_AMR_Drug_Utilization_Review.png"/>
          <p:cNvPicPr>
            <a:picLocks noChangeAspect="1"/>
          </p:cNvPicPr>
          <p:nvPr/>
        </p:nvPicPr>
        <p:blipFill>
          <a:blip r:embed="rId2" cstate="print"/>
          <a:stretch>
            <a:fillRect/>
          </a:stretch>
        </p:blipFill>
        <p:spPr>
          <a:xfrm>
            <a:off x="0" y="459674"/>
            <a:ext cx="9144000" cy="593865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47800" y="304800"/>
            <a:ext cx="6629400" cy="685800"/>
          </a:xfrm>
          <a:prstGeom prst="rect">
            <a:avLst/>
          </a:prstGeom>
        </p:spPr>
        <p:txBody>
          <a:bodyPr/>
          <a:lstStyle/>
          <a:p>
            <a:pPr lvl="0" algn="ctr">
              <a:spcBef>
                <a:spcPct val="0"/>
              </a:spcBef>
              <a:defRPr/>
            </a:pPr>
            <a:r>
              <a:rPr lang="en-US" sz="3600" b="1" dirty="0" smtClean="0">
                <a:latin typeface="Arial" pitchFamily="34" charset="0"/>
                <a:cs typeface="Arial" pitchFamily="34" charset="0"/>
              </a:rPr>
              <a:t>Prospective </a:t>
            </a:r>
            <a:r>
              <a:rPr kumimoji="0" lang="en-US" sz="3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DUE/DUR</a:t>
            </a:r>
          </a:p>
        </p:txBody>
      </p:sp>
      <p:sp>
        <p:nvSpPr>
          <p:cNvPr id="3" name="Rectangle 3"/>
          <p:cNvSpPr txBox="1">
            <a:spLocks noChangeArrowheads="1"/>
          </p:cNvSpPr>
          <p:nvPr/>
        </p:nvSpPr>
        <p:spPr>
          <a:xfrm>
            <a:off x="0" y="1660480"/>
            <a:ext cx="9144000" cy="5715000"/>
          </a:xfrm>
          <a:prstGeom prst="rect">
            <a:avLst/>
          </a:prstGeom>
        </p:spPr>
        <p:txBody>
          <a:bodyPr/>
          <a:lstStyle/>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Prospective review involves evaluating a patient's planned drug therapy before a medication is dispensed.</a:t>
            </a: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This process allows the pharmacist to identify and resolve problems before the patient has received the medication. </a:t>
            </a: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Pharmacists routinely perform prospective reviews in their daily practice by assessing a prescription medication's dosage and directions and reviewing patient information for possible drug interactions or duplicate therapy.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29050" y="92120"/>
            <a:ext cx="6571950" cy="83997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Issues Commonly Addressed by Prospective DUE</a:t>
            </a:r>
            <a:endPar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3" name="Rectangle 3"/>
          <p:cNvSpPr txBox="1">
            <a:spLocks noChangeArrowheads="1"/>
          </p:cNvSpPr>
          <p:nvPr/>
        </p:nvSpPr>
        <p:spPr>
          <a:xfrm>
            <a:off x="0" y="1524000"/>
            <a:ext cx="9144000" cy="5334000"/>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Drug-disease contraindications</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Therapeutic interchange</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Generic substitution</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Incorrect drug dosage</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Inappropriate duration of drug treatment</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Drug-allergy interactions</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Clinical abuse/misuse</a:t>
            </a:r>
            <a:endParaRPr kumimoji="0" lang="en-US"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71600" y="228600"/>
            <a:ext cx="6629400" cy="9144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Concurrent DUE</a:t>
            </a:r>
            <a:r>
              <a:rPr kumimoji="0" lang="en-US" sz="36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US" sz="3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3" name="Rectangle 3"/>
          <p:cNvSpPr txBox="1">
            <a:spLocks noChangeArrowheads="1"/>
          </p:cNvSpPr>
          <p:nvPr/>
        </p:nvSpPr>
        <p:spPr>
          <a:xfrm>
            <a:off x="0" y="1524000"/>
            <a:ext cx="9144000" cy="5715000"/>
          </a:xfrm>
          <a:prstGeom prst="rect">
            <a:avLst/>
          </a:prstGeom>
        </p:spPr>
        <p:txBody>
          <a:bodyPr/>
          <a:lstStyle/>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Concurrent review is performed during the course of treatment and involves the ongoing monitoring of drug therapy to ensure positive patient outcomes. </a:t>
            </a: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Some refer to this as case management or health management. It presents pharmacists with the opportunity to alert prescribers to potential problems and to intervene in areas such as drug-drug interactions, duplicate therapy, over or underutilization, and excessive or insufficient dosing. </a:t>
            </a: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This type of review allows therapy for a patient to be altered if necessary.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47800" y="152400"/>
            <a:ext cx="6553200" cy="85720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Issues Commonly Addressed By Concurrent DUE</a:t>
            </a:r>
            <a:r>
              <a:rPr kumimoji="0" lang="en-US" sz="3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3" name="Rectangle 3"/>
          <p:cNvSpPr txBox="1">
            <a:spLocks noChangeArrowheads="1"/>
          </p:cNvSpPr>
          <p:nvPr/>
        </p:nvSpPr>
        <p:spPr>
          <a:xfrm>
            <a:off x="0" y="1524000"/>
            <a:ext cx="9144000" cy="5837274"/>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Drug-drug interactions </a:t>
            </a: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Excessive doses (High or low dosages) </a:t>
            </a: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Duplicate therapy </a:t>
            </a: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Drug-disease interactions </a:t>
            </a: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Over and underutilization </a:t>
            </a: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Drug-age precautions </a:t>
            </a: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Drug-gender precautions </a:t>
            </a: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Drug-pregnancy precautions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47800" y="152400"/>
            <a:ext cx="6553200" cy="6858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Retrospective DUE</a:t>
            </a:r>
            <a:r>
              <a:rPr kumimoji="0" lang="en-US" sz="36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US" sz="3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3" name="Rectangle 3"/>
          <p:cNvSpPr txBox="1">
            <a:spLocks noChangeArrowheads="1"/>
          </p:cNvSpPr>
          <p:nvPr/>
        </p:nvSpPr>
        <p:spPr>
          <a:xfrm>
            <a:off x="0" y="1524000"/>
            <a:ext cx="9144000" cy="5638800"/>
          </a:xfrm>
          <a:prstGeom prst="rect">
            <a:avLst/>
          </a:prstGeom>
        </p:spPr>
        <p:txBody>
          <a:bodyPr/>
          <a:lstStyle/>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 retrospective DUE is the simplest to perform since drug therapy is reviewed after the patient has received the medication. </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 retrospective review may detect patterns in prescribing, dispensing, or administering drugs to prevent recurrence of inappropriate use or abuse and serves as a means for developing prospective standards and target interventions. </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 retrospective DUE, patient medical charts or computerized records are screened to determine whether the drug therapy met approved criteria and aids prescribers in improving care for their patients, individually and within groups of patients, such as those with diabetes, asthma, or high blood pressure.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47800" y="181968"/>
            <a:ext cx="6629400" cy="85720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Issues Commonly Addressed by Retrospective DUE</a:t>
            </a: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p>
        </p:txBody>
      </p:sp>
      <p:sp>
        <p:nvSpPr>
          <p:cNvPr id="3" name="Rectangle 3"/>
          <p:cNvSpPr txBox="1">
            <a:spLocks noChangeArrowheads="1"/>
          </p:cNvSpPr>
          <p:nvPr/>
        </p:nvSpPr>
        <p:spPr>
          <a:xfrm>
            <a:off x="0" y="1524000"/>
            <a:ext cx="9144000" cy="5858540"/>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Therapeutic appropriateness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Over and underutilization (</a:t>
            </a:r>
            <a:r>
              <a:rPr kumimoji="0" lang="en-US" sz="2400" i="0" strike="noStrike" kern="1200" cap="none" spc="0" normalizeH="0" baseline="0" noProof="0" dirty="0" smtClean="0">
                <a:ln>
                  <a:noFill/>
                </a:ln>
                <a:solidFill>
                  <a:schemeClr val="tx1"/>
                </a:solidFill>
                <a:effectLst/>
                <a:uLnTx/>
                <a:uFillTx/>
                <a:latin typeface="Arial" pitchFamily="34" charset="0"/>
                <a:ea typeface="+mn-ea"/>
                <a:cs typeface="Arial" pitchFamily="34" charset="0"/>
              </a:rPr>
              <a:t>Appropriate generic use)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Therapeutic duplication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Drug-disease contraindications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Drug-drug interactions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Incorrect drug dosage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Inappropriate duration of treatment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Clinical abuse/misuse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71600" y="116641"/>
            <a:ext cx="6629400" cy="990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Steps In Conducting A Drug Use Evaluation</a:t>
            </a: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p>
        </p:txBody>
      </p:sp>
      <p:sp>
        <p:nvSpPr>
          <p:cNvPr id="3" name="Rectangle 3"/>
          <p:cNvSpPr txBox="1">
            <a:spLocks noChangeArrowheads="1"/>
          </p:cNvSpPr>
          <p:nvPr/>
        </p:nvSpPr>
        <p:spPr>
          <a:xfrm>
            <a:off x="0" y="1611576"/>
            <a:ext cx="9144000" cy="6172200"/>
          </a:xfrm>
          <a:prstGeom prst="rect">
            <a:avLst/>
          </a:prstGeom>
        </p:spPr>
        <p:txBody>
          <a:bodyPr/>
          <a:lstStyle/>
          <a:p>
            <a:pPr marL="342900" marR="0" lvl="0" indent="-342900" algn="just"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Identify or Determine Optimal Use</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 Criteria are defined to allow for comparisons of optimal use with actual use. Criteria should focus on relevant outcomes. For example, if the use of a drug prescribed to treat a patient with diabetes is being evaluated, then set standards should be determined to evaluate its effectiveness, such as a decrease in blood glucose or HbA1c (</a:t>
            </a:r>
            <a:r>
              <a:rPr kumimoji="0" lang="en-US" sz="2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glycosylated</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hemoglobin) levels. </a:t>
            </a:r>
          </a:p>
          <a:p>
            <a:pPr marL="342900" marR="0" lvl="0" indent="-342900" algn="just" defTabSz="914400" rtl="0" eaLnBrk="1" fontAlgn="auto" latinLnBrk="0" hangingPunct="1">
              <a:lnSpc>
                <a:spcPct val="80000"/>
              </a:lnSpc>
              <a:spcBef>
                <a:spcPct val="20000"/>
              </a:spcBef>
              <a:spcAft>
                <a:spcPts val="0"/>
              </a:spcAft>
              <a:buClrTx/>
              <a:buSzTx/>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8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Measure Actual Use</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 This step is where data is gathered to measure the actual use of medications. This data can be obtained from medical and prescription records or electronic claim forms. </a:t>
            </a:r>
          </a:p>
          <a:p>
            <a:pPr marL="342900" marR="0" lvl="0" indent="-342900" algn="just" defTabSz="914400" rtl="0" eaLnBrk="1" fontAlgn="auto" latinLnBrk="0" hangingPunct="1">
              <a:lnSpc>
                <a:spcPct val="80000"/>
              </a:lnSpc>
              <a:spcBef>
                <a:spcPct val="20000"/>
              </a:spcBef>
              <a:spcAft>
                <a:spcPts val="0"/>
              </a:spcAft>
              <a:buClrTx/>
              <a:buSzTx/>
              <a:buFont typeface="Wingdings" pitchFamily="2" charset="2"/>
              <a:buChar char="Ø"/>
              <a:tabLst/>
              <a:defRPr/>
            </a:pP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dbeb784-131c-43f8-8f5a-43ed9bfcb68e.JPG"/>
          <p:cNvPicPr>
            <a:picLocks noChangeAspect="1"/>
          </p:cNvPicPr>
          <p:nvPr/>
        </p:nvPicPr>
        <p:blipFill>
          <a:blip r:embed="rId2" cstate="print"/>
          <a:stretch>
            <a:fillRect/>
          </a:stretch>
        </p:blipFill>
        <p:spPr>
          <a:xfrm>
            <a:off x="0" y="-228600"/>
            <a:ext cx="9144000" cy="70866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71600" y="116641"/>
            <a:ext cx="6629400" cy="990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Steps In Conducting A Drug Use Evaluation</a:t>
            </a: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p>
        </p:txBody>
      </p:sp>
      <p:sp>
        <p:nvSpPr>
          <p:cNvPr id="3" name="Rectangle 2"/>
          <p:cNvSpPr/>
          <p:nvPr/>
        </p:nvSpPr>
        <p:spPr>
          <a:xfrm>
            <a:off x="0" y="1524000"/>
            <a:ext cx="9144000" cy="5115246"/>
          </a:xfrm>
          <a:prstGeom prst="rect">
            <a:avLst/>
          </a:prstGeom>
        </p:spPr>
        <p:txBody>
          <a:bodyPr wrap="square">
            <a:spAutoFit/>
          </a:bodyPr>
          <a:lstStyle/>
          <a:p>
            <a:pPr marL="342900" lvl="0" indent="-342900" algn="just">
              <a:lnSpc>
                <a:spcPct val="80000"/>
              </a:lnSpc>
              <a:spcBef>
                <a:spcPct val="20000"/>
              </a:spcBef>
              <a:buFont typeface="Wingdings" pitchFamily="2" charset="2"/>
              <a:buChar char="Ø"/>
              <a:defRPr/>
            </a:pPr>
            <a:r>
              <a:rPr lang="en-US" sz="2400" b="1" dirty="0" smtClean="0">
                <a:latin typeface="Arial" pitchFamily="34" charset="0"/>
                <a:cs typeface="Arial" pitchFamily="34" charset="0"/>
              </a:rPr>
              <a:t>Compare</a:t>
            </a:r>
            <a:r>
              <a:rPr lang="en-US" sz="2400" dirty="0" smtClean="0">
                <a:latin typeface="Arial" pitchFamily="34" charset="0"/>
                <a:cs typeface="Arial" pitchFamily="34" charset="0"/>
              </a:rPr>
              <a:t> - This involves the comparison between optimal or appropriate and actual use. During this process, the evaluator determines whether findings are expected and causes for any discrepancies. In this process, patterns or aberrations can be interpreted. </a:t>
            </a:r>
          </a:p>
          <a:p>
            <a:pPr marL="342900" lvl="0" indent="-342900" algn="just">
              <a:lnSpc>
                <a:spcPct val="80000"/>
              </a:lnSpc>
              <a:spcBef>
                <a:spcPct val="20000"/>
              </a:spcBef>
              <a:buFont typeface="Wingdings" pitchFamily="2" charset="2"/>
              <a:buChar char="Ø"/>
              <a:defRPr/>
            </a:pPr>
            <a:endParaRPr lang="en-US" sz="2400" dirty="0" smtClean="0">
              <a:latin typeface="Arial" pitchFamily="34" charset="0"/>
              <a:cs typeface="Arial" pitchFamily="34" charset="0"/>
            </a:endParaRPr>
          </a:p>
          <a:p>
            <a:pPr marL="342900" lvl="0" indent="-342900" algn="just">
              <a:lnSpc>
                <a:spcPct val="80000"/>
              </a:lnSpc>
              <a:spcBef>
                <a:spcPct val="20000"/>
              </a:spcBef>
              <a:buFont typeface="Wingdings" pitchFamily="2" charset="2"/>
              <a:buChar char="Ø"/>
              <a:defRPr/>
            </a:pPr>
            <a:r>
              <a:rPr lang="en-US" sz="2400" b="1" dirty="0" smtClean="0">
                <a:latin typeface="Arial" pitchFamily="34" charset="0"/>
                <a:cs typeface="Arial" pitchFamily="34" charset="0"/>
              </a:rPr>
              <a:t>Intervene</a:t>
            </a:r>
            <a:r>
              <a:rPr lang="en-US" sz="2400" dirty="0" smtClean="0">
                <a:latin typeface="Arial" pitchFamily="34" charset="0"/>
                <a:cs typeface="Arial" pitchFamily="34" charset="0"/>
              </a:rPr>
              <a:t> - This is the step where corrective action is implemented. Action should be targeted to areas of concern such as prescribing patterns, medication misadventures, the quality of drug therapy, or economic consideration. </a:t>
            </a:r>
          </a:p>
          <a:p>
            <a:pPr marL="342900" lvl="0" indent="-342900" algn="just">
              <a:lnSpc>
                <a:spcPct val="80000"/>
              </a:lnSpc>
              <a:spcBef>
                <a:spcPct val="20000"/>
              </a:spcBef>
              <a:buFont typeface="Wingdings" pitchFamily="2" charset="2"/>
              <a:buChar char="Ø"/>
              <a:defRPr/>
            </a:pPr>
            <a:endParaRPr lang="en-US" sz="2400" dirty="0" smtClean="0">
              <a:latin typeface="Arial" pitchFamily="34" charset="0"/>
              <a:cs typeface="Arial" pitchFamily="34" charset="0"/>
            </a:endParaRPr>
          </a:p>
          <a:p>
            <a:pPr marL="342900" lvl="0" indent="-342900" algn="just">
              <a:lnSpc>
                <a:spcPct val="80000"/>
              </a:lnSpc>
              <a:spcBef>
                <a:spcPct val="20000"/>
              </a:spcBef>
              <a:buFont typeface="Wingdings" pitchFamily="2" charset="2"/>
              <a:buChar char="Ø"/>
              <a:defRPr/>
            </a:pPr>
            <a:r>
              <a:rPr lang="en-US" sz="2400" b="1" dirty="0" smtClean="0">
                <a:latin typeface="Arial" pitchFamily="34" charset="0"/>
                <a:cs typeface="Arial" pitchFamily="34" charset="0"/>
              </a:rPr>
              <a:t>Evaluate the DUE Program</a:t>
            </a:r>
            <a:r>
              <a:rPr lang="en-US" sz="2400" dirty="0" smtClean="0">
                <a:latin typeface="Arial" pitchFamily="34" charset="0"/>
                <a:cs typeface="Arial" pitchFamily="34" charset="0"/>
              </a:rPr>
              <a:t> - The last step is to assess the effectiveness of the DUE program. Efforts should be made to evaluate the outcomes and document reasons for positive and negative results. Implementing appropriate changes to the DUE program and continued observation should be undertaken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299112"/>
            <a:ext cx="6553200" cy="865187"/>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Value of DUE Programs</a:t>
            </a:r>
            <a:r>
              <a:rPr kumimoji="0" lang="en-US" sz="36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US" sz="3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3" name="Rectangle 3"/>
          <p:cNvSpPr txBox="1">
            <a:spLocks noChangeArrowheads="1"/>
          </p:cNvSpPr>
          <p:nvPr/>
        </p:nvSpPr>
        <p:spPr>
          <a:xfrm>
            <a:off x="0" y="1524000"/>
            <a:ext cx="9144000" cy="55626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DUE programs play a key role in helping a health organization to understand, interpret, and improve the prescribing, administration, and use of medications. This is often accomplished by using DUE programs to provide physicians with feedback on their performance and prescribing behaviors as compared to pre-set criteria or treatment protocols.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DUE information also allows physicians to compare their approach to treating certain diseases with their peers. The "peer pressure" generated by these comparisons is useful in stimulating physicians to change their prescribing habits in an effort to improve care.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DUE information also assists health policy makers in designing educational programs that improve rational prescribing, formulary compliance, and patient compliance.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47800" y="33338"/>
            <a:ext cx="6619898" cy="1042987"/>
          </a:xfrm>
          <a:prstGeom prst="rect">
            <a:avLst/>
          </a:prstGeom>
          <a:noFill/>
          <a:ln>
            <a:miter lim="800000"/>
            <a:headEnd/>
            <a:tailEnd/>
          </a:ln>
        </p:spPr>
        <p:txBody>
          <a:bodyPr>
            <a:normAutofit fontScale="25000" lnSpcReduction="20000"/>
          </a:bodyPr>
          <a:lstStyle/>
          <a:p>
            <a:pPr algn="ctr" eaLnBrk="0" hangingPunct="0">
              <a:defRPr/>
            </a:pPr>
            <a:r>
              <a:rPr lang="en-US" sz="2800" dirty="0">
                <a:ea typeface="+mj-ea"/>
              </a:rPr>
              <a:t/>
            </a:r>
            <a:br>
              <a:rPr lang="en-US" sz="2800" dirty="0">
                <a:ea typeface="+mj-ea"/>
              </a:rPr>
            </a:br>
            <a:r>
              <a:rPr lang="en-US" sz="2800" dirty="0">
                <a:ea typeface="+mj-ea"/>
              </a:rPr>
              <a:t/>
            </a:r>
            <a:br>
              <a:rPr lang="en-US" sz="2800" dirty="0">
                <a:ea typeface="+mj-ea"/>
              </a:rPr>
            </a:br>
            <a:r>
              <a:rPr lang="en-US" sz="14400" b="1" dirty="0" smtClean="0">
                <a:latin typeface="Arial" pitchFamily="34" charset="0"/>
                <a:ea typeface="+mj-ea"/>
                <a:cs typeface="Arial" pitchFamily="34" charset="0"/>
              </a:rPr>
              <a:t>Role of the Pharmacist In DUE</a:t>
            </a:r>
            <a:r>
              <a:rPr lang="en-US" sz="14400" b="1" dirty="0">
                <a:latin typeface="Arial" pitchFamily="34" charset="0"/>
                <a:ea typeface="+mj-ea"/>
                <a:cs typeface="Arial" pitchFamily="34" charset="0"/>
              </a:rPr>
              <a:t/>
            </a:r>
            <a:br>
              <a:rPr lang="en-US" sz="14400" b="1" dirty="0">
                <a:latin typeface="Arial" pitchFamily="34" charset="0"/>
                <a:ea typeface="+mj-ea"/>
                <a:cs typeface="Arial" pitchFamily="34" charset="0"/>
              </a:rPr>
            </a:br>
            <a:endParaRPr lang="en-MY" sz="14400" b="1" dirty="0">
              <a:latin typeface="Arial" pitchFamily="34" charset="0"/>
              <a:ea typeface="+mj-ea"/>
              <a:cs typeface="Arial" pitchFamily="34" charset="0"/>
            </a:endParaRPr>
          </a:p>
        </p:txBody>
      </p:sp>
      <p:pic>
        <p:nvPicPr>
          <p:cNvPr id="3" name="Picture 2" descr="hosp study.jpg"/>
          <p:cNvPicPr>
            <a:picLocks noChangeAspect="1"/>
          </p:cNvPicPr>
          <p:nvPr/>
        </p:nvPicPr>
        <p:blipFill>
          <a:blip r:embed="rId2" cstate="print"/>
          <a:stretch>
            <a:fillRect/>
          </a:stretch>
        </p:blipFill>
        <p:spPr>
          <a:xfrm>
            <a:off x="103364" y="1625583"/>
            <a:ext cx="5113337" cy="4202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60940" y="1625583"/>
            <a:ext cx="2928938" cy="2433637"/>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5"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13315" y="4245265"/>
            <a:ext cx="3024188" cy="1582738"/>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extBox 5"/>
          <p:cNvSpPr txBox="1">
            <a:spLocks noChangeArrowheads="1"/>
          </p:cNvSpPr>
          <p:nvPr/>
        </p:nvSpPr>
        <p:spPr bwMode="auto">
          <a:xfrm>
            <a:off x="0" y="5969331"/>
            <a:ext cx="9144000"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MY" altLang="en-US" sz="1600" dirty="0" smtClean="0"/>
              <a:t>Home </a:t>
            </a:r>
            <a:r>
              <a:rPr lang="en-MY" altLang="en-US" sz="1600" dirty="0"/>
              <a:t>visit by hospital pharmacists identified the total cost of </a:t>
            </a:r>
            <a:r>
              <a:rPr lang="en-MY" altLang="en-US" sz="1600" dirty="0" smtClean="0"/>
              <a:t>collected   excessive medications from 103 patients’ house was RM 4,869.91(USD1623) with </a:t>
            </a:r>
            <a:r>
              <a:rPr lang="en-MY" altLang="en-US" sz="1600" dirty="0"/>
              <a:t>average cost RM 47.28 (USD15.76) per </a:t>
            </a:r>
            <a:r>
              <a:rPr lang="en-MY" altLang="en-US" sz="1600" dirty="0" smtClean="0"/>
              <a:t>patient</a:t>
            </a:r>
            <a:endParaRPr lang="en-MY" altLang="en-US" sz="1600" dirty="0"/>
          </a:p>
          <a:p>
            <a:pPr eaLnBrk="1" hangingPunct="1"/>
            <a:endParaRPr lang="en-MY"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304800"/>
            <a:ext cx="8029575"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228600"/>
            <a:ext cx="6629400" cy="82934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Conclusion</a:t>
            </a:r>
            <a:r>
              <a:rPr kumimoji="0" lang="en-US" sz="36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US" sz="3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3" name="Rectangle 3"/>
          <p:cNvSpPr txBox="1">
            <a:spLocks noChangeArrowheads="1"/>
          </p:cNvSpPr>
          <p:nvPr/>
        </p:nvSpPr>
        <p:spPr>
          <a:xfrm>
            <a:off x="0" y="1600200"/>
            <a:ext cx="9144000" cy="5410200"/>
          </a:xfrm>
          <a:prstGeom prst="rect">
            <a:avLst/>
          </a:prstGeom>
        </p:spPr>
        <p:txBody>
          <a:bodyPr/>
          <a:lstStyle/>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Using DUE information, pharmacists can identify prescribing trends in patient populations and initiate corrective action to improve drug therapy for groups of patients, as well as individuals.</a:t>
            </a: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As the variety of health care professionals (pharmacists, physicians, nurses, optometrists) involved in the medication use process expands, DUE will require a more multidisciplinary approach to improving patient care. </a:t>
            </a: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This will lead to the next logical step, the evolution of DUE into a more comprehensive "healthcare utilization evaluation."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a:xfrm>
            <a:off x="0" y="3200400"/>
            <a:ext cx="9144000" cy="801994"/>
          </a:xfrm>
        </p:spPr>
        <p:txBody>
          <a:bodyPr/>
          <a:lstStyle/>
          <a:p>
            <a:pPr eaLnBrk="1" hangingPunct="1"/>
            <a:r>
              <a:rPr lang="en-MY" sz="6000" b="1" dirty="0" smtClean="0">
                <a:latin typeface="Arial" pitchFamily="34" charset="0"/>
                <a:cs typeface="Arial" pitchFamily="34" charset="0"/>
              </a:rPr>
              <a:t>Thank you</a:t>
            </a:r>
            <a:br>
              <a:rPr lang="en-MY" sz="6000" b="1" dirty="0" smtClean="0">
                <a:latin typeface="Arial" pitchFamily="34" charset="0"/>
                <a:cs typeface="Arial" pitchFamily="34" charset="0"/>
              </a:rPr>
            </a:br>
            <a:endParaRPr lang="en-MY" sz="60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G-1956.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1949.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named.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0963" y="1619250"/>
            <a:ext cx="8982075" cy="3619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unnamed.jpg"/>
          <p:cNvPicPr>
            <a:picLocks noGrp="1" noChangeAspect="1"/>
          </p:cNvPicPr>
          <p:nvPr>
            <p:ph idx="1"/>
          </p:nvPr>
        </p:nvPicPr>
        <p:blipFill>
          <a:blip r:embed="rId2" cstate="print"/>
          <a:stretch>
            <a:fillRect/>
          </a:stretch>
        </p:blipFill>
        <p:spPr>
          <a:xfrm>
            <a:off x="1447800" y="1600200"/>
            <a:ext cx="6019800"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1546</Words>
  <Application>Microsoft Office PowerPoint</Application>
  <PresentationFormat>On-screen Show (4:3)</PresentationFormat>
  <Paragraphs>146</Paragraphs>
  <Slides>45</Slides>
  <Notes>0</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Custom Design</vt:lpstr>
      <vt:lpstr>An Introduction To Pharmacoepidemiology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Dr.Qaiser</dc:creator>
  <cp:lastModifiedBy>Muhammad Muneeb</cp:lastModifiedBy>
  <cp:revision>30</cp:revision>
  <dcterms:created xsi:type="dcterms:W3CDTF">2016-07-31T15:26:01Z</dcterms:created>
  <dcterms:modified xsi:type="dcterms:W3CDTF">2019-06-13T14:11:16Z</dcterms:modified>
</cp:coreProperties>
</file>