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59" r:id="rId5"/>
    <p:sldId id="260" r:id="rId6"/>
    <p:sldId id="266" r:id="rId7"/>
    <p:sldId id="265" r:id="rId8"/>
    <p:sldId id="267" r:id="rId9"/>
    <p:sldId id="268" r:id="rId10"/>
    <p:sldId id="269" r:id="rId11"/>
    <p:sldId id="270" r:id="rId12"/>
    <p:sldId id="271" r:id="rId13"/>
    <p:sldId id="272" r:id="rId14"/>
    <p:sldId id="273" r:id="rId15"/>
    <p:sldId id="274" r:id="rId16"/>
    <p:sldId id="277" r:id="rId17"/>
    <p:sldId id="275" r:id="rId18"/>
    <p:sldId id="278" r:id="rId19"/>
    <p:sldId id="279" r:id="rId20"/>
    <p:sldId id="280" r:id="rId21"/>
    <p:sldId id="281" r:id="rId22"/>
    <p:sldId id="282"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1137E1-B171-412F-83D6-80F377BFA7C1}" type="datetimeFigureOut">
              <a:rPr lang="en-US" smtClean="0"/>
              <a:t>07-Apr-25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72BAB0-135D-48E3-8E64-44823706D9B2}" type="slidenum">
              <a:rPr lang="en-US" smtClean="0"/>
              <a:t>‹#›</a:t>
            </a:fld>
            <a:endParaRPr lang="en-US"/>
          </a:p>
        </p:txBody>
      </p:sp>
    </p:spTree>
    <p:extLst>
      <p:ext uri="{BB962C8B-B14F-4D97-AF65-F5344CB8AC3E}">
        <p14:creationId xmlns:p14="http://schemas.microsoft.com/office/powerpoint/2010/main" val="8858559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As G6PD </a:t>
            </a:r>
            <a:r>
              <a:rPr lang="en-US" sz="1200" b="1" i="0" kern="1200" dirty="0" smtClean="0">
                <a:solidFill>
                  <a:schemeClr val="tx1"/>
                </a:solidFill>
                <a:effectLst/>
                <a:latin typeface="+mn-lt"/>
                <a:ea typeface="+mn-ea"/>
                <a:cs typeface="+mn-cs"/>
              </a:rPr>
              <a:t>deficiency</a:t>
            </a:r>
            <a:r>
              <a:rPr lang="en-US" sz="1200" b="0" i="0" kern="1200" dirty="0" smtClean="0">
                <a:solidFill>
                  <a:schemeClr val="tx1"/>
                </a:solidFill>
                <a:effectLst/>
                <a:latin typeface="+mn-lt"/>
                <a:ea typeface="+mn-ea"/>
                <a:cs typeface="+mn-cs"/>
              </a:rPr>
              <a:t> leads to increased oxidative stress in red blood cells, this may in turn have a negative influence on the parasite.</a:t>
            </a:r>
            <a:endParaRPr lang="en-US" dirty="0"/>
          </a:p>
        </p:txBody>
      </p:sp>
      <p:sp>
        <p:nvSpPr>
          <p:cNvPr id="4" name="Slide Number Placeholder 3"/>
          <p:cNvSpPr>
            <a:spLocks noGrp="1"/>
          </p:cNvSpPr>
          <p:nvPr>
            <p:ph type="sldNum" sz="quarter" idx="10"/>
          </p:nvPr>
        </p:nvSpPr>
        <p:spPr/>
        <p:txBody>
          <a:bodyPr/>
          <a:lstStyle/>
          <a:p>
            <a:fld id="{B372BAB0-135D-48E3-8E64-44823706D9B2}" type="slidenum">
              <a:rPr lang="en-US" smtClean="0"/>
              <a:t>5</a:t>
            </a:fld>
            <a:endParaRPr lang="en-US"/>
          </a:p>
        </p:txBody>
      </p:sp>
    </p:spTree>
    <p:extLst>
      <p:ext uri="{BB962C8B-B14F-4D97-AF65-F5344CB8AC3E}">
        <p14:creationId xmlns:p14="http://schemas.microsoft.com/office/powerpoint/2010/main" val="31303375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372BAB0-135D-48E3-8E64-44823706D9B2}" type="slidenum">
              <a:rPr lang="en-US" smtClean="0"/>
              <a:t>6</a:t>
            </a:fld>
            <a:endParaRPr lang="en-US"/>
          </a:p>
        </p:txBody>
      </p:sp>
    </p:spTree>
    <p:extLst>
      <p:ext uri="{BB962C8B-B14F-4D97-AF65-F5344CB8AC3E}">
        <p14:creationId xmlns:p14="http://schemas.microsoft.com/office/powerpoint/2010/main" val="40112692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err="1" smtClean="0">
                <a:solidFill>
                  <a:schemeClr val="tx1"/>
                </a:solidFill>
                <a:effectLst/>
                <a:latin typeface="+mn-lt"/>
                <a:ea typeface="+mn-ea"/>
                <a:cs typeface="+mn-cs"/>
              </a:rPr>
              <a:t>Collectins</a:t>
            </a:r>
            <a:r>
              <a:rPr lang="en-US" sz="1200" b="0" i="0" kern="1200" dirty="0" smtClean="0">
                <a:solidFill>
                  <a:schemeClr val="tx1"/>
                </a:solidFill>
                <a:effectLst/>
                <a:latin typeface="+mn-lt"/>
                <a:ea typeface="+mn-ea"/>
                <a:cs typeface="+mn-cs"/>
              </a:rPr>
              <a:t> (collagen-containing C-type </a:t>
            </a:r>
            <a:r>
              <a:rPr lang="en-US" sz="1200" b="0" i="0" kern="1200" dirty="0" err="1" smtClean="0">
                <a:solidFill>
                  <a:schemeClr val="tx1"/>
                </a:solidFill>
                <a:effectLst/>
                <a:latin typeface="+mn-lt"/>
                <a:ea typeface="+mn-ea"/>
                <a:cs typeface="+mn-cs"/>
              </a:rPr>
              <a:t>lectins</a:t>
            </a:r>
            <a:r>
              <a:rPr lang="en-US" sz="1200" b="0" i="0" kern="1200" dirty="0" smtClean="0">
                <a:solidFill>
                  <a:schemeClr val="tx1"/>
                </a:solidFill>
                <a:effectLst/>
                <a:latin typeface="+mn-lt"/>
                <a:ea typeface="+mn-ea"/>
                <a:cs typeface="+mn-cs"/>
              </a:rPr>
              <a:t>) are a part of the innate immune system</a:t>
            </a:r>
            <a:endParaRPr lang="en-US" dirty="0"/>
          </a:p>
        </p:txBody>
      </p:sp>
      <p:sp>
        <p:nvSpPr>
          <p:cNvPr id="4" name="Slide Number Placeholder 3"/>
          <p:cNvSpPr>
            <a:spLocks noGrp="1"/>
          </p:cNvSpPr>
          <p:nvPr>
            <p:ph type="sldNum" sz="quarter" idx="10"/>
          </p:nvPr>
        </p:nvSpPr>
        <p:spPr/>
        <p:txBody>
          <a:bodyPr/>
          <a:lstStyle/>
          <a:p>
            <a:fld id="{B372BAB0-135D-48E3-8E64-44823706D9B2}" type="slidenum">
              <a:rPr lang="en-US" smtClean="0"/>
              <a:t>8</a:t>
            </a:fld>
            <a:endParaRPr lang="en-US"/>
          </a:p>
        </p:txBody>
      </p:sp>
    </p:spTree>
    <p:extLst>
      <p:ext uri="{BB962C8B-B14F-4D97-AF65-F5344CB8AC3E}">
        <p14:creationId xmlns:p14="http://schemas.microsoft.com/office/powerpoint/2010/main" val="18221076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07-Apr-25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07-Apr-25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07-Apr-25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07-Apr-25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07-Apr-25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07-Apr-25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07-Apr-25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07-Apr-25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07-Apr-25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07-Apr-25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07-Apr-25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07-Apr-25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onlinebiologynotes.com/phagocytosis-phagocytic-barrier-immune-system/" TargetMode="External"/><Relationship Id="rId2" Type="http://schemas.openxmlformats.org/officeDocument/2006/relationships/hyperlink" Target="https://www.onlinebiologynotes.com/anatomical-physico-chemical-barriers-immune-system/" TargetMode="External"/><Relationship Id="rId1" Type="http://schemas.openxmlformats.org/officeDocument/2006/relationships/slideLayout" Target="../slideLayouts/slideLayout7.xml"/><Relationship Id="rId4" Type="http://schemas.openxmlformats.org/officeDocument/2006/relationships/hyperlink" Target="https://www.onlinebiologynotes.com/inflammation-inflammatory-barrier-immune-syste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04800"/>
            <a:ext cx="9144000" cy="5632311"/>
          </a:xfrm>
          <a:prstGeom prst="rect">
            <a:avLst/>
          </a:prstGeom>
        </p:spPr>
        <p:txBody>
          <a:bodyPr wrap="square">
            <a:spAutoFit/>
          </a:bodyPr>
          <a:lstStyle/>
          <a:p>
            <a:pPr fontAlgn="base"/>
            <a:r>
              <a:rPr lang="en-US" sz="2400" b="1" dirty="0"/>
              <a:t>Immunity</a:t>
            </a:r>
            <a:r>
              <a:rPr lang="en-US" sz="2400" dirty="0"/>
              <a:t> is derived from Latin word </a:t>
            </a:r>
            <a:r>
              <a:rPr lang="en-US" sz="2400" i="1" dirty="0"/>
              <a:t>“</a:t>
            </a:r>
            <a:r>
              <a:rPr lang="en-US" sz="3200" b="1" i="1" dirty="0" err="1">
                <a:solidFill>
                  <a:srgbClr val="FF0000"/>
                </a:solidFill>
              </a:rPr>
              <a:t>immunis</a:t>
            </a:r>
            <a:r>
              <a:rPr lang="en-US" sz="2400" i="1" dirty="0"/>
              <a:t>”</a:t>
            </a:r>
            <a:r>
              <a:rPr lang="en-US" sz="2400" dirty="0"/>
              <a:t> which means </a:t>
            </a:r>
            <a:r>
              <a:rPr lang="en-US" sz="2400" dirty="0" smtClean="0"/>
              <a:t>“</a:t>
            </a:r>
            <a:r>
              <a:rPr lang="en-US" sz="2800" b="1" i="1" dirty="0" smtClean="0">
                <a:solidFill>
                  <a:srgbClr val="0070C0"/>
                </a:solidFill>
              </a:rPr>
              <a:t>free </a:t>
            </a:r>
            <a:r>
              <a:rPr lang="en-US" sz="2800" b="1" i="1" dirty="0">
                <a:solidFill>
                  <a:srgbClr val="0070C0"/>
                </a:solidFill>
              </a:rPr>
              <a:t>from </a:t>
            </a:r>
            <a:r>
              <a:rPr lang="en-US" sz="2800" b="1" i="1" dirty="0" smtClean="0">
                <a:solidFill>
                  <a:srgbClr val="0070C0"/>
                </a:solidFill>
              </a:rPr>
              <a:t>burden</a:t>
            </a:r>
            <a:r>
              <a:rPr lang="en-US" sz="2400" dirty="0" smtClean="0"/>
              <a:t>”. </a:t>
            </a:r>
            <a:r>
              <a:rPr lang="en-US" sz="2400" dirty="0"/>
              <a:t>In this case burden refers to disease caused by microorganisms or their toxic products</a:t>
            </a:r>
            <a:r>
              <a:rPr lang="en-US" sz="2400" dirty="0" smtClean="0"/>
              <a:t>.</a:t>
            </a:r>
          </a:p>
          <a:p>
            <a:pPr fontAlgn="base"/>
            <a:endParaRPr lang="en-US" sz="2400" dirty="0"/>
          </a:p>
          <a:p>
            <a:pPr fontAlgn="base"/>
            <a:endParaRPr lang="en-US" sz="2400" dirty="0"/>
          </a:p>
          <a:p>
            <a:pPr fontAlgn="base"/>
            <a:r>
              <a:rPr lang="en-US" sz="2400" dirty="0"/>
              <a:t>Therefore </a:t>
            </a:r>
            <a:r>
              <a:rPr lang="en-US" sz="2400" b="1" dirty="0"/>
              <a:t>Immunity</a:t>
            </a:r>
            <a:r>
              <a:rPr lang="en-US" sz="2400" dirty="0"/>
              <a:t> is defined as </a:t>
            </a:r>
            <a:r>
              <a:rPr lang="en-US" sz="2400" dirty="0" smtClean="0">
                <a:solidFill>
                  <a:srgbClr val="0070C0"/>
                </a:solidFill>
              </a:rPr>
              <a:t>“</a:t>
            </a:r>
            <a:r>
              <a:rPr lang="en-US" sz="2400" i="1" dirty="0" smtClean="0">
                <a:solidFill>
                  <a:srgbClr val="0070C0"/>
                </a:solidFill>
              </a:rPr>
              <a:t>The </a:t>
            </a:r>
            <a:r>
              <a:rPr lang="en-US" sz="2400" i="1" dirty="0">
                <a:solidFill>
                  <a:srgbClr val="0070C0"/>
                </a:solidFill>
              </a:rPr>
              <a:t>state of resistance or </a:t>
            </a:r>
            <a:r>
              <a:rPr lang="en-US" sz="2400" i="1" dirty="0" smtClean="0">
                <a:solidFill>
                  <a:srgbClr val="0070C0"/>
                </a:solidFill>
              </a:rPr>
              <a:t>insusceptibility </a:t>
            </a:r>
            <a:r>
              <a:rPr lang="en-US" sz="2400" i="1" dirty="0">
                <a:solidFill>
                  <a:srgbClr val="0070C0"/>
                </a:solidFill>
              </a:rPr>
              <a:t>to disease caused by particular microorganisms or their toxic </a:t>
            </a:r>
            <a:r>
              <a:rPr lang="en-US" sz="2400" i="1" dirty="0" smtClean="0">
                <a:solidFill>
                  <a:srgbClr val="0070C0"/>
                </a:solidFill>
              </a:rPr>
              <a:t>products”</a:t>
            </a:r>
            <a:r>
              <a:rPr lang="en-US" sz="2400" dirty="0" smtClean="0">
                <a:solidFill>
                  <a:srgbClr val="0070C0"/>
                </a:solidFill>
              </a:rPr>
              <a:t>. </a:t>
            </a:r>
          </a:p>
          <a:p>
            <a:pPr fontAlgn="base"/>
            <a:r>
              <a:rPr lang="en-US" sz="3600" b="1" dirty="0" smtClean="0">
                <a:solidFill>
                  <a:srgbClr val="FF0000"/>
                </a:solidFill>
              </a:rPr>
              <a:t>                                    OR</a:t>
            </a:r>
            <a:r>
              <a:rPr lang="en-US" sz="2400" dirty="0" smtClean="0">
                <a:solidFill>
                  <a:srgbClr val="0070C0"/>
                </a:solidFill>
              </a:rPr>
              <a:t> </a:t>
            </a:r>
          </a:p>
          <a:p>
            <a:pPr fontAlgn="base"/>
            <a:r>
              <a:rPr lang="en-US" sz="2400" i="1" dirty="0" smtClean="0">
                <a:solidFill>
                  <a:srgbClr val="0070C0"/>
                </a:solidFill>
              </a:rPr>
              <a:t>“Protective resistance against disease is called immunity”.</a:t>
            </a:r>
          </a:p>
          <a:p>
            <a:pPr fontAlgn="base"/>
            <a:endParaRPr lang="en-US" sz="2400" dirty="0"/>
          </a:p>
          <a:p>
            <a:pPr fontAlgn="base"/>
            <a:r>
              <a:rPr lang="en-US" sz="2400" dirty="0" smtClean="0"/>
              <a:t>For </a:t>
            </a:r>
            <a:r>
              <a:rPr lang="en-US" sz="2400" dirty="0"/>
              <a:t>example some individuals having genetic deficiency of glucose-6-phosphate dehydrogenase are resistant to malaria. Such individuals are said to be immune to </a:t>
            </a:r>
            <a:r>
              <a:rPr lang="en-US" sz="2400" i="1" dirty="0" smtClean="0"/>
              <a:t>Plasmodium.</a:t>
            </a:r>
            <a:endParaRPr lang="en-US" sz="2400" dirty="0"/>
          </a:p>
        </p:txBody>
      </p:sp>
    </p:spTree>
    <p:extLst>
      <p:ext uri="{BB962C8B-B14F-4D97-AF65-F5344CB8AC3E}">
        <p14:creationId xmlns:p14="http://schemas.microsoft.com/office/powerpoint/2010/main" val="36010768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373" y="457200"/>
            <a:ext cx="9144000" cy="6129050"/>
          </a:xfrm>
          <a:prstGeom prst="rect">
            <a:avLst/>
          </a:prstGeom>
        </p:spPr>
        <p:txBody>
          <a:bodyPr wrap="square">
            <a:spAutoFit/>
          </a:bodyPr>
          <a:lstStyle/>
          <a:p>
            <a:pPr algn="just" fontAlgn="base">
              <a:lnSpc>
                <a:spcPct val="150000"/>
              </a:lnSpc>
              <a:buFont typeface="+mj-lt"/>
              <a:buAutoNum type="arabicPeriod"/>
            </a:pPr>
            <a:r>
              <a:rPr lang="en-US" sz="2400" dirty="0" smtClean="0">
                <a:solidFill>
                  <a:srgbClr val="000000"/>
                </a:solidFill>
                <a:latin typeface="+mj-lt"/>
              </a:rPr>
              <a:t>At </a:t>
            </a:r>
            <a:r>
              <a:rPr lang="en-US" sz="2400" dirty="0">
                <a:solidFill>
                  <a:srgbClr val="000000"/>
                </a:solidFill>
                <a:latin typeface="+mj-lt"/>
              </a:rPr>
              <a:t>first phagocyte approaches to the site of infection</a:t>
            </a:r>
          </a:p>
          <a:p>
            <a:pPr algn="just" fontAlgn="base">
              <a:lnSpc>
                <a:spcPct val="150000"/>
              </a:lnSpc>
              <a:buFont typeface="+mj-lt"/>
              <a:buAutoNum type="arabicPeriod"/>
            </a:pPr>
            <a:r>
              <a:rPr lang="en-US" sz="2400" dirty="0">
                <a:solidFill>
                  <a:srgbClr val="000000"/>
                </a:solidFill>
                <a:latin typeface="+mj-lt"/>
              </a:rPr>
              <a:t>Phagocyte extends pseudopodia around bacterial cell.</a:t>
            </a:r>
          </a:p>
          <a:p>
            <a:pPr algn="just" fontAlgn="base">
              <a:lnSpc>
                <a:spcPct val="150000"/>
              </a:lnSpc>
              <a:buFont typeface="+mj-lt"/>
              <a:buAutoNum type="arabicPeriod"/>
            </a:pPr>
            <a:r>
              <a:rPr lang="en-US" sz="2400" dirty="0">
                <a:solidFill>
                  <a:srgbClr val="000000"/>
                </a:solidFill>
                <a:latin typeface="+mj-lt"/>
              </a:rPr>
              <a:t>Pseudopodia gradually increase in size and finally fused so that bacteria is engulfed in the form of </a:t>
            </a:r>
            <a:r>
              <a:rPr lang="en-US" sz="2400" b="1" dirty="0" err="1">
                <a:solidFill>
                  <a:srgbClr val="0070C0"/>
                </a:solidFill>
                <a:latin typeface="+mj-lt"/>
              </a:rPr>
              <a:t>phagosome</a:t>
            </a:r>
            <a:r>
              <a:rPr lang="en-US" sz="2400" dirty="0">
                <a:solidFill>
                  <a:srgbClr val="000000"/>
                </a:solidFill>
                <a:latin typeface="+mj-lt"/>
              </a:rPr>
              <a:t> or </a:t>
            </a:r>
            <a:r>
              <a:rPr lang="en-US" sz="2400" b="1" dirty="0">
                <a:solidFill>
                  <a:srgbClr val="0070C0"/>
                </a:solidFill>
                <a:latin typeface="+mj-lt"/>
              </a:rPr>
              <a:t>food vacuole</a:t>
            </a:r>
            <a:r>
              <a:rPr lang="en-US" sz="2400" dirty="0">
                <a:solidFill>
                  <a:srgbClr val="000000"/>
                </a:solidFill>
                <a:latin typeface="+mj-lt"/>
              </a:rPr>
              <a:t>.</a:t>
            </a:r>
          </a:p>
          <a:p>
            <a:pPr algn="just" fontAlgn="base">
              <a:lnSpc>
                <a:spcPct val="150000"/>
              </a:lnSpc>
              <a:buFont typeface="+mj-lt"/>
              <a:buAutoNum type="arabicPeriod"/>
            </a:pPr>
            <a:r>
              <a:rPr lang="en-US" sz="2400" dirty="0">
                <a:solidFill>
                  <a:srgbClr val="000000"/>
                </a:solidFill>
                <a:latin typeface="+mj-lt"/>
              </a:rPr>
              <a:t>The </a:t>
            </a:r>
            <a:r>
              <a:rPr lang="en-US" sz="2400" dirty="0" err="1">
                <a:solidFill>
                  <a:srgbClr val="000000"/>
                </a:solidFill>
                <a:latin typeface="+mj-lt"/>
              </a:rPr>
              <a:t>phagosome</a:t>
            </a:r>
            <a:r>
              <a:rPr lang="en-US" sz="2400" dirty="0">
                <a:solidFill>
                  <a:srgbClr val="000000"/>
                </a:solidFill>
                <a:latin typeface="+mj-lt"/>
              </a:rPr>
              <a:t> and lysosome come nearer to each other and fuse to form </a:t>
            </a:r>
            <a:r>
              <a:rPr lang="en-US" sz="2400" b="1" dirty="0" err="1">
                <a:solidFill>
                  <a:srgbClr val="0070C0"/>
                </a:solidFill>
                <a:latin typeface="+mj-lt"/>
              </a:rPr>
              <a:t>phago</a:t>
            </a:r>
            <a:r>
              <a:rPr lang="en-US" sz="2400" b="1" dirty="0">
                <a:solidFill>
                  <a:srgbClr val="0070C0"/>
                </a:solidFill>
                <a:latin typeface="+mj-lt"/>
              </a:rPr>
              <a:t>-lysosome</a:t>
            </a:r>
            <a:r>
              <a:rPr lang="en-US" sz="2400" dirty="0">
                <a:solidFill>
                  <a:srgbClr val="000000"/>
                </a:solidFill>
                <a:latin typeface="+mj-lt"/>
              </a:rPr>
              <a:t>.</a:t>
            </a:r>
          </a:p>
          <a:p>
            <a:pPr algn="just" fontAlgn="base">
              <a:lnSpc>
                <a:spcPct val="150000"/>
              </a:lnSpc>
              <a:buFont typeface="+mj-lt"/>
              <a:buAutoNum type="arabicPeriod"/>
            </a:pPr>
            <a:r>
              <a:rPr lang="en-US" sz="2400" dirty="0">
                <a:solidFill>
                  <a:srgbClr val="000000"/>
                </a:solidFill>
                <a:latin typeface="+mj-lt"/>
              </a:rPr>
              <a:t>Inside </a:t>
            </a:r>
            <a:r>
              <a:rPr lang="en-US" sz="2400" dirty="0" err="1">
                <a:solidFill>
                  <a:srgbClr val="000000"/>
                </a:solidFill>
                <a:latin typeface="+mj-lt"/>
              </a:rPr>
              <a:t>phago</a:t>
            </a:r>
            <a:r>
              <a:rPr lang="en-US" sz="2400" dirty="0">
                <a:solidFill>
                  <a:srgbClr val="000000"/>
                </a:solidFill>
                <a:latin typeface="+mj-lt"/>
              </a:rPr>
              <a:t>-lysosome ingested bacteria is killed by hydrolytic and digestive enzyme of lysosome.</a:t>
            </a:r>
          </a:p>
          <a:p>
            <a:pPr algn="just" fontAlgn="base">
              <a:lnSpc>
                <a:spcPct val="150000"/>
              </a:lnSpc>
              <a:buFont typeface="+mj-lt"/>
              <a:buAutoNum type="arabicPeriod"/>
            </a:pPr>
            <a:r>
              <a:rPr lang="en-US" sz="2400" dirty="0">
                <a:solidFill>
                  <a:srgbClr val="000000"/>
                </a:solidFill>
                <a:latin typeface="+mj-lt"/>
              </a:rPr>
              <a:t>Required materials released from digested bacteria are absorbed into surrounding cytoplasm and undigested residues are excreted out by exocytosis.</a:t>
            </a:r>
            <a:endParaRPr lang="en-US" sz="2400" b="0" i="0" dirty="0">
              <a:solidFill>
                <a:srgbClr val="000000"/>
              </a:solidFill>
              <a:effectLst/>
              <a:latin typeface="+mj-lt"/>
            </a:endParaRPr>
          </a:p>
        </p:txBody>
      </p:sp>
      <p:sp>
        <p:nvSpPr>
          <p:cNvPr id="4" name="Rectangle 3"/>
          <p:cNvSpPr/>
          <p:nvPr/>
        </p:nvSpPr>
        <p:spPr>
          <a:xfrm>
            <a:off x="0" y="14785"/>
            <a:ext cx="4419600" cy="523220"/>
          </a:xfrm>
          <a:prstGeom prst="rect">
            <a:avLst/>
          </a:prstGeom>
        </p:spPr>
        <p:txBody>
          <a:bodyPr wrap="square">
            <a:spAutoFit/>
          </a:bodyPr>
          <a:lstStyle/>
          <a:p>
            <a:pPr fontAlgn="base"/>
            <a:r>
              <a:rPr lang="en-US" sz="2800" b="1" dirty="0"/>
              <a:t>Steps in phagocytosis:</a:t>
            </a:r>
          </a:p>
        </p:txBody>
      </p:sp>
    </p:spTree>
    <p:extLst>
      <p:ext uri="{BB962C8B-B14F-4D97-AF65-F5344CB8AC3E}">
        <p14:creationId xmlns:p14="http://schemas.microsoft.com/office/powerpoint/2010/main" val="6964168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www.onlinebiologynotes.com/wp-content/uploads/2018/02/Phagocytosis.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304800"/>
            <a:ext cx="8184429" cy="5619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74033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098" y="22746"/>
            <a:ext cx="9134901" cy="6001643"/>
          </a:xfrm>
          <a:prstGeom prst="rect">
            <a:avLst/>
          </a:prstGeom>
        </p:spPr>
        <p:txBody>
          <a:bodyPr wrap="square">
            <a:spAutoFit/>
          </a:bodyPr>
          <a:lstStyle/>
          <a:p>
            <a:pPr fontAlgn="base"/>
            <a:r>
              <a:rPr lang="en-US" sz="2800" b="1" dirty="0">
                <a:solidFill>
                  <a:srgbClr val="FF0000"/>
                </a:solidFill>
              </a:rPr>
              <a:t>Killing Mechanism of phagocytosis</a:t>
            </a:r>
            <a:r>
              <a:rPr lang="en-US" sz="2800" b="1" dirty="0" smtClean="0">
                <a:solidFill>
                  <a:srgbClr val="FF0000"/>
                </a:solidFill>
              </a:rPr>
              <a:t>:</a:t>
            </a:r>
          </a:p>
          <a:p>
            <a:pPr fontAlgn="base"/>
            <a:endParaRPr lang="en-US" sz="2000" b="1" dirty="0"/>
          </a:p>
          <a:p>
            <a:pPr fontAlgn="base"/>
            <a:r>
              <a:rPr lang="en-US" sz="2000" dirty="0"/>
              <a:t>Killing of ingested bacteria during phagocytosis occur by two different </a:t>
            </a:r>
            <a:r>
              <a:rPr lang="en-US" sz="2000" dirty="0" smtClean="0"/>
              <a:t>mechanism</a:t>
            </a:r>
          </a:p>
          <a:p>
            <a:pPr fontAlgn="base"/>
            <a:endParaRPr lang="en-US" sz="2000" dirty="0"/>
          </a:p>
          <a:p>
            <a:pPr marL="457200" indent="-457200" fontAlgn="base">
              <a:buAutoNum type="arabicPeriod"/>
            </a:pPr>
            <a:r>
              <a:rPr lang="en-US" sz="2000" b="1" dirty="0" smtClean="0"/>
              <a:t>Oxygen </a:t>
            </a:r>
            <a:r>
              <a:rPr lang="en-US" sz="2000" b="1" dirty="0"/>
              <a:t>dependent mechanism</a:t>
            </a:r>
            <a:r>
              <a:rPr lang="en-US" sz="2000" b="1" dirty="0" smtClean="0"/>
              <a:t>:</a:t>
            </a:r>
          </a:p>
          <a:p>
            <a:pPr marL="457200" indent="-457200" fontAlgn="base">
              <a:buAutoNum type="arabicPeriod"/>
            </a:pPr>
            <a:endParaRPr lang="en-US" sz="2000" b="1" dirty="0"/>
          </a:p>
          <a:p>
            <a:pPr fontAlgn="base"/>
            <a:r>
              <a:rPr lang="en-US" sz="2000" dirty="0"/>
              <a:t>During phagocytosis, phagocytic cell increases uptake of </a:t>
            </a:r>
            <a:r>
              <a:rPr lang="en-US" sz="3200" b="1" dirty="0"/>
              <a:t>O</a:t>
            </a:r>
            <a:r>
              <a:rPr lang="en-US" sz="2000" dirty="0"/>
              <a:t>2. At the same time </a:t>
            </a:r>
            <a:r>
              <a:rPr lang="en-US" sz="2000" dirty="0" smtClean="0"/>
              <a:t>rate of </a:t>
            </a:r>
            <a:r>
              <a:rPr lang="en-US" sz="2000" dirty="0"/>
              <a:t>pentose phosphate pathway increases to generate more NADPH</a:t>
            </a:r>
            <a:r>
              <a:rPr lang="en-US" sz="2000" dirty="0" smtClean="0"/>
              <a:t>.</a:t>
            </a:r>
          </a:p>
          <a:p>
            <a:pPr fontAlgn="base"/>
            <a:endParaRPr lang="en-US" sz="2000" dirty="0"/>
          </a:p>
          <a:p>
            <a:pPr fontAlgn="base"/>
            <a:r>
              <a:rPr lang="en-US" sz="2000" dirty="0"/>
              <a:t>NADPH reduces molecular O2 to produce various toxic metabolic products such as Hydroxyl free radical, H2O2 and superoxide ions that kill ingested bacteria.</a:t>
            </a:r>
          </a:p>
          <a:p>
            <a:pPr fontAlgn="base"/>
            <a:r>
              <a:rPr lang="en-US" sz="2000" dirty="0"/>
              <a:t>This process is also known as </a:t>
            </a:r>
            <a:r>
              <a:rPr lang="en-US" sz="2400" b="1" dirty="0">
                <a:solidFill>
                  <a:srgbClr val="0070C0"/>
                </a:solidFill>
              </a:rPr>
              <a:t>respiratory burst</a:t>
            </a:r>
            <a:r>
              <a:rPr lang="en-US" sz="2000" dirty="0"/>
              <a:t>.</a:t>
            </a:r>
          </a:p>
          <a:p>
            <a:pPr fontAlgn="base"/>
            <a:r>
              <a:rPr lang="en-US" sz="2000" dirty="0"/>
              <a:t>It is the major mechanism of killing of ingested bacteria during phagocytosis</a:t>
            </a:r>
            <a:r>
              <a:rPr lang="en-US" sz="2000" dirty="0" smtClean="0"/>
              <a:t>.</a:t>
            </a:r>
          </a:p>
          <a:p>
            <a:pPr fontAlgn="base"/>
            <a:endParaRPr lang="en-US" sz="2000" dirty="0"/>
          </a:p>
          <a:p>
            <a:pPr fontAlgn="base"/>
            <a:r>
              <a:rPr lang="en-US" sz="2000" b="1" dirty="0"/>
              <a:t>2. Oxygen independent mechanism</a:t>
            </a:r>
            <a:r>
              <a:rPr lang="en-US" sz="2000" b="1" dirty="0" smtClean="0"/>
              <a:t>:</a:t>
            </a:r>
          </a:p>
          <a:p>
            <a:pPr fontAlgn="base"/>
            <a:endParaRPr lang="en-US" sz="2000" b="1" dirty="0"/>
          </a:p>
          <a:p>
            <a:pPr fontAlgn="base"/>
            <a:r>
              <a:rPr lang="en-US" sz="2000" dirty="0"/>
              <a:t>In this mechanism, ingested bacteria are killed by hydrolytic and digestive </a:t>
            </a:r>
            <a:r>
              <a:rPr lang="en-US" sz="2000" dirty="0" smtClean="0"/>
              <a:t>lysozyme enzyme.</a:t>
            </a:r>
            <a:endParaRPr lang="en-US" sz="2000" dirty="0"/>
          </a:p>
        </p:txBody>
      </p:sp>
    </p:spTree>
    <p:extLst>
      <p:ext uri="{BB962C8B-B14F-4D97-AF65-F5344CB8AC3E}">
        <p14:creationId xmlns:p14="http://schemas.microsoft.com/office/powerpoint/2010/main" val="19154251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04800"/>
            <a:ext cx="8669740" cy="5632311"/>
          </a:xfrm>
          <a:prstGeom prst="rect">
            <a:avLst/>
          </a:prstGeom>
        </p:spPr>
        <p:txBody>
          <a:bodyPr wrap="square">
            <a:spAutoFit/>
          </a:bodyPr>
          <a:lstStyle/>
          <a:p>
            <a:pPr fontAlgn="base"/>
            <a:r>
              <a:rPr lang="en-US" sz="2800" b="1" dirty="0" smtClean="0">
                <a:solidFill>
                  <a:srgbClr val="FF0000"/>
                </a:solidFill>
              </a:rPr>
              <a:t>Inflammation </a:t>
            </a:r>
            <a:r>
              <a:rPr lang="en-US" sz="2800" b="1" dirty="0">
                <a:solidFill>
                  <a:srgbClr val="FF0000"/>
                </a:solidFill>
              </a:rPr>
              <a:t>or Inflammatory barrier of immune </a:t>
            </a:r>
            <a:r>
              <a:rPr lang="en-US" sz="2800" b="1" dirty="0" smtClean="0">
                <a:solidFill>
                  <a:srgbClr val="FF0000"/>
                </a:solidFill>
              </a:rPr>
              <a:t>system</a:t>
            </a:r>
          </a:p>
          <a:p>
            <a:pPr fontAlgn="base"/>
            <a:endParaRPr lang="en-US" sz="2000" b="1" dirty="0"/>
          </a:p>
          <a:p>
            <a:pPr fontAlgn="base"/>
            <a:r>
              <a:rPr lang="en-US" sz="2000" b="1" dirty="0"/>
              <a:t>Inflammation</a:t>
            </a:r>
            <a:r>
              <a:rPr lang="en-US" sz="2000" dirty="0"/>
              <a:t> is an important defense mechanism of host to prevent infection. It is induced in response to tissue damage caused by </a:t>
            </a:r>
            <a:r>
              <a:rPr lang="en-US" sz="2400" b="1" dirty="0">
                <a:solidFill>
                  <a:srgbClr val="0070C0"/>
                </a:solidFill>
              </a:rPr>
              <a:t>microorganism</a:t>
            </a:r>
            <a:r>
              <a:rPr lang="en-US" sz="2000" dirty="0"/>
              <a:t>, </a:t>
            </a:r>
            <a:r>
              <a:rPr lang="en-US" sz="2800" b="1" dirty="0">
                <a:solidFill>
                  <a:srgbClr val="0070C0"/>
                </a:solidFill>
              </a:rPr>
              <a:t>toxins</a:t>
            </a:r>
            <a:r>
              <a:rPr lang="en-US" sz="2000" dirty="0"/>
              <a:t> or by </a:t>
            </a:r>
            <a:r>
              <a:rPr lang="en-US" sz="2400" b="1" dirty="0">
                <a:solidFill>
                  <a:srgbClr val="0070C0"/>
                </a:solidFill>
              </a:rPr>
              <a:t>mechanical means</a:t>
            </a:r>
            <a:r>
              <a:rPr lang="en-US" sz="2000" dirty="0" smtClean="0"/>
              <a:t>.</a:t>
            </a:r>
          </a:p>
          <a:p>
            <a:pPr fontAlgn="base"/>
            <a:endParaRPr lang="en-US" sz="2000" dirty="0"/>
          </a:p>
          <a:p>
            <a:pPr fontAlgn="base"/>
            <a:r>
              <a:rPr lang="en-US" sz="2000" dirty="0"/>
              <a:t>The inflammation may be acute; for </a:t>
            </a:r>
            <a:r>
              <a:rPr lang="en-US" sz="2000" dirty="0" smtClean="0"/>
              <a:t>e.g</a:t>
            </a:r>
            <a:r>
              <a:rPr lang="en-US" sz="2000" dirty="0"/>
              <a:t>. in response to tissue damage or </a:t>
            </a:r>
            <a:r>
              <a:rPr lang="en-US" sz="2000" dirty="0" smtClean="0"/>
              <a:t>chronic</a:t>
            </a:r>
            <a:r>
              <a:rPr lang="en-US" sz="2000" dirty="0"/>
              <a:t>; for </a:t>
            </a:r>
            <a:r>
              <a:rPr lang="en-US" sz="2000" dirty="0" smtClean="0"/>
              <a:t>e. g</a:t>
            </a:r>
            <a:r>
              <a:rPr lang="en-US" sz="2000" dirty="0"/>
              <a:t>. Arthritis, cancer etc.</a:t>
            </a:r>
          </a:p>
          <a:p>
            <a:pPr fontAlgn="base"/>
            <a:r>
              <a:rPr lang="en-US" sz="2000" dirty="0"/>
              <a:t>Main aim of inflammation is to prevent spread of </a:t>
            </a:r>
            <a:r>
              <a:rPr lang="en-US" sz="2000" dirty="0" smtClean="0"/>
              <a:t>microorganism </a:t>
            </a:r>
            <a:r>
              <a:rPr lang="en-US" sz="2000" dirty="0"/>
              <a:t>or </a:t>
            </a:r>
            <a:r>
              <a:rPr lang="en-US" sz="2000" dirty="0" smtClean="0"/>
              <a:t>toxins </a:t>
            </a:r>
            <a:r>
              <a:rPr lang="en-US" sz="2000" dirty="0"/>
              <a:t>and kill them on spot by phagocytosis</a:t>
            </a:r>
            <a:r>
              <a:rPr lang="en-US" sz="2000" dirty="0" smtClean="0"/>
              <a:t>.</a:t>
            </a:r>
          </a:p>
          <a:p>
            <a:pPr fontAlgn="base"/>
            <a:endParaRPr lang="en-US" sz="2000" dirty="0"/>
          </a:p>
          <a:p>
            <a:pPr fontAlgn="base"/>
            <a:r>
              <a:rPr lang="en-US" sz="2000" b="1" dirty="0"/>
              <a:t>Characteristics of inflammation:</a:t>
            </a:r>
          </a:p>
          <a:p>
            <a:pPr fontAlgn="base"/>
            <a:r>
              <a:rPr lang="en-US" sz="2000" dirty="0" smtClean="0"/>
              <a:t>redness</a:t>
            </a:r>
            <a:endParaRPr lang="en-US" sz="2000" dirty="0"/>
          </a:p>
          <a:p>
            <a:pPr fontAlgn="base"/>
            <a:r>
              <a:rPr lang="en-US" sz="2000" dirty="0" smtClean="0"/>
              <a:t>swelling</a:t>
            </a:r>
            <a:endParaRPr lang="en-US" sz="2000" dirty="0"/>
          </a:p>
          <a:p>
            <a:pPr fontAlgn="base"/>
            <a:r>
              <a:rPr lang="en-US" sz="2000" dirty="0" smtClean="0"/>
              <a:t>heat</a:t>
            </a:r>
            <a:endParaRPr lang="en-US" sz="2000" dirty="0"/>
          </a:p>
          <a:p>
            <a:pPr fontAlgn="base"/>
            <a:r>
              <a:rPr lang="en-US" sz="2000" dirty="0" smtClean="0"/>
              <a:t>pain</a:t>
            </a:r>
            <a:endParaRPr lang="en-US" sz="2000" dirty="0"/>
          </a:p>
          <a:p>
            <a:pPr fontAlgn="base"/>
            <a:r>
              <a:rPr lang="en-US" sz="2000" dirty="0" smtClean="0"/>
              <a:t>loss </a:t>
            </a:r>
            <a:r>
              <a:rPr lang="en-US" sz="2000" dirty="0"/>
              <a:t>of function</a:t>
            </a:r>
          </a:p>
        </p:txBody>
      </p:sp>
    </p:spTree>
    <p:extLst>
      <p:ext uri="{BB962C8B-B14F-4D97-AF65-F5344CB8AC3E}">
        <p14:creationId xmlns:p14="http://schemas.microsoft.com/office/powerpoint/2010/main" val="25607310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914400"/>
            <a:ext cx="6629400" cy="523220"/>
          </a:xfrm>
          <a:prstGeom prst="rect">
            <a:avLst/>
          </a:prstGeom>
        </p:spPr>
        <p:txBody>
          <a:bodyPr wrap="square">
            <a:spAutoFit/>
          </a:bodyPr>
          <a:lstStyle/>
          <a:p>
            <a:pPr fontAlgn="base"/>
            <a:r>
              <a:rPr lang="en-US" sz="2800" b="1" dirty="0">
                <a:solidFill>
                  <a:srgbClr val="FF0000"/>
                </a:solidFill>
              </a:rPr>
              <a:t>Steps of inflammatory response</a:t>
            </a:r>
          </a:p>
        </p:txBody>
      </p:sp>
      <p:sp>
        <p:nvSpPr>
          <p:cNvPr id="3" name="Rectangle 2"/>
          <p:cNvSpPr/>
          <p:nvPr/>
        </p:nvSpPr>
        <p:spPr>
          <a:xfrm>
            <a:off x="838200" y="1600200"/>
            <a:ext cx="7848600" cy="4708981"/>
          </a:xfrm>
          <a:prstGeom prst="rect">
            <a:avLst/>
          </a:prstGeom>
        </p:spPr>
        <p:txBody>
          <a:bodyPr wrap="square">
            <a:spAutoFit/>
          </a:bodyPr>
          <a:lstStyle/>
          <a:p>
            <a:r>
              <a:rPr lang="en-US" sz="2000" b="1" dirty="0"/>
              <a:t>Step I: Tissue damage and Release of histamine</a:t>
            </a:r>
            <a:r>
              <a:rPr lang="en-US" sz="2000" b="1" dirty="0" smtClean="0"/>
              <a:t>:</a:t>
            </a:r>
          </a:p>
          <a:p>
            <a:pPr fontAlgn="base"/>
            <a:r>
              <a:rPr lang="en-US" sz="2000" dirty="0"/>
              <a:t>Tissue damage caused by toxin, microorganism or mechanical injury release histamine</a:t>
            </a:r>
            <a:r>
              <a:rPr lang="en-US" sz="2000" dirty="0" smtClean="0"/>
              <a:t>.</a:t>
            </a:r>
          </a:p>
          <a:p>
            <a:pPr fontAlgn="base"/>
            <a:endParaRPr lang="en-US" sz="2000" dirty="0"/>
          </a:p>
          <a:p>
            <a:pPr fontAlgn="base"/>
            <a:r>
              <a:rPr lang="en-US" sz="2000" b="1" dirty="0"/>
              <a:t>Step II: Vasodilation:</a:t>
            </a:r>
            <a:endParaRPr lang="en-US" sz="2000" dirty="0"/>
          </a:p>
          <a:p>
            <a:pPr fontAlgn="base"/>
            <a:r>
              <a:rPr lang="en-US" sz="2000" dirty="0"/>
              <a:t>Histamine acts on surrounding blood capillaries and causes vasodilation.</a:t>
            </a:r>
          </a:p>
          <a:p>
            <a:pPr fontAlgn="base"/>
            <a:r>
              <a:rPr lang="en-US" sz="2000" dirty="0"/>
              <a:t>When vasodilation occurs, speed of blood flow </a:t>
            </a:r>
            <a:r>
              <a:rPr lang="en-US" sz="2000" dirty="0" smtClean="0"/>
              <a:t>increases </a:t>
            </a:r>
            <a:r>
              <a:rPr lang="en-US" sz="2000" dirty="0"/>
              <a:t>so that Neutrophils get chance to settle at the site of infection</a:t>
            </a:r>
            <a:r>
              <a:rPr lang="en-US" sz="2000" dirty="0" smtClean="0"/>
              <a:t>.</a:t>
            </a:r>
          </a:p>
          <a:p>
            <a:pPr fontAlgn="base"/>
            <a:endParaRPr lang="en-US" sz="2000" dirty="0"/>
          </a:p>
          <a:p>
            <a:pPr fontAlgn="base"/>
            <a:r>
              <a:rPr lang="en-US" sz="2000" b="1" dirty="0"/>
              <a:t>Step III: Increased permeability:</a:t>
            </a:r>
            <a:endParaRPr lang="en-US" sz="2000" dirty="0"/>
          </a:p>
          <a:p>
            <a:r>
              <a:rPr lang="en-US" sz="2000" dirty="0"/>
              <a:t>At the same time histamine increases the permeability of blood capillaries leading to leakage of fluid from blood capillaries. This results in accumulation of fluid causing edema.</a:t>
            </a:r>
          </a:p>
          <a:p>
            <a:endParaRPr lang="en-US" sz="2000" b="1" dirty="0"/>
          </a:p>
          <a:p>
            <a:endParaRPr lang="en-US" sz="2000" dirty="0"/>
          </a:p>
        </p:txBody>
      </p:sp>
    </p:spTree>
    <p:extLst>
      <p:ext uri="{BB962C8B-B14F-4D97-AF65-F5344CB8AC3E}">
        <p14:creationId xmlns:p14="http://schemas.microsoft.com/office/powerpoint/2010/main" val="34096179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001643"/>
          </a:xfrm>
          <a:prstGeom prst="rect">
            <a:avLst/>
          </a:prstGeom>
        </p:spPr>
        <p:txBody>
          <a:bodyPr wrap="square">
            <a:spAutoFit/>
          </a:bodyPr>
          <a:lstStyle/>
          <a:p>
            <a:pPr algn="just" fontAlgn="base"/>
            <a:r>
              <a:rPr lang="en-US" sz="2400" b="1" dirty="0"/>
              <a:t>Step IV: Extravasation</a:t>
            </a:r>
            <a:r>
              <a:rPr lang="en-US" sz="2400" b="1" dirty="0" smtClean="0"/>
              <a:t>:</a:t>
            </a:r>
          </a:p>
          <a:p>
            <a:pPr algn="just" fontAlgn="base"/>
            <a:endParaRPr lang="en-US" sz="2400" dirty="0"/>
          </a:p>
          <a:p>
            <a:pPr algn="just" fontAlgn="base"/>
            <a:r>
              <a:rPr lang="en-US" sz="2400" dirty="0"/>
              <a:t>Within few hours, Neutrophil migrates to the site of tissue damage by the process of </a:t>
            </a:r>
            <a:r>
              <a:rPr lang="en-US" sz="2400" dirty="0" err="1"/>
              <a:t>chemotaxis</a:t>
            </a:r>
            <a:r>
              <a:rPr lang="en-US" sz="2400" dirty="0"/>
              <a:t> and passes through capillaries wall and enter into tissue space by the process called extravasation</a:t>
            </a:r>
            <a:r>
              <a:rPr lang="en-US" sz="2400" dirty="0" smtClean="0"/>
              <a:t>.</a:t>
            </a:r>
          </a:p>
          <a:p>
            <a:pPr algn="just" fontAlgn="base"/>
            <a:endParaRPr lang="en-US" sz="2400" b="1" dirty="0"/>
          </a:p>
          <a:p>
            <a:pPr algn="just" fontAlgn="base"/>
            <a:r>
              <a:rPr lang="en-US" sz="2400" b="1" dirty="0"/>
              <a:t>Extravasation completes in 4 steps</a:t>
            </a:r>
            <a:r>
              <a:rPr lang="en-US" sz="2400" b="1" dirty="0" smtClean="0"/>
              <a:t>:</a:t>
            </a:r>
          </a:p>
          <a:p>
            <a:pPr algn="just" fontAlgn="base"/>
            <a:endParaRPr lang="en-US" sz="2400" dirty="0"/>
          </a:p>
          <a:p>
            <a:pPr algn="just" fontAlgn="base"/>
            <a:r>
              <a:rPr lang="en-US" sz="2400" b="1" dirty="0"/>
              <a:t>Rolling:</a:t>
            </a:r>
            <a:r>
              <a:rPr lang="en-US" sz="2400" dirty="0"/>
              <a:t> neutrophils attach loosely to </a:t>
            </a:r>
            <a:r>
              <a:rPr lang="en-US" sz="2400" dirty="0" smtClean="0"/>
              <a:t>endothelium (the inner lining of blood vessels) </a:t>
            </a:r>
            <a:r>
              <a:rPr lang="en-US" sz="2400" dirty="0"/>
              <a:t>by low affinity </a:t>
            </a:r>
            <a:r>
              <a:rPr lang="en-US" sz="2400" dirty="0" smtClean="0"/>
              <a:t>interaction.</a:t>
            </a:r>
            <a:endParaRPr lang="en-US" sz="2400" dirty="0"/>
          </a:p>
          <a:p>
            <a:pPr algn="just" fontAlgn="base"/>
            <a:r>
              <a:rPr lang="en-US" sz="2400" b="1" dirty="0"/>
              <a:t>Activation of chemotactic </a:t>
            </a:r>
            <a:r>
              <a:rPr lang="en-US" sz="2400" b="1" dirty="0" smtClean="0"/>
              <a:t>stimulus</a:t>
            </a:r>
            <a:r>
              <a:rPr lang="en-US" sz="2400" b="1" dirty="0"/>
              <a:t>:</a:t>
            </a:r>
            <a:r>
              <a:rPr lang="en-US" sz="2400" dirty="0"/>
              <a:t> chemokines are secreted and Neutrophil are attracted.</a:t>
            </a:r>
          </a:p>
          <a:p>
            <a:pPr algn="just" fontAlgn="base"/>
            <a:r>
              <a:rPr lang="en-US" sz="2400" b="1" dirty="0"/>
              <a:t>Arrest and adhesion:</a:t>
            </a:r>
            <a:r>
              <a:rPr lang="en-US" sz="2400" dirty="0"/>
              <a:t> </a:t>
            </a:r>
            <a:r>
              <a:rPr lang="en-US" sz="2400" dirty="0" smtClean="0"/>
              <a:t>ICAMS (intercellular adhesion molecule) </a:t>
            </a:r>
            <a:r>
              <a:rPr lang="en-US" sz="2400" dirty="0"/>
              <a:t>and integrin stabilize adhesion of </a:t>
            </a:r>
            <a:r>
              <a:rPr lang="en-US" sz="2400" dirty="0" smtClean="0"/>
              <a:t>neutrophil </a:t>
            </a:r>
            <a:r>
              <a:rPr lang="en-US" sz="2400" dirty="0"/>
              <a:t>and endothelium</a:t>
            </a:r>
          </a:p>
          <a:p>
            <a:pPr algn="just" fontAlgn="base"/>
            <a:r>
              <a:rPr lang="en-US" sz="2400" b="1" dirty="0" err="1"/>
              <a:t>Transendothelial</a:t>
            </a:r>
            <a:r>
              <a:rPr lang="en-US" sz="2400" b="1" dirty="0"/>
              <a:t> migration:</a:t>
            </a:r>
            <a:r>
              <a:rPr lang="en-US" sz="2400" dirty="0"/>
              <a:t> Neutrophil enter through endothelium layer.</a:t>
            </a:r>
          </a:p>
        </p:txBody>
      </p:sp>
    </p:spTree>
    <p:extLst>
      <p:ext uri="{BB962C8B-B14F-4D97-AF65-F5344CB8AC3E}">
        <p14:creationId xmlns:p14="http://schemas.microsoft.com/office/powerpoint/2010/main" val="21271113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066800"/>
            <a:ext cx="9067800" cy="5632311"/>
          </a:xfrm>
          <a:prstGeom prst="rect">
            <a:avLst/>
          </a:prstGeom>
        </p:spPr>
        <p:txBody>
          <a:bodyPr wrap="square">
            <a:spAutoFit/>
          </a:bodyPr>
          <a:lstStyle/>
          <a:p>
            <a:pPr algn="just" fontAlgn="base"/>
            <a:r>
              <a:rPr lang="en-US" sz="2400" b="1" dirty="0"/>
              <a:t>Step V: Phagocytosis</a:t>
            </a:r>
            <a:r>
              <a:rPr lang="en-US" sz="2400" b="1" dirty="0" smtClean="0"/>
              <a:t>:</a:t>
            </a:r>
          </a:p>
          <a:p>
            <a:pPr algn="just" fontAlgn="base"/>
            <a:endParaRPr lang="en-US" sz="2400" dirty="0"/>
          </a:p>
          <a:p>
            <a:pPr algn="just" fontAlgn="base"/>
            <a:r>
              <a:rPr lang="en-US" sz="2400" dirty="0"/>
              <a:t>Neutrophil kills </a:t>
            </a:r>
            <a:r>
              <a:rPr lang="en-US" sz="2400" dirty="0" smtClean="0"/>
              <a:t>the microorganism </a:t>
            </a:r>
            <a:r>
              <a:rPr lang="en-US" sz="2400" dirty="0"/>
              <a:t>or toxins by phagocytosis and release molecular mediators that contributes to inflammatory response. At the same time activates effectors cells</a:t>
            </a:r>
            <a:r>
              <a:rPr lang="en-US" sz="2400" dirty="0" smtClean="0"/>
              <a:t>.</a:t>
            </a:r>
          </a:p>
          <a:p>
            <a:pPr algn="just" fontAlgn="base"/>
            <a:endParaRPr lang="en-US" sz="2400" dirty="0"/>
          </a:p>
          <a:p>
            <a:pPr algn="just" fontAlgn="base"/>
            <a:r>
              <a:rPr lang="en-US" sz="2400" b="1" dirty="0"/>
              <a:t>Step VI: Inflammatory response</a:t>
            </a:r>
            <a:r>
              <a:rPr lang="en-US" sz="2400" b="1" dirty="0" smtClean="0"/>
              <a:t>:</a:t>
            </a:r>
          </a:p>
          <a:p>
            <a:pPr algn="just" fontAlgn="base"/>
            <a:endParaRPr lang="en-US" sz="2400" b="1" dirty="0" smtClean="0"/>
          </a:p>
          <a:p>
            <a:pPr algn="just" fontAlgn="base"/>
            <a:r>
              <a:rPr lang="en-US" sz="2400" dirty="0"/>
              <a:t>As inflammatory response develops, various cytokines and other inflammatory mediators act on endothelium of local blood vessels, including increased expression of cell adhesion molecules (CAMs). The epithelium is then said to be inflamed.</a:t>
            </a:r>
          </a:p>
          <a:p>
            <a:pPr algn="just" fontAlgn="base"/>
            <a:r>
              <a:rPr lang="en-US" sz="2400" dirty="0"/>
              <a:t>Neutrophils are the first cell types to bind to inflamed endothelium and </a:t>
            </a:r>
            <a:r>
              <a:rPr lang="en-US" sz="2400" dirty="0" err="1"/>
              <a:t>extravasate</a:t>
            </a:r>
            <a:r>
              <a:rPr lang="en-US" sz="2400" dirty="0"/>
              <a:t> into tissue.</a:t>
            </a:r>
          </a:p>
          <a:p>
            <a:pPr algn="just" fontAlgn="base"/>
            <a:endParaRPr lang="en-US" sz="2400" dirty="0"/>
          </a:p>
        </p:txBody>
      </p:sp>
    </p:spTree>
    <p:extLst>
      <p:ext uri="{BB962C8B-B14F-4D97-AF65-F5344CB8AC3E}">
        <p14:creationId xmlns:p14="http://schemas.microsoft.com/office/powerpoint/2010/main" val="38341911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4800"/>
            <a:ext cx="9144000" cy="6095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156704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990600"/>
            <a:ext cx="8077200" cy="5632311"/>
          </a:xfrm>
          <a:prstGeom prst="rect">
            <a:avLst/>
          </a:prstGeom>
        </p:spPr>
        <p:txBody>
          <a:bodyPr wrap="square">
            <a:spAutoFit/>
          </a:bodyPr>
          <a:lstStyle/>
          <a:p>
            <a:pPr fontAlgn="base"/>
            <a:r>
              <a:rPr lang="en-US" sz="2000" b="1" dirty="0"/>
              <a:t>Acquired or Developed immunity</a:t>
            </a:r>
            <a:r>
              <a:rPr lang="en-US" sz="2000" b="1" dirty="0" smtClean="0"/>
              <a:t>:</a:t>
            </a:r>
          </a:p>
          <a:p>
            <a:pPr fontAlgn="base"/>
            <a:endParaRPr lang="en-US" sz="2000" b="1" dirty="0"/>
          </a:p>
          <a:p>
            <a:pPr fontAlgn="base"/>
            <a:r>
              <a:rPr lang="en-US" sz="2000" dirty="0"/>
              <a:t>Immunity which is developed later in life after microbial infection in host is called as Acquired or developed immunity. </a:t>
            </a:r>
            <a:endParaRPr lang="en-US" sz="2000" dirty="0" smtClean="0"/>
          </a:p>
          <a:p>
            <a:pPr fontAlgn="base"/>
            <a:endParaRPr lang="en-US" sz="2000" dirty="0"/>
          </a:p>
          <a:p>
            <a:pPr fontAlgn="base"/>
            <a:r>
              <a:rPr lang="en-US" sz="2000" dirty="0" smtClean="0"/>
              <a:t>For </a:t>
            </a:r>
            <a:r>
              <a:rPr lang="en-US" sz="2000" dirty="0"/>
              <a:t>example, If an individual is infected with chicken pox virus, he/she become resistant to same virus in later life</a:t>
            </a:r>
            <a:r>
              <a:rPr lang="en-US" sz="2000" dirty="0" smtClean="0"/>
              <a:t>.</a:t>
            </a:r>
          </a:p>
          <a:p>
            <a:pPr fontAlgn="base"/>
            <a:endParaRPr lang="en-US" sz="2000" dirty="0"/>
          </a:p>
          <a:p>
            <a:pPr fontAlgn="base"/>
            <a:r>
              <a:rPr lang="en-US" sz="2000" dirty="0"/>
              <a:t>Acquired immunity is provided by Antibodies and certain T-lymphocytes</a:t>
            </a:r>
            <a:r>
              <a:rPr lang="en-US" sz="2000" dirty="0" smtClean="0"/>
              <a:t>.</a:t>
            </a:r>
          </a:p>
          <a:p>
            <a:pPr fontAlgn="base"/>
            <a:endParaRPr lang="en-US" sz="2000" dirty="0"/>
          </a:p>
          <a:p>
            <a:pPr fontAlgn="base"/>
            <a:r>
              <a:rPr lang="en-US" sz="2000" dirty="0"/>
              <a:t>Components of acquired immunity such as Antibodies and T- cells are specific to particular microorganism. Therefore acquired immunity is also known as Specific immunity</a:t>
            </a:r>
            <a:r>
              <a:rPr lang="en-US" sz="2000" dirty="0" smtClean="0"/>
              <a:t>.</a:t>
            </a:r>
          </a:p>
          <a:p>
            <a:pPr fontAlgn="base"/>
            <a:endParaRPr lang="en-US" sz="2000" dirty="0"/>
          </a:p>
          <a:p>
            <a:pPr fontAlgn="base"/>
            <a:endParaRPr lang="en-US" sz="2000" dirty="0"/>
          </a:p>
          <a:p>
            <a:pPr fontAlgn="base"/>
            <a:r>
              <a:rPr lang="en-US" sz="2000" b="1" dirty="0" smtClean="0"/>
              <a:t>Types </a:t>
            </a:r>
            <a:r>
              <a:rPr lang="en-US" sz="2000" b="1" dirty="0"/>
              <a:t>of acquired immunity:</a:t>
            </a:r>
          </a:p>
          <a:p>
            <a:pPr fontAlgn="base"/>
            <a:r>
              <a:rPr lang="en-US" sz="2000" dirty="0"/>
              <a:t>Active immunity</a:t>
            </a:r>
          </a:p>
          <a:p>
            <a:pPr fontAlgn="base"/>
            <a:r>
              <a:rPr lang="en-US" sz="2000" dirty="0"/>
              <a:t>Passive immunity</a:t>
            </a:r>
          </a:p>
        </p:txBody>
      </p:sp>
    </p:spTree>
    <p:extLst>
      <p:ext uri="{BB962C8B-B14F-4D97-AF65-F5344CB8AC3E}">
        <p14:creationId xmlns:p14="http://schemas.microsoft.com/office/powerpoint/2010/main" val="38468040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219200"/>
            <a:ext cx="7790597" cy="4524315"/>
          </a:xfrm>
          <a:prstGeom prst="rect">
            <a:avLst/>
          </a:prstGeom>
        </p:spPr>
        <p:txBody>
          <a:bodyPr wrap="square">
            <a:spAutoFit/>
          </a:bodyPr>
          <a:lstStyle/>
          <a:p>
            <a:pPr marL="342900" indent="-342900" algn="just" fontAlgn="base">
              <a:buAutoNum type="arabicPeriod"/>
            </a:pPr>
            <a:r>
              <a:rPr lang="en-US" sz="2400" b="1" dirty="0" smtClean="0"/>
              <a:t>Active </a:t>
            </a:r>
            <a:r>
              <a:rPr lang="en-US" sz="2400" b="1" dirty="0"/>
              <a:t>immunity</a:t>
            </a:r>
            <a:r>
              <a:rPr lang="en-US" sz="2400" b="1" dirty="0" smtClean="0"/>
              <a:t>:</a:t>
            </a:r>
          </a:p>
          <a:p>
            <a:pPr marL="342900" indent="-342900" algn="just" fontAlgn="base">
              <a:buAutoNum type="arabicPeriod"/>
            </a:pPr>
            <a:endParaRPr lang="en-US" sz="2400" b="1" dirty="0"/>
          </a:p>
          <a:p>
            <a:pPr algn="just" fontAlgn="base"/>
            <a:r>
              <a:rPr lang="en-US" sz="2400" dirty="0"/>
              <a:t>If host itself produces antibodies, it is called active immunity</a:t>
            </a:r>
            <a:r>
              <a:rPr lang="en-US" sz="2400" dirty="0" smtClean="0"/>
              <a:t>.</a:t>
            </a:r>
          </a:p>
          <a:p>
            <a:pPr algn="just" fontAlgn="base"/>
            <a:endParaRPr lang="en-US" sz="2400" dirty="0"/>
          </a:p>
          <a:p>
            <a:pPr algn="just" fontAlgn="base"/>
            <a:r>
              <a:rPr lang="en-US" sz="2400" dirty="0"/>
              <a:t>It is of two types; artificial active immunity and natural active immunity</a:t>
            </a:r>
            <a:r>
              <a:rPr lang="en-US" sz="2400" dirty="0" smtClean="0"/>
              <a:t>.</a:t>
            </a:r>
          </a:p>
          <a:p>
            <a:pPr algn="just" fontAlgn="base"/>
            <a:endParaRPr lang="en-US" sz="2400" dirty="0"/>
          </a:p>
          <a:p>
            <a:pPr algn="just" fontAlgn="base"/>
            <a:r>
              <a:rPr lang="en-US" sz="2400" b="1" dirty="0"/>
              <a:t>Artificial active immunity:</a:t>
            </a:r>
            <a:r>
              <a:rPr lang="en-US" sz="2400" dirty="0"/>
              <a:t> Immunity provided by vaccination</a:t>
            </a:r>
            <a:r>
              <a:rPr lang="en-US" sz="2400" dirty="0" smtClean="0"/>
              <a:t>.</a:t>
            </a:r>
          </a:p>
          <a:p>
            <a:pPr algn="just" fontAlgn="base"/>
            <a:endParaRPr lang="en-US" sz="2400" dirty="0"/>
          </a:p>
          <a:p>
            <a:pPr algn="just" fontAlgn="base"/>
            <a:r>
              <a:rPr lang="en-US" sz="2400" b="1" dirty="0"/>
              <a:t>Natural active immunity:</a:t>
            </a:r>
            <a:r>
              <a:rPr lang="en-US" sz="2400" dirty="0"/>
              <a:t> immunity provided by natural </a:t>
            </a:r>
            <a:r>
              <a:rPr lang="en-US" sz="2400" dirty="0" smtClean="0"/>
              <a:t>infection.</a:t>
            </a:r>
            <a:endParaRPr lang="en-US" sz="2400" dirty="0"/>
          </a:p>
        </p:txBody>
      </p:sp>
    </p:spTree>
    <p:extLst>
      <p:ext uri="{BB962C8B-B14F-4D97-AF65-F5344CB8AC3E}">
        <p14:creationId xmlns:p14="http://schemas.microsoft.com/office/powerpoint/2010/main" val="37976482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1450" y="152400"/>
            <a:ext cx="4152900" cy="3693319"/>
          </a:xfrm>
          <a:prstGeom prst="rect">
            <a:avLst/>
          </a:prstGeom>
        </p:spPr>
        <p:txBody>
          <a:bodyPr wrap="square">
            <a:spAutoFit/>
          </a:bodyPr>
          <a:lstStyle/>
          <a:p>
            <a:pPr fontAlgn="base"/>
            <a:r>
              <a:rPr lang="en-US" sz="2400" b="1" dirty="0">
                <a:solidFill>
                  <a:srgbClr val="C00000"/>
                </a:solidFill>
              </a:rPr>
              <a:t>Types of immunity:</a:t>
            </a:r>
          </a:p>
          <a:p>
            <a:pPr fontAlgn="base"/>
            <a:r>
              <a:rPr lang="en-US" sz="2400" dirty="0">
                <a:solidFill>
                  <a:srgbClr val="C00000"/>
                </a:solidFill>
              </a:rPr>
              <a:t>Broadly there are two </a:t>
            </a:r>
            <a:r>
              <a:rPr lang="en-US" sz="2400" dirty="0" smtClean="0">
                <a:solidFill>
                  <a:srgbClr val="C00000"/>
                </a:solidFill>
              </a:rPr>
              <a:t>types</a:t>
            </a:r>
          </a:p>
          <a:p>
            <a:pPr fontAlgn="base"/>
            <a:r>
              <a:rPr lang="en-US" sz="2400" dirty="0" smtClean="0">
                <a:solidFill>
                  <a:srgbClr val="C00000"/>
                </a:solidFill>
              </a:rPr>
              <a:t> </a:t>
            </a:r>
            <a:r>
              <a:rPr lang="en-US" sz="2400" dirty="0">
                <a:solidFill>
                  <a:srgbClr val="C00000"/>
                </a:solidFill>
              </a:rPr>
              <a:t>of immunity</a:t>
            </a:r>
            <a:r>
              <a:rPr lang="en-US" sz="2400" dirty="0" smtClean="0">
                <a:solidFill>
                  <a:srgbClr val="C00000"/>
                </a:solidFill>
              </a:rPr>
              <a:t>.</a:t>
            </a:r>
          </a:p>
          <a:p>
            <a:pPr fontAlgn="base"/>
            <a:endParaRPr lang="en-US" sz="2400" dirty="0">
              <a:solidFill>
                <a:srgbClr val="C00000"/>
              </a:solidFill>
            </a:endParaRPr>
          </a:p>
          <a:p>
            <a:pPr fontAlgn="base"/>
            <a:r>
              <a:rPr lang="en-US" sz="2400" b="1" u="sng" dirty="0">
                <a:solidFill>
                  <a:srgbClr val="0070C0"/>
                </a:solidFill>
              </a:rPr>
              <a:t>Innate </a:t>
            </a:r>
            <a:r>
              <a:rPr lang="en-US" sz="2400" b="1" u="sng" dirty="0" smtClean="0">
                <a:solidFill>
                  <a:srgbClr val="0070C0"/>
                </a:solidFill>
              </a:rPr>
              <a:t> immunity </a:t>
            </a:r>
          </a:p>
          <a:p>
            <a:pPr fontAlgn="base"/>
            <a:r>
              <a:rPr lang="en-US" sz="2400" b="1" u="sng" dirty="0" smtClean="0">
                <a:solidFill>
                  <a:srgbClr val="0070C0"/>
                </a:solidFill>
              </a:rPr>
              <a:t>or Non specific</a:t>
            </a:r>
          </a:p>
          <a:p>
            <a:pPr fontAlgn="base"/>
            <a:endParaRPr lang="en-US" sz="2400" u="sng" dirty="0">
              <a:solidFill>
                <a:srgbClr val="0070C0"/>
              </a:solidFill>
            </a:endParaRPr>
          </a:p>
          <a:p>
            <a:pPr fontAlgn="base"/>
            <a:r>
              <a:rPr lang="en-US" sz="2400" b="1" u="sng" dirty="0">
                <a:solidFill>
                  <a:srgbClr val="0070C0"/>
                </a:solidFill>
              </a:rPr>
              <a:t>Acquired </a:t>
            </a:r>
            <a:r>
              <a:rPr lang="en-US" sz="2400" b="1" u="sng" dirty="0" smtClean="0">
                <a:solidFill>
                  <a:srgbClr val="0070C0"/>
                </a:solidFill>
              </a:rPr>
              <a:t>immunity</a:t>
            </a:r>
          </a:p>
          <a:p>
            <a:pPr fontAlgn="base"/>
            <a:r>
              <a:rPr lang="en-US" sz="2400" b="1" u="sng" dirty="0" smtClean="0">
                <a:solidFill>
                  <a:srgbClr val="0070C0"/>
                </a:solidFill>
              </a:rPr>
              <a:t> or Specific</a:t>
            </a:r>
            <a:endParaRPr lang="en-US" sz="2400" b="1" u="sng" dirty="0">
              <a:solidFill>
                <a:srgbClr val="0070C0"/>
              </a:solidFill>
            </a:endParaRPr>
          </a:p>
          <a:p>
            <a:pPr fontAlgn="base"/>
            <a:endParaRPr lang="en-US" dirty="0"/>
          </a:p>
        </p:txBody>
      </p:sp>
      <p:pic>
        <p:nvPicPr>
          <p:cNvPr id="1026" name="Picture 2" descr="Types of Immunity: Innate and Acquir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79224" y="436667"/>
            <a:ext cx="4724400" cy="240489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munity Types: 3 Main Types of Immunity | Immunolog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6767" y="3509702"/>
            <a:ext cx="6724914" cy="33095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06651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2000"/>
            <a:ext cx="9144000" cy="5262979"/>
          </a:xfrm>
          <a:prstGeom prst="rect">
            <a:avLst/>
          </a:prstGeom>
        </p:spPr>
        <p:txBody>
          <a:bodyPr wrap="square">
            <a:spAutoFit/>
          </a:bodyPr>
          <a:lstStyle/>
          <a:p>
            <a:pPr algn="just" fontAlgn="base"/>
            <a:r>
              <a:rPr lang="en-US" sz="2400" b="1" dirty="0"/>
              <a:t>2. Passive immunity</a:t>
            </a:r>
            <a:r>
              <a:rPr lang="en-US" sz="2400" b="1" dirty="0" smtClean="0"/>
              <a:t>:</a:t>
            </a:r>
          </a:p>
          <a:p>
            <a:pPr algn="just" fontAlgn="base"/>
            <a:endParaRPr lang="en-US" sz="2400" b="1" dirty="0"/>
          </a:p>
          <a:p>
            <a:pPr algn="just" fontAlgn="base"/>
            <a:r>
              <a:rPr lang="en-US" sz="2400" dirty="0"/>
              <a:t>If host does not produce antibodies itself but antibodies produced in other host provides immunity, </a:t>
            </a:r>
            <a:r>
              <a:rPr lang="en-US" sz="2400" dirty="0" smtClean="0"/>
              <a:t>then </a:t>
            </a:r>
            <a:r>
              <a:rPr lang="en-US" sz="2400" dirty="0"/>
              <a:t>it is known as Passive immunity</a:t>
            </a:r>
            <a:r>
              <a:rPr lang="en-US" sz="2400" dirty="0" smtClean="0"/>
              <a:t>.</a:t>
            </a:r>
          </a:p>
          <a:p>
            <a:pPr algn="just" fontAlgn="base"/>
            <a:endParaRPr lang="en-US" sz="2400" dirty="0"/>
          </a:p>
          <a:p>
            <a:pPr algn="just" fontAlgn="base"/>
            <a:r>
              <a:rPr lang="en-US" sz="2400" dirty="0"/>
              <a:t>It is of two types; natural passive immunity and Artificial passive </a:t>
            </a:r>
            <a:r>
              <a:rPr lang="en-US" sz="2400" dirty="0" smtClean="0"/>
              <a:t>immunity</a:t>
            </a:r>
          </a:p>
          <a:p>
            <a:pPr algn="just" fontAlgn="base"/>
            <a:endParaRPr lang="en-US" sz="2400" dirty="0"/>
          </a:p>
          <a:p>
            <a:pPr algn="just" fontAlgn="base"/>
            <a:r>
              <a:rPr lang="en-US" sz="2400" b="1" dirty="0"/>
              <a:t>Natural passive immunity:</a:t>
            </a:r>
            <a:r>
              <a:rPr lang="en-US" sz="2400" dirty="0"/>
              <a:t> </a:t>
            </a:r>
            <a:r>
              <a:rPr lang="en-US" sz="2400" dirty="0" err="1"/>
              <a:t>IgG</a:t>
            </a:r>
            <a:r>
              <a:rPr lang="en-US" sz="2400" dirty="0"/>
              <a:t> antibody produced in mother cross placenta and protects fetus up to 6 month old age</a:t>
            </a:r>
            <a:r>
              <a:rPr lang="en-US" sz="2400" dirty="0" smtClean="0"/>
              <a:t>.</a:t>
            </a:r>
          </a:p>
          <a:p>
            <a:pPr algn="just" fontAlgn="base"/>
            <a:endParaRPr lang="en-US" sz="2400" dirty="0"/>
          </a:p>
          <a:p>
            <a:pPr algn="just" fontAlgn="base"/>
            <a:r>
              <a:rPr lang="en-US" sz="2400" b="1" dirty="0"/>
              <a:t>Artificial passive immunity:</a:t>
            </a:r>
            <a:r>
              <a:rPr lang="en-US" sz="2400" dirty="0"/>
              <a:t> if preformed antibody are injected into host for immunity. </a:t>
            </a:r>
            <a:r>
              <a:rPr lang="en-US" sz="2400" dirty="0" err="1"/>
              <a:t>Eg</a:t>
            </a:r>
            <a:r>
              <a:rPr lang="en-US" sz="2400" dirty="0"/>
              <a:t>. Anti-venom, Rabies vaccine (* it is not a vaccine, it is preformed anti rabies antibody)</a:t>
            </a:r>
          </a:p>
        </p:txBody>
      </p:sp>
    </p:spTree>
    <p:extLst>
      <p:ext uri="{BB962C8B-B14F-4D97-AF65-F5344CB8AC3E}">
        <p14:creationId xmlns:p14="http://schemas.microsoft.com/office/powerpoint/2010/main" val="35487520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143000"/>
            <a:ext cx="8678400"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56921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47800" y="2667000"/>
            <a:ext cx="6400800" cy="1752600"/>
          </a:xfrm>
        </p:spPr>
        <p:txBody>
          <a:bodyPr>
            <a:normAutofit/>
          </a:bodyPr>
          <a:lstStyle/>
          <a:p>
            <a:r>
              <a:rPr lang="en-US" sz="9600" b="1" dirty="0" smtClean="0">
                <a:solidFill>
                  <a:srgbClr val="FF0000"/>
                </a:solidFill>
              </a:rPr>
              <a:t>The end…</a:t>
            </a:r>
            <a:endParaRPr lang="en-US" sz="9600" b="1" dirty="0">
              <a:solidFill>
                <a:srgbClr val="FF0000"/>
              </a:solidFill>
            </a:endParaRPr>
          </a:p>
        </p:txBody>
      </p:sp>
    </p:spTree>
    <p:extLst>
      <p:ext uri="{BB962C8B-B14F-4D97-AF65-F5344CB8AC3E}">
        <p14:creationId xmlns:p14="http://schemas.microsoft.com/office/powerpoint/2010/main" val="3312270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85800"/>
            <a:ext cx="7696200" cy="5386090"/>
          </a:xfrm>
          <a:prstGeom prst="rect">
            <a:avLst/>
          </a:prstGeom>
        </p:spPr>
        <p:txBody>
          <a:bodyPr wrap="square">
            <a:spAutoFit/>
          </a:bodyPr>
          <a:lstStyle/>
          <a:p>
            <a:pPr fontAlgn="base"/>
            <a:r>
              <a:rPr lang="en-US" sz="2000" b="1" dirty="0"/>
              <a:t>Innate or Natural immunity</a:t>
            </a:r>
            <a:r>
              <a:rPr lang="en-US" sz="2000" b="1" dirty="0" smtClean="0"/>
              <a:t>:</a:t>
            </a:r>
          </a:p>
          <a:p>
            <a:pPr fontAlgn="base"/>
            <a:endParaRPr lang="en-US" sz="2000" b="1" dirty="0"/>
          </a:p>
          <a:p>
            <a:pPr fontAlgn="base"/>
            <a:r>
              <a:rPr lang="en-US" sz="2400" dirty="0">
                <a:solidFill>
                  <a:srgbClr val="C00000"/>
                </a:solidFill>
              </a:rPr>
              <a:t>Immunity with which an individual is born </a:t>
            </a:r>
            <a:r>
              <a:rPr lang="en-US" sz="2400" dirty="0"/>
              <a:t>is called innate or natural immunity.</a:t>
            </a:r>
          </a:p>
          <a:p>
            <a:pPr fontAlgn="base"/>
            <a:r>
              <a:rPr lang="en-US" sz="2400" dirty="0"/>
              <a:t>Innate immunity is </a:t>
            </a:r>
            <a:r>
              <a:rPr lang="en-US" sz="2400" dirty="0">
                <a:solidFill>
                  <a:srgbClr val="0070C0"/>
                </a:solidFill>
              </a:rPr>
              <a:t>provided by various components such as Skin, mucus membrane, </a:t>
            </a:r>
            <a:r>
              <a:rPr lang="en-US" sz="2400" dirty="0" smtClean="0">
                <a:solidFill>
                  <a:srgbClr val="0070C0"/>
                </a:solidFill>
              </a:rPr>
              <a:t>phagocytic </a:t>
            </a:r>
            <a:r>
              <a:rPr lang="en-US" sz="2400" dirty="0">
                <a:solidFill>
                  <a:srgbClr val="0070C0"/>
                </a:solidFill>
              </a:rPr>
              <a:t>cells </a:t>
            </a:r>
            <a:r>
              <a:rPr lang="en-US" sz="2400" dirty="0" smtClean="0"/>
              <a:t>etc.</a:t>
            </a:r>
            <a:endParaRPr lang="en-US" sz="2400" dirty="0"/>
          </a:p>
          <a:p>
            <a:pPr fontAlgn="base"/>
            <a:r>
              <a:rPr lang="en-US" sz="2400" dirty="0"/>
              <a:t>Innate immunity </a:t>
            </a:r>
            <a:r>
              <a:rPr lang="en-US" sz="2400" dirty="0">
                <a:solidFill>
                  <a:srgbClr val="C00000"/>
                </a:solidFill>
              </a:rPr>
              <a:t>acts as first line of defense to particular microorganisms</a:t>
            </a:r>
            <a:r>
              <a:rPr lang="en-US" sz="2400" dirty="0" smtClean="0">
                <a:solidFill>
                  <a:srgbClr val="C00000"/>
                </a:solidFill>
              </a:rPr>
              <a:t>.</a:t>
            </a:r>
          </a:p>
          <a:p>
            <a:pPr fontAlgn="base"/>
            <a:endParaRPr lang="en-US" sz="2000" dirty="0"/>
          </a:p>
          <a:p>
            <a:pPr fontAlgn="base"/>
            <a:endParaRPr lang="en-US" sz="2000" dirty="0"/>
          </a:p>
          <a:p>
            <a:pPr fontAlgn="base"/>
            <a:r>
              <a:rPr lang="en-US" sz="2000" b="1" dirty="0"/>
              <a:t>Mechanism of innate immunity</a:t>
            </a:r>
            <a:r>
              <a:rPr lang="en-US" sz="2000" b="1" dirty="0" smtClean="0"/>
              <a:t>:</a:t>
            </a:r>
          </a:p>
          <a:p>
            <a:pPr fontAlgn="base"/>
            <a:endParaRPr lang="en-US" sz="2000" b="1" dirty="0"/>
          </a:p>
          <a:p>
            <a:pPr fontAlgn="base"/>
            <a:r>
              <a:rPr lang="en-US" sz="2000" b="1" dirty="0">
                <a:hlinkClick r:id="rId2"/>
              </a:rPr>
              <a:t>Anatomical barrier</a:t>
            </a:r>
            <a:endParaRPr lang="en-US" sz="2000" dirty="0"/>
          </a:p>
          <a:p>
            <a:pPr fontAlgn="base"/>
            <a:r>
              <a:rPr lang="en-US" sz="2000" b="1" dirty="0">
                <a:hlinkClick r:id="rId2"/>
              </a:rPr>
              <a:t>Physicochemical barrier</a:t>
            </a:r>
            <a:endParaRPr lang="en-US" sz="2000" dirty="0"/>
          </a:p>
          <a:p>
            <a:pPr fontAlgn="base"/>
            <a:r>
              <a:rPr lang="en-US" sz="2000" b="1" dirty="0">
                <a:hlinkClick r:id="rId3"/>
              </a:rPr>
              <a:t>Phagocytic barrier or Phagocytosis</a:t>
            </a:r>
            <a:endParaRPr lang="en-US" sz="2000" dirty="0"/>
          </a:p>
          <a:p>
            <a:pPr fontAlgn="base"/>
            <a:r>
              <a:rPr lang="en-US" sz="2000" b="1" dirty="0">
                <a:hlinkClick r:id="rId4"/>
              </a:rPr>
              <a:t>Inflammatory barrier</a:t>
            </a:r>
            <a:r>
              <a:rPr lang="en-US" sz="2000" dirty="0"/>
              <a:t> or </a:t>
            </a:r>
            <a:r>
              <a:rPr lang="en-US" sz="2000" b="1" dirty="0">
                <a:hlinkClick r:id="rId4"/>
              </a:rPr>
              <a:t>Inflammation</a:t>
            </a:r>
            <a:endParaRPr lang="en-US" sz="2000" dirty="0"/>
          </a:p>
        </p:txBody>
      </p:sp>
    </p:spTree>
    <p:extLst>
      <p:ext uri="{BB962C8B-B14F-4D97-AF65-F5344CB8AC3E}">
        <p14:creationId xmlns:p14="http://schemas.microsoft.com/office/powerpoint/2010/main" val="37014360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685800"/>
            <a:ext cx="8382000" cy="5632311"/>
          </a:xfrm>
          <a:prstGeom prst="rect">
            <a:avLst/>
          </a:prstGeom>
        </p:spPr>
        <p:txBody>
          <a:bodyPr wrap="square">
            <a:spAutoFit/>
          </a:bodyPr>
          <a:lstStyle/>
          <a:p>
            <a:pPr fontAlgn="base"/>
            <a:r>
              <a:rPr lang="en-US" sz="2000" b="1" dirty="0"/>
              <a:t>Types of innate immunity:</a:t>
            </a:r>
          </a:p>
          <a:p>
            <a:pPr fontAlgn="base"/>
            <a:r>
              <a:rPr lang="en-US" sz="2000" dirty="0"/>
              <a:t>Species immunity</a:t>
            </a:r>
          </a:p>
          <a:p>
            <a:pPr fontAlgn="base"/>
            <a:r>
              <a:rPr lang="en-US" sz="2000" dirty="0"/>
              <a:t>Racial immunity</a:t>
            </a:r>
          </a:p>
          <a:p>
            <a:pPr fontAlgn="base"/>
            <a:r>
              <a:rPr lang="en-US" sz="2000" dirty="0"/>
              <a:t>Individual </a:t>
            </a:r>
            <a:r>
              <a:rPr lang="en-US" sz="2000" dirty="0" smtClean="0"/>
              <a:t>immunity</a:t>
            </a:r>
          </a:p>
          <a:p>
            <a:pPr fontAlgn="base"/>
            <a:endParaRPr lang="en-US" sz="2000" dirty="0"/>
          </a:p>
          <a:p>
            <a:pPr fontAlgn="base"/>
            <a:r>
              <a:rPr lang="en-US" sz="2000" b="1" dirty="0"/>
              <a:t>1. Species immunity:</a:t>
            </a:r>
          </a:p>
          <a:p>
            <a:pPr fontAlgn="base"/>
            <a:r>
              <a:rPr lang="en-US" sz="2000" dirty="0"/>
              <a:t>If </a:t>
            </a:r>
            <a:r>
              <a:rPr lang="en-US" sz="2000" dirty="0">
                <a:solidFill>
                  <a:srgbClr val="0070C0"/>
                </a:solidFill>
              </a:rPr>
              <a:t>one </a:t>
            </a:r>
            <a:r>
              <a:rPr lang="en-US" sz="2000" dirty="0" smtClean="0">
                <a:solidFill>
                  <a:srgbClr val="0070C0"/>
                </a:solidFill>
              </a:rPr>
              <a:t>specie </a:t>
            </a:r>
            <a:r>
              <a:rPr lang="en-US" sz="2000" dirty="0">
                <a:solidFill>
                  <a:srgbClr val="0070C0"/>
                </a:solidFill>
              </a:rPr>
              <a:t>is resistant to certain infection and the other </a:t>
            </a:r>
            <a:r>
              <a:rPr lang="en-US" sz="2000" dirty="0" smtClean="0">
                <a:solidFill>
                  <a:srgbClr val="0070C0"/>
                </a:solidFill>
              </a:rPr>
              <a:t>specie </a:t>
            </a:r>
            <a:r>
              <a:rPr lang="en-US" sz="2000" dirty="0">
                <a:solidFill>
                  <a:srgbClr val="0070C0"/>
                </a:solidFill>
              </a:rPr>
              <a:t>is susceptible to the same infection</a:t>
            </a:r>
            <a:r>
              <a:rPr lang="en-US" sz="2000" dirty="0"/>
              <a:t> then it is called as species immunity</a:t>
            </a:r>
            <a:r>
              <a:rPr lang="en-US" sz="2000" dirty="0" smtClean="0"/>
              <a:t>.</a:t>
            </a:r>
          </a:p>
          <a:p>
            <a:pPr fontAlgn="base"/>
            <a:endParaRPr lang="en-US" sz="2000" dirty="0"/>
          </a:p>
          <a:p>
            <a:pPr fontAlgn="base"/>
            <a:r>
              <a:rPr lang="en-US" sz="2000" dirty="0">
                <a:solidFill>
                  <a:srgbClr val="C00000"/>
                </a:solidFill>
              </a:rPr>
              <a:t>Anatomic, physiological and metabolic differences </a:t>
            </a:r>
            <a:r>
              <a:rPr lang="en-US" sz="2000" dirty="0"/>
              <a:t>between species determine species immunity. </a:t>
            </a:r>
            <a:endParaRPr lang="en-US" sz="2000" dirty="0" smtClean="0"/>
          </a:p>
          <a:p>
            <a:pPr fontAlgn="base"/>
            <a:r>
              <a:rPr lang="en-US" sz="2000" dirty="0" smtClean="0">
                <a:solidFill>
                  <a:srgbClr val="C00000"/>
                </a:solidFill>
              </a:rPr>
              <a:t>For </a:t>
            </a:r>
            <a:r>
              <a:rPr lang="en-US" sz="2000" dirty="0">
                <a:solidFill>
                  <a:srgbClr val="C00000"/>
                </a:solidFill>
              </a:rPr>
              <a:t>example, Birds are resistant to anthrax but Human are susceptible</a:t>
            </a:r>
            <a:r>
              <a:rPr lang="en-US" sz="2000" dirty="0"/>
              <a:t>. It is simply because higher body temperature of birds kills </a:t>
            </a:r>
            <a:r>
              <a:rPr lang="en-US" sz="2000" i="1" dirty="0"/>
              <a:t>Bacillus</a:t>
            </a:r>
            <a:r>
              <a:rPr lang="en-US" sz="2000" dirty="0"/>
              <a:t> </a:t>
            </a:r>
            <a:r>
              <a:rPr lang="en-US" sz="2000" i="1" dirty="0" err="1"/>
              <a:t>anthracis</a:t>
            </a:r>
            <a:r>
              <a:rPr lang="en-US" sz="2000" dirty="0" smtClean="0"/>
              <a:t>.</a:t>
            </a:r>
          </a:p>
          <a:p>
            <a:pPr fontAlgn="base"/>
            <a:endParaRPr lang="en-US" sz="2000" dirty="0"/>
          </a:p>
          <a:p>
            <a:pPr fontAlgn="base"/>
            <a:r>
              <a:rPr lang="en-US" sz="2000" dirty="0"/>
              <a:t>Anatomic differences between species also determine species immunity. For example, </a:t>
            </a:r>
            <a:r>
              <a:rPr lang="en-US" sz="2000" dirty="0">
                <a:solidFill>
                  <a:srgbClr val="0070C0"/>
                </a:solidFill>
              </a:rPr>
              <a:t>Human are more susceptible to skin infection whereas Cattles are more resistant </a:t>
            </a:r>
            <a:r>
              <a:rPr lang="en-US" sz="2000" dirty="0"/>
              <a:t>to the same skin infection. It is because of tough and hairy skin (hides) of Cattles.</a:t>
            </a:r>
          </a:p>
        </p:txBody>
      </p:sp>
    </p:spTree>
    <p:extLst>
      <p:ext uri="{BB962C8B-B14F-4D97-AF65-F5344CB8AC3E}">
        <p14:creationId xmlns:p14="http://schemas.microsoft.com/office/powerpoint/2010/main" val="17984054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609600"/>
            <a:ext cx="8458200" cy="5632311"/>
          </a:xfrm>
          <a:prstGeom prst="rect">
            <a:avLst/>
          </a:prstGeom>
        </p:spPr>
        <p:txBody>
          <a:bodyPr wrap="square">
            <a:spAutoFit/>
          </a:bodyPr>
          <a:lstStyle/>
          <a:p>
            <a:pPr fontAlgn="base"/>
            <a:r>
              <a:rPr lang="en-US" sz="2000" b="1" dirty="0"/>
              <a:t>2. Racial immunity:</a:t>
            </a:r>
          </a:p>
          <a:p>
            <a:pPr fontAlgn="base"/>
            <a:r>
              <a:rPr lang="en-US" sz="2000" dirty="0">
                <a:solidFill>
                  <a:srgbClr val="0070C0"/>
                </a:solidFill>
              </a:rPr>
              <a:t>If one race is susceptible while other race is resistant to same infection</a:t>
            </a:r>
            <a:r>
              <a:rPr lang="en-US" sz="2000" dirty="0"/>
              <a:t>, then it is called Racial immunity.</a:t>
            </a:r>
          </a:p>
          <a:p>
            <a:pPr fontAlgn="base"/>
            <a:r>
              <a:rPr lang="en-US" sz="2000" dirty="0"/>
              <a:t>For examples; </a:t>
            </a:r>
            <a:r>
              <a:rPr lang="en-US" sz="2000" dirty="0">
                <a:solidFill>
                  <a:srgbClr val="C00000"/>
                </a:solidFill>
              </a:rPr>
              <a:t>certain African </a:t>
            </a:r>
            <a:r>
              <a:rPr lang="en-US" sz="2000" dirty="0" smtClean="0">
                <a:solidFill>
                  <a:srgbClr val="C00000"/>
                </a:solidFill>
              </a:rPr>
              <a:t>races </a:t>
            </a:r>
            <a:r>
              <a:rPr lang="en-US" sz="2000" dirty="0">
                <a:solidFill>
                  <a:srgbClr val="C00000"/>
                </a:solidFill>
              </a:rPr>
              <a:t>are more resistant to malaria and yellow fever </a:t>
            </a:r>
            <a:r>
              <a:rPr lang="en-US" sz="2000" dirty="0" smtClean="0">
                <a:solidFill>
                  <a:srgbClr val="C00000"/>
                </a:solidFill>
              </a:rPr>
              <a:t>whereas </a:t>
            </a:r>
            <a:r>
              <a:rPr lang="en-US" sz="2000" dirty="0">
                <a:solidFill>
                  <a:srgbClr val="C00000"/>
                </a:solidFill>
              </a:rPr>
              <a:t>Asian or Americans are susceptible to same infection</a:t>
            </a:r>
            <a:r>
              <a:rPr lang="en-US" sz="2000" dirty="0"/>
              <a:t>. Similarly Orientals (East Asia) are relatively resistant to syphilis.</a:t>
            </a:r>
          </a:p>
          <a:p>
            <a:pPr fontAlgn="base"/>
            <a:r>
              <a:rPr lang="en-US" sz="2000" dirty="0"/>
              <a:t>Racial immunity is </a:t>
            </a:r>
            <a:r>
              <a:rPr lang="en-US" sz="2000" dirty="0">
                <a:solidFill>
                  <a:srgbClr val="0070C0"/>
                </a:solidFill>
              </a:rPr>
              <a:t>determined by difference in Socio-economic status, habitat, culture feeding habits, environments, </a:t>
            </a:r>
            <a:r>
              <a:rPr lang="en-US" sz="2000" dirty="0" smtClean="0">
                <a:solidFill>
                  <a:srgbClr val="0070C0"/>
                </a:solidFill>
              </a:rPr>
              <a:t>genetics</a:t>
            </a:r>
            <a:r>
              <a:rPr lang="en-US" sz="2000" dirty="0" smtClean="0"/>
              <a:t>, </a:t>
            </a:r>
            <a:r>
              <a:rPr lang="en-US" sz="2000" dirty="0"/>
              <a:t>etc</a:t>
            </a:r>
            <a:r>
              <a:rPr lang="en-US" sz="2000" dirty="0" smtClean="0"/>
              <a:t>.</a:t>
            </a:r>
          </a:p>
          <a:p>
            <a:pPr fontAlgn="base"/>
            <a:endParaRPr lang="en-US" sz="2000" dirty="0"/>
          </a:p>
          <a:p>
            <a:pPr fontAlgn="base"/>
            <a:endParaRPr lang="en-US" sz="2000" dirty="0"/>
          </a:p>
          <a:p>
            <a:pPr fontAlgn="base"/>
            <a:r>
              <a:rPr lang="en-US" sz="2000" b="1" dirty="0"/>
              <a:t>3. Individual immunity:</a:t>
            </a:r>
          </a:p>
          <a:p>
            <a:pPr fontAlgn="base"/>
            <a:r>
              <a:rPr lang="en-US" sz="2000" dirty="0"/>
              <a:t>If one individual of certain race or cast is resistant while other individuals </a:t>
            </a:r>
            <a:r>
              <a:rPr lang="en-US" sz="2000" dirty="0" smtClean="0"/>
              <a:t>of the </a:t>
            </a:r>
            <a:r>
              <a:rPr lang="en-US" sz="2000" dirty="0"/>
              <a:t>same race or cast </a:t>
            </a:r>
            <a:r>
              <a:rPr lang="en-US" sz="2000" dirty="0" smtClean="0"/>
              <a:t>is </a:t>
            </a:r>
            <a:r>
              <a:rPr lang="en-US" sz="2000" dirty="0"/>
              <a:t>susceptible to certain infection, then it is called as individual immunity</a:t>
            </a:r>
          </a:p>
          <a:p>
            <a:pPr fontAlgn="base"/>
            <a:r>
              <a:rPr lang="en-US" sz="2000" dirty="0"/>
              <a:t>Individual immunity is </a:t>
            </a:r>
            <a:r>
              <a:rPr lang="en-US" sz="2000" dirty="0">
                <a:solidFill>
                  <a:srgbClr val="C00000"/>
                </a:solidFill>
              </a:rPr>
              <a:t>determined by various factors such as health status, nutritional status, previous illness, personal hygiene, genetic differences </a:t>
            </a:r>
            <a:r>
              <a:rPr lang="en-US" sz="2000" dirty="0"/>
              <a:t>etc.</a:t>
            </a:r>
          </a:p>
          <a:p>
            <a:pPr fontAlgn="base"/>
            <a:r>
              <a:rPr lang="en-US" sz="2000" dirty="0"/>
              <a:t>For examples; </a:t>
            </a:r>
            <a:r>
              <a:rPr lang="en-US" sz="2000" dirty="0">
                <a:solidFill>
                  <a:srgbClr val="0070C0"/>
                </a:solidFill>
              </a:rPr>
              <a:t>Individual with genetic deficiency of glucose-6 phosphate dehydrogenase are resistant to Malaria</a:t>
            </a:r>
            <a:r>
              <a:rPr lang="en-US" sz="2000" dirty="0"/>
              <a:t>.</a:t>
            </a:r>
          </a:p>
        </p:txBody>
      </p:sp>
    </p:spTree>
    <p:extLst>
      <p:ext uri="{BB962C8B-B14F-4D97-AF65-F5344CB8AC3E}">
        <p14:creationId xmlns:p14="http://schemas.microsoft.com/office/powerpoint/2010/main" val="32164271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81000"/>
            <a:ext cx="9144000" cy="6617196"/>
          </a:xfrm>
          <a:prstGeom prst="rect">
            <a:avLst/>
          </a:prstGeom>
        </p:spPr>
        <p:txBody>
          <a:bodyPr wrap="square">
            <a:spAutoFit/>
          </a:bodyPr>
          <a:lstStyle/>
          <a:p>
            <a:pPr algn="just" fontAlgn="base"/>
            <a:r>
              <a:rPr lang="en-US" sz="2800" b="1" dirty="0">
                <a:solidFill>
                  <a:srgbClr val="0070C0"/>
                </a:solidFill>
              </a:rPr>
              <a:t>Anatomical barriers provide immunity </a:t>
            </a:r>
            <a:r>
              <a:rPr lang="en-US" sz="2800" b="1" dirty="0" smtClean="0">
                <a:solidFill>
                  <a:srgbClr val="0070C0"/>
                </a:solidFill>
              </a:rPr>
              <a:t>by the </a:t>
            </a:r>
            <a:r>
              <a:rPr lang="en-US" sz="2800" b="1" dirty="0">
                <a:solidFill>
                  <a:srgbClr val="0070C0"/>
                </a:solidFill>
              </a:rPr>
              <a:t>following ways</a:t>
            </a:r>
            <a:r>
              <a:rPr lang="en-US" sz="2800" b="1" dirty="0" smtClean="0">
                <a:solidFill>
                  <a:srgbClr val="0070C0"/>
                </a:solidFill>
              </a:rPr>
              <a:t>.</a:t>
            </a:r>
          </a:p>
          <a:p>
            <a:pPr algn="just" fontAlgn="base"/>
            <a:endParaRPr lang="en-US" sz="2400" b="1" dirty="0"/>
          </a:p>
          <a:p>
            <a:pPr algn="just" fontAlgn="base"/>
            <a:r>
              <a:rPr lang="en-US" sz="2400" dirty="0"/>
              <a:t>At first skin and mucus membrane prevent entry of microorganism into host body by mechanical separation. </a:t>
            </a:r>
            <a:endParaRPr lang="en-US" sz="2400" dirty="0" smtClean="0"/>
          </a:p>
          <a:p>
            <a:pPr algn="just" fontAlgn="base"/>
            <a:endParaRPr lang="en-US" sz="2400" dirty="0"/>
          </a:p>
          <a:p>
            <a:pPr algn="just" fontAlgn="base"/>
            <a:r>
              <a:rPr lang="en-US" sz="2400" dirty="0" smtClean="0"/>
              <a:t>For </a:t>
            </a:r>
            <a:r>
              <a:rPr lang="en-US" sz="2400" dirty="0"/>
              <a:t>example, Skin surrounds the host body from </a:t>
            </a:r>
            <a:r>
              <a:rPr lang="en-US" sz="2400" dirty="0" smtClean="0"/>
              <a:t>external environment </a:t>
            </a:r>
            <a:r>
              <a:rPr lang="en-US" sz="2400" dirty="0"/>
              <a:t>and mucus membrane surrounds the body tracts</a:t>
            </a:r>
            <a:r>
              <a:rPr lang="en-US" sz="2400" dirty="0" smtClean="0"/>
              <a:t>.</a:t>
            </a:r>
          </a:p>
          <a:p>
            <a:pPr algn="just" fontAlgn="base"/>
            <a:endParaRPr lang="en-US" sz="2400" dirty="0"/>
          </a:p>
          <a:p>
            <a:pPr algn="just" fontAlgn="base"/>
            <a:r>
              <a:rPr lang="en-US" sz="2400" dirty="0"/>
              <a:t>They also have mechanism to kill the pathogen before entry to body. </a:t>
            </a:r>
            <a:endParaRPr lang="en-US" sz="2400" dirty="0" smtClean="0"/>
          </a:p>
          <a:p>
            <a:pPr algn="just" fontAlgn="base"/>
            <a:r>
              <a:rPr lang="en-US" sz="2400" dirty="0" smtClean="0"/>
              <a:t>For </a:t>
            </a:r>
            <a:r>
              <a:rPr lang="en-US" sz="2400" dirty="0"/>
              <a:t>example; </a:t>
            </a:r>
            <a:r>
              <a:rPr lang="en-US" sz="2800" b="1" dirty="0">
                <a:solidFill>
                  <a:srgbClr val="FF0000"/>
                </a:solidFill>
              </a:rPr>
              <a:t>lysozyme, acidic pH, sebum, high salt concentration in sweat </a:t>
            </a:r>
            <a:r>
              <a:rPr lang="en-US" sz="2400" dirty="0"/>
              <a:t>are antimicrobial agents found in skin and mucus membrane</a:t>
            </a:r>
            <a:r>
              <a:rPr lang="en-US" sz="2400" dirty="0" smtClean="0"/>
              <a:t>.</a:t>
            </a:r>
          </a:p>
          <a:p>
            <a:pPr algn="just" fontAlgn="base"/>
            <a:endParaRPr lang="en-US" sz="2400" dirty="0"/>
          </a:p>
          <a:p>
            <a:pPr algn="just" fontAlgn="base"/>
            <a:r>
              <a:rPr lang="en-US" sz="2400" dirty="0"/>
              <a:t>Skin and mucus membrane provides first line of defense against microorganism as they are first component to encounter with microorganism.</a:t>
            </a:r>
          </a:p>
        </p:txBody>
      </p:sp>
    </p:spTree>
    <p:extLst>
      <p:ext uri="{BB962C8B-B14F-4D97-AF65-F5344CB8AC3E}">
        <p14:creationId xmlns:p14="http://schemas.microsoft.com/office/powerpoint/2010/main" val="41143709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099" y="609600"/>
            <a:ext cx="9144000" cy="5755422"/>
          </a:xfrm>
          <a:prstGeom prst="rect">
            <a:avLst/>
          </a:prstGeom>
        </p:spPr>
        <p:txBody>
          <a:bodyPr wrap="square">
            <a:spAutoFit/>
          </a:bodyPr>
          <a:lstStyle/>
          <a:p>
            <a:pPr algn="just" fontAlgn="base"/>
            <a:r>
              <a:rPr lang="en-US" sz="2800" b="1" dirty="0">
                <a:solidFill>
                  <a:srgbClr val="FF0000"/>
                </a:solidFill>
              </a:rPr>
              <a:t>Anatomical barriers</a:t>
            </a:r>
          </a:p>
          <a:p>
            <a:pPr algn="just" fontAlgn="base"/>
            <a:r>
              <a:rPr lang="en-US" sz="2400" dirty="0"/>
              <a:t>Skin and mucus membrane are the examples of anatomical barriers that provides immunity</a:t>
            </a:r>
            <a:r>
              <a:rPr lang="en-US" sz="2400" dirty="0" smtClean="0"/>
              <a:t>.</a:t>
            </a:r>
          </a:p>
          <a:p>
            <a:pPr algn="just" fontAlgn="base"/>
            <a:endParaRPr lang="en-US" sz="2400" dirty="0"/>
          </a:p>
          <a:p>
            <a:pPr algn="just" fontAlgn="base"/>
            <a:r>
              <a:rPr lang="en-US" sz="2800" b="1" dirty="0">
                <a:solidFill>
                  <a:srgbClr val="FF0000"/>
                </a:solidFill>
              </a:rPr>
              <a:t>Skin and mucus membrane:</a:t>
            </a:r>
          </a:p>
          <a:p>
            <a:pPr algn="just" fontAlgn="base"/>
            <a:r>
              <a:rPr lang="en-US" sz="2400" dirty="0"/>
              <a:t>Skin consists of two distinct layer; a thin outer layer called epidermis and thick inner layer called dermis.</a:t>
            </a:r>
          </a:p>
          <a:p>
            <a:pPr algn="just" fontAlgn="base"/>
            <a:r>
              <a:rPr lang="en-US" sz="2400" dirty="0"/>
              <a:t>Epidermis consists of mostly dead </a:t>
            </a:r>
            <a:r>
              <a:rPr lang="en-US" sz="2400" dirty="0" smtClean="0"/>
              <a:t>cells </a:t>
            </a:r>
            <a:r>
              <a:rPr lang="en-US" sz="2400" dirty="0"/>
              <a:t>filled with keratin. Dermis is composed of connective tissue, hair follicle, sebaceous gland and sweat gland.</a:t>
            </a:r>
          </a:p>
          <a:p>
            <a:pPr algn="just" fontAlgn="base"/>
            <a:r>
              <a:rPr lang="en-US" sz="2400" dirty="0"/>
              <a:t>Skin provides first line of defense by preventing entry of microorganisms. However skin may be penetrated by injury or insects.</a:t>
            </a:r>
          </a:p>
          <a:p>
            <a:pPr algn="just" fontAlgn="base"/>
            <a:r>
              <a:rPr lang="en-US" sz="2400" dirty="0" smtClean="0"/>
              <a:t>Besides </a:t>
            </a:r>
            <a:r>
              <a:rPr lang="en-US" sz="2400" dirty="0"/>
              <a:t>skin, the mucus membrane prevents the entry of microorganism to the body. And also it secrets mucus that entraps microorganisms.</a:t>
            </a:r>
          </a:p>
          <a:p>
            <a:pPr algn="just" fontAlgn="base"/>
            <a:endParaRPr lang="en-US" sz="2400" dirty="0"/>
          </a:p>
        </p:txBody>
      </p:sp>
    </p:spTree>
    <p:extLst>
      <p:ext uri="{BB962C8B-B14F-4D97-AF65-F5344CB8AC3E}">
        <p14:creationId xmlns:p14="http://schemas.microsoft.com/office/powerpoint/2010/main" val="29103384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863417"/>
          </a:xfrm>
          <a:prstGeom prst="rect">
            <a:avLst/>
          </a:prstGeom>
        </p:spPr>
        <p:txBody>
          <a:bodyPr wrap="square">
            <a:spAutoFit/>
          </a:bodyPr>
          <a:lstStyle/>
          <a:p>
            <a:pPr algn="just" fontAlgn="base"/>
            <a:r>
              <a:rPr lang="en-US" sz="2800" b="1" dirty="0" err="1">
                <a:solidFill>
                  <a:srgbClr val="FF0000"/>
                </a:solidFill>
              </a:rPr>
              <a:t>Physico</a:t>
            </a:r>
            <a:r>
              <a:rPr lang="en-US" sz="2800" b="1" dirty="0">
                <a:solidFill>
                  <a:srgbClr val="FF0000"/>
                </a:solidFill>
              </a:rPr>
              <a:t>-chemical barriers</a:t>
            </a:r>
          </a:p>
          <a:p>
            <a:pPr algn="just" fontAlgn="base"/>
            <a:r>
              <a:rPr lang="en-US" sz="2400" dirty="0"/>
              <a:t>Physicochemical barrier includes physiological barrier and chemical barrier.</a:t>
            </a:r>
          </a:p>
          <a:p>
            <a:pPr algn="just" fontAlgn="base"/>
            <a:r>
              <a:rPr lang="en-US" sz="2400" b="1" dirty="0"/>
              <a:t>Physiological</a:t>
            </a:r>
            <a:r>
              <a:rPr lang="en-US" sz="2400" dirty="0"/>
              <a:t> conditions of body such as normal body temperature, normal body pH </a:t>
            </a:r>
            <a:r>
              <a:rPr lang="en-US" sz="2400" dirty="0" err="1"/>
              <a:t>etc</a:t>
            </a:r>
            <a:r>
              <a:rPr lang="en-US" sz="2400" dirty="0"/>
              <a:t> provides immunity.</a:t>
            </a:r>
          </a:p>
          <a:p>
            <a:pPr algn="just" fontAlgn="base"/>
            <a:r>
              <a:rPr lang="en-US" sz="2400" dirty="0"/>
              <a:t>Some species are resistant to certain disease simply because of their higher body temperature. For example, mammals are susceptible to anthrax but birds are resistant to anthrax. It is because </a:t>
            </a:r>
            <a:r>
              <a:rPr lang="en-US" sz="2400" i="1" dirty="0" smtClean="0"/>
              <a:t>Bacillus </a:t>
            </a:r>
            <a:r>
              <a:rPr lang="en-US" sz="2400" i="1" dirty="0" err="1" smtClean="0"/>
              <a:t>anthracis</a:t>
            </a:r>
            <a:r>
              <a:rPr lang="en-US" sz="2400" dirty="0"/>
              <a:t> </a:t>
            </a:r>
            <a:r>
              <a:rPr lang="en-US" sz="2400" dirty="0" smtClean="0"/>
              <a:t>is </a:t>
            </a:r>
            <a:r>
              <a:rPr lang="en-US" sz="2400" dirty="0"/>
              <a:t>killed by higher body temperature of birds (39°C).</a:t>
            </a:r>
          </a:p>
          <a:p>
            <a:pPr algn="just" fontAlgn="base"/>
            <a:r>
              <a:rPr lang="en-US" sz="2400" dirty="0"/>
              <a:t>Similarly, body pH also provides immunity. For example acidity of stomach kills most of the ingested bacteria and provides immunity. </a:t>
            </a:r>
            <a:endParaRPr lang="en-US" sz="2400" dirty="0" smtClean="0"/>
          </a:p>
          <a:p>
            <a:pPr algn="just" fontAlgn="base"/>
            <a:endParaRPr lang="en-US" sz="2400" dirty="0"/>
          </a:p>
          <a:p>
            <a:pPr algn="just" fontAlgn="base"/>
            <a:r>
              <a:rPr lang="en-US" sz="2400" b="1" dirty="0"/>
              <a:t>Chemical barriers</a:t>
            </a:r>
            <a:r>
              <a:rPr lang="en-US" sz="2400" dirty="0"/>
              <a:t> include various antimicrobial chemicals found in body fluids. For examples, </a:t>
            </a:r>
            <a:r>
              <a:rPr lang="en-US" sz="2800" b="1" dirty="0">
                <a:solidFill>
                  <a:srgbClr val="0070C0"/>
                </a:solidFill>
              </a:rPr>
              <a:t>Lysozyme</a:t>
            </a:r>
            <a:r>
              <a:rPr lang="en-US" sz="2400" dirty="0"/>
              <a:t> found in tear and mucus kills many Gram +</a:t>
            </a:r>
            <a:r>
              <a:rPr lang="en-US" sz="2400" dirty="0" err="1"/>
              <a:t>ve</a:t>
            </a:r>
            <a:r>
              <a:rPr lang="en-US" sz="2400" dirty="0"/>
              <a:t> bacteria.</a:t>
            </a:r>
          </a:p>
          <a:p>
            <a:pPr algn="just" fontAlgn="base"/>
            <a:r>
              <a:rPr lang="en-US" sz="2800" b="1" dirty="0">
                <a:solidFill>
                  <a:srgbClr val="0070C0"/>
                </a:solidFill>
              </a:rPr>
              <a:t>Interferon</a:t>
            </a:r>
            <a:r>
              <a:rPr lang="en-US" sz="2400" dirty="0"/>
              <a:t> found in blood and lymph kills viruses. Other antimicrobial chemicals found in body fluids include complement protein, </a:t>
            </a:r>
            <a:r>
              <a:rPr lang="en-US" sz="2400" dirty="0" err="1"/>
              <a:t>collectins</a:t>
            </a:r>
            <a:r>
              <a:rPr lang="en-US" sz="2400" dirty="0"/>
              <a:t>, etc.</a:t>
            </a:r>
          </a:p>
        </p:txBody>
      </p:sp>
    </p:spTree>
    <p:extLst>
      <p:ext uri="{BB962C8B-B14F-4D97-AF65-F5344CB8AC3E}">
        <p14:creationId xmlns:p14="http://schemas.microsoft.com/office/powerpoint/2010/main" val="16758114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447800"/>
            <a:ext cx="9144000" cy="3477875"/>
          </a:xfrm>
          <a:prstGeom prst="rect">
            <a:avLst/>
          </a:prstGeom>
        </p:spPr>
        <p:txBody>
          <a:bodyPr wrap="square">
            <a:spAutoFit/>
          </a:bodyPr>
          <a:lstStyle/>
          <a:p>
            <a:pPr algn="just" fontAlgn="base"/>
            <a:r>
              <a:rPr lang="en-US" sz="2800" b="1" dirty="0">
                <a:solidFill>
                  <a:srgbClr val="FF0000"/>
                </a:solidFill>
              </a:rPr>
              <a:t>Phagocytosis or Phagocytic barrier of immune </a:t>
            </a:r>
            <a:r>
              <a:rPr lang="en-US" sz="2800" b="1" dirty="0" smtClean="0">
                <a:solidFill>
                  <a:srgbClr val="FF0000"/>
                </a:solidFill>
              </a:rPr>
              <a:t>system</a:t>
            </a:r>
          </a:p>
          <a:p>
            <a:pPr algn="just" fontAlgn="base"/>
            <a:endParaRPr lang="en-US" sz="2400" b="1" dirty="0"/>
          </a:p>
          <a:p>
            <a:pPr algn="just" fontAlgn="base"/>
            <a:r>
              <a:rPr lang="en-US" sz="2400" dirty="0"/>
              <a:t>Phagocytosis is an important defense mechanism of host to provide immunity</a:t>
            </a:r>
            <a:r>
              <a:rPr lang="en-US" sz="2400" dirty="0" smtClean="0"/>
              <a:t>.</a:t>
            </a:r>
          </a:p>
          <a:p>
            <a:pPr algn="just" fontAlgn="base"/>
            <a:endParaRPr lang="en-US" sz="2400" dirty="0"/>
          </a:p>
          <a:p>
            <a:pPr algn="just" fontAlgn="base"/>
            <a:r>
              <a:rPr lang="en-US" sz="2400" dirty="0" smtClean="0"/>
              <a:t> </a:t>
            </a:r>
            <a:r>
              <a:rPr lang="en-US" sz="2400" dirty="0"/>
              <a:t>Most of the bacteria that enter into host are killed by phagocytic cells such as Neutrophils, monocytes and macrophages</a:t>
            </a:r>
            <a:r>
              <a:rPr lang="en-US" sz="2400" dirty="0" smtClean="0"/>
              <a:t>.</a:t>
            </a:r>
          </a:p>
          <a:p>
            <a:pPr algn="just" fontAlgn="base"/>
            <a:endParaRPr lang="en-US" sz="2400" dirty="0"/>
          </a:p>
          <a:p>
            <a:pPr algn="just" fontAlgn="base"/>
            <a:r>
              <a:rPr lang="en-US" sz="2400" dirty="0"/>
              <a:t>Phagocytosis is an example of endocytosis.</a:t>
            </a:r>
          </a:p>
        </p:txBody>
      </p:sp>
    </p:spTree>
    <p:extLst>
      <p:ext uri="{BB962C8B-B14F-4D97-AF65-F5344CB8AC3E}">
        <p14:creationId xmlns:p14="http://schemas.microsoft.com/office/powerpoint/2010/main" val="3118630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8175</TotalTime>
  <Words>1233</Words>
  <Application>Microsoft Office PowerPoint</Application>
  <PresentationFormat>On-screen Show (4:3)</PresentationFormat>
  <Paragraphs>186</Paragraphs>
  <Slides>22</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Murad Laptop</dc:creator>
  <cp:lastModifiedBy>HASSAN COMPUTER</cp:lastModifiedBy>
  <cp:revision>34</cp:revision>
  <dcterms:created xsi:type="dcterms:W3CDTF">2006-08-16T00:00:00Z</dcterms:created>
  <dcterms:modified xsi:type="dcterms:W3CDTF">2025-04-08T06:10:54Z</dcterms:modified>
</cp:coreProperties>
</file>