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6" r:id="rId2"/>
    <p:sldId id="304" r:id="rId3"/>
    <p:sldId id="342" r:id="rId4"/>
    <p:sldId id="354" r:id="rId5"/>
    <p:sldId id="355" r:id="rId6"/>
    <p:sldId id="356" r:id="rId7"/>
    <p:sldId id="343" r:id="rId8"/>
    <p:sldId id="305" r:id="rId9"/>
    <p:sldId id="357" r:id="rId10"/>
    <p:sldId id="358" r:id="rId11"/>
    <p:sldId id="359" r:id="rId12"/>
    <p:sldId id="344" r:id="rId13"/>
    <p:sldId id="334" r:id="rId14"/>
    <p:sldId id="360" r:id="rId15"/>
    <p:sldId id="36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22404" autoAdjust="0"/>
    <p:restoredTop sz="94660"/>
  </p:normalViewPr>
  <p:slideViewPr>
    <p:cSldViewPr snapToGrid="0">
      <p:cViewPr>
        <p:scale>
          <a:sx n="66" d="100"/>
          <a:sy n="66" d="100"/>
        </p:scale>
        <p:origin x="-917" y="-562"/>
      </p:cViewPr>
      <p:guideLst>
        <p:guide orient="horz" pos="2160"/>
        <p:guide pos="3840"/>
      </p:guideLst>
    </p:cSldViewPr>
  </p:slideViewPr>
  <p:notesTextViewPr>
    <p:cViewPr>
      <p:scale>
        <a:sx n="1" d="1"/>
        <a:sy n="1" d="1"/>
      </p:scale>
      <p:origin x="0" y="0"/>
    </p:cViewPr>
  </p:notesTextViewPr>
  <p:sorterViewPr>
    <p:cViewPr>
      <p:scale>
        <a:sx n="50" d="100"/>
        <a:sy n="5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4DBD58-590E-4996-B4DE-058B8502D688}" type="datetimeFigureOut">
              <a:rPr lang="en-US" smtClean="0"/>
              <a:pPr/>
              <a:t>2/28/2024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C3846E-5E29-44A5-9FF0-3778207B9E9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C3846E-5E29-44A5-9FF0-3778207B9E92}"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C8FC533-13BA-493A-844C-0574295D2B53}" type="datetime1">
              <a:rPr lang="en-US" smtClean="0"/>
              <a:pPr/>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FA9D59-0031-4D49-A685-C387DA6A2B78}" type="datetime1">
              <a:rPr lang="en-US" smtClean="0"/>
              <a:pPr/>
              <a:t>2/28/2024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ECFE1A-E81B-469D-865B-31BB3733385B}" type="datetime1">
              <a:rPr lang="en-US" smtClean="0"/>
              <a:pPr/>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E36AB1-0890-4D52-A852-955473802772}" type="datetime1">
              <a:rPr lang="en-US" smtClean="0"/>
              <a:pPr/>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C35F9D-565E-4FC7-A91F-1A31E494167E}" type="datetime1">
              <a:rPr lang="en-US" smtClean="0"/>
              <a:pPr/>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DFCC351-55D7-460E-837E-6C2BAFE53332}" type="datetime1">
              <a:rPr lang="en-US" smtClean="0"/>
              <a:pPr/>
              <a:t>2/28/2024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196CA2E-D8A9-4CAE-9D0B-C550448A976D}" type="datetime1">
              <a:rPr lang="en-US" smtClean="0"/>
              <a:pPr/>
              <a:t>2/28/2024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AA97E5-468E-4509-A440-0544FC2A4BDC}" type="datetime1">
              <a:rPr lang="en-US" smtClean="0"/>
              <a:pPr/>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A2CF3D-8E06-43D2-A175-39DD5929E7CD}" type="datetime1">
              <a:rPr lang="en-US" smtClean="0"/>
              <a:pPr/>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EBBCEB8-EEF8-4A7F-9A83-6ED9FC83425B}" type="datetime1">
              <a:rPr lang="en-US" smtClean="0"/>
              <a:pPr/>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AC3DB2-42F0-4CAA-A3D0-85B9C6AAF19B}" type="datetime1">
              <a:rPr lang="en-US" smtClean="0"/>
              <a:pPr/>
              <a:t>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CB6B4E0-09EE-4551-864D-80D8360D12F0}" type="datetime1">
              <a:rPr lang="en-US" smtClean="0"/>
              <a:pPr/>
              <a:t>2/28/2024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FE53A82-1238-4E4A-BF16-179C5B8E5239}" type="datetime1">
              <a:rPr lang="en-US" smtClean="0"/>
              <a:pPr/>
              <a:t>2/28/2024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21BE1094-05A5-4C8C-B757-896F09B746CF}" type="datetime1">
              <a:rPr lang="en-US" smtClean="0"/>
              <a:pPr/>
              <a:t>2/28/2024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A514214-F723-4485-A976-1C39DC916AB2}" type="datetime1">
              <a:rPr lang="en-US" smtClean="0"/>
              <a:pPr/>
              <a:t>2/28/2024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27BEE3DC-FD7B-4B64-9764-E5EDBFC8ADBD}" type="datetime1">
              <a:rPr lang="en-US" smtClean="0"/>
              <a:pPr/>
              <a:t>2/28/2024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9435BD-F942-4094-A66B-89B3E58515B9}" type="datetime1">
              <a:rPr lang="en-US" smtClean="0"/>
              <a:pPr/>
              <a:t>2/28/2024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1C32D10-1981-4E61-8CC5-76169243FC7C}" type="datetime1">
              <a:rPr lang="en-US" smtClean="0"/>
              <a:pPr/>
              <a:t>2/28/2024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9610812" cy="3329581"/>
          </a:xfrm>
        </p:spPr>
        <p:txBody>
          <a:bodyPr/>
          <a:lstStyle/>
          <a:p>
            <a:r>
              <a:rPr lang="en-US" sz="6000" dirty="0" err="1" smtClean="0"/>
              <a:t>Pharamaceutical</a:t>
            </a:r>
            <a:r>
              <a:rPr lang="en-US" sz="6000" dirty="0" smtClean="0"/>
              <a:t> Chemistry III-A</a:t>
            </a:r>
            <a:br>
              <a:rPr lang="en-US" sz="6000" dirty="0" smtClean="0"/>
            </a:br>
            <a:r>
              <a:rPr lang="en-US" sz="4000" dirty="0" smtClean="0"/>
              <a:t>Pharmaceutical Analysis</a:t>
            </a:r>
            <a:endParaRPr lang="en-US" sz="4000" dirty="0"/>
          </a:p>
        </p:txBody>
      </p:sp>
      <p:sp>
        <p:nvSpPr>
          <p:cNvPr id="3" name="Subtitle 2"/>
          <p:cNvSpPr>
            <a:spLocks noGrp="1"/>
          </p:cNvSpPr>
          <p:nvPr>
            <p:ph type="subTitle" idx="1"/>
          </p:nvPr>
        </p:nvSpPr>
        <p:spPr/>
        <p:txBody>
          <a:bodyPr>
            <a:normAutofit/>
          </a:bodyPr>
          <a:lstStyle/>
          <a:p>
            <a:r>
              <a:rPr lang="en-US" sz="2500" dirty="0" smtClean="0"/>
              <a:t>Atomic absorption spectroscopy</a:t>
            </a:r>
            <a:endParaRPr lang="en-US" sz="2500" dirty="0" smtClean="0"/>
          </a:p>
        </p:txBody>
      </p:sp>
      <p:sp>
        <p:nvSpPr>
          <p:cNvPr id="4" name="Slide Number Placeholder 3"/>
          <p:cNvSpPr>
            <a:spLocks noGrp="1"/>
          </p:cNvSpPr>
          <p:nvPr>
            <p:ph type="sldNum" sz="quarter" idx="12"/>
          </p:nvPr>
        </p:nvSpPr>
        <p:spPr/>
        <p:txBody>
          <a:bodyPr/>
          <a:lstStyle/>
          <a:p>
            <a:fld id="{D57F1E4F-1CFF-5643-939E-02111984F565}" type="slidenum">
              <a:rPr lang="en-US" smtClean="0"/>
              <a:pPr/>
              <a:t>1</a:t>
            </a:fld>
            <a:endParaRPr lang="en-US" dirty="0"/>
          </a:p>
        </p:txBody>
      </p:sp>
    </p:spTree>
    <p:extLst>
      <p:ext uri="{BB962C8B-B14F-4D97-AF65-F5344CB8AC3E}">
        <p14:creationId xmlns="" xmlns:p14="http://schemas.microsoft.com/office/powerpoint/2010/main" val="22997343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err="1" smtClean="0"/>
              <a:t>Monochromator</a:t>
            </a:r>
            <a:endParaRPr lang="en-US" dirty="0"/>
          </a:p>
        </p:txBody>
      </p:sp>
      <p:sp>
        <p:nvSpPr>
          <p:cNvPr id="3" name="Content Placeholder 2"/>
          <p:cNvSpPr>
            <a:spLocks noGrp="1"/>
          </p:cNvSpPr>
          <p:nvPr>
            <p:ph idx="1"/>
          </p:nvPr>
        </p:nvSpPr>
        <p:spPr>
          <a:xfrm>
            <a:off x="1103312" y="2052918"/>
            <a:ext cx="10602733" cy="4195481"/>
          </a:xfrm>
        </p:spPr>
        <p:txBody>
          <a:bodyPr>
            <a:normAutofit lnSpcReduction="10000"/>
          </a:bodyPr>
          <a:lstStyle/>
          <a:p>
            <a:pPr>
              <a:buNone/>
            </a:pPr>
            <a:r>
              <a:rPr lang="en-US" sz="3200" b="1" dirty="0" smtClean="0"/>
              <a:t>	</a:t>
            </a:r>
            <a:r>
              <a:rPr lang="en-US" sz="3200" dirty="0" smtClean="0"/>
              <a:t>Selects </a:t>
            </a:r>
            <a:r>
              <a:rPr lang="en-US" sz="3200" dirty="0" smtClean="0"/>
              <a:t>the specific wavelength of light corresponding to the absorption line of the </a:t>
            </a:r>
            <a:r>
              <a:rPr lang="en-US" sz="3200" dirty="0" err="1" smtClean="0"/>
              <a:t>analyte</a:t>
            </a:r>
            <a:r>
              <a:rPr lang="en-US" sz="3200" dirty="0" smtClean="0"/>
              <a:t>.</a:t>
            </a:r>
          </a:p>
          <a:p>
            <a:pPr>
              <a:buNone/>
            </a:pPr>
            <a:endParaRPr lang="en-US" sz="3200" dirty="0" smtClean="0"/>
          </a:p>
          <a:p>
            <a:pPr>
              <a:buNone/>
            </a:pPr>
            <a:r>
              <a:rPr lang="en-US" sz="3200" dirty="0" smtClean="0"/>
              <a:t>	A </a:t>
            </a:r>
            <a:r>
              <a:rPr lang="en-US" sz="3200" dirty="0" smtClean="0"/>
              <a:t>device that isolates the desired wavelength of light emitted or absorbed by the sample. It ensures that only the characteristic lines of the element being analyzed reach the detector.</a:t>
            </a:r>
            <a:endParaRPr lang="en-US" sz="32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t>Detector</a:t>
            </a:r>
            <a:endParaRPr lang="en-US" dirty="0"/>
          </a:p>
        </p:txBody>
      </p:sp>
      <p:sp>
        <p:nvSpPr>
          <p:cNvPr id="3" name="Content Placeholder 2"/>
          <p:cNvSpPr>
            <a:spLocks noGrp="1"/>
          </p:cNvSpPr>
          <p:nvPr>
            <p:ph idx="1"/>
          </p:nvPr>
        </p:nvSpPr>
        <p:spPr>
          <a:xfrm>
            <a:off x="1103312" y="2052918"/>
            <a:ext cx="10602733" cy="4195481"/>
          </a:xfrm>
        </p:spPr>
        <p:txBody>
          <a:bodyPr>
            <a:normAutofit/>
          </a:bodyPr>
          <a:lstStyle/>
          <a:p>
            <a:pPr>
              <a:buNone/>
            </a:pPr>
            <a:r>
              <a:rPr lang="en-US" sz="3200" b="1" dirty="0" smtClean="0"/>
              <a:t>	</a:t>
            </a:r>
            <a:r>
              <a:rPr lang="en-US" sz="3200" dirty="0" smtClean="0"/>
              <a:t>Measures </a:t>
            </a:r>
            <a:r>
              <a:rPr lang="en-US" sz="3200" dirty="0" smtClean="0"/>
              <a:t>the intensity of the transmitted light, allowing for the calculation of absorbance</a:t>
            </a:r>
            <a:r>
              <a:rPr lang="en-US" sz="3200" dirty="0" smtClean="0"/>
              <a:t>.</a:t>
            </a:r>
          </a:p>
          <a:p>
            <a:pPr>
              <a:buNone/>
            </a:pPr>
            <a:endParaRPr lang="en-US" sz="3200" dirty="0" smtClean="0"/>
          </a:p>
          <a:p>
            <a:r>
              <a:rPr lang="en-US" sz="3200" dirty="0" smtClean="0"/>
              <a:t>	Photomultiplier/</a:t>
            </a:r>
            <a:r>
              <a:rPr lang="en-US" sz="3200" dirty="0" err="1" smtClean="0"/>
              <a:t>Photodetector</a:t>
            </a:r>
            <a:r>
              <a:rPr lang="en-US" sz="3200" dirty="0" smtClean="0"/>
              <a:t> </a:t>
            </a:r>
            <a:r>
              <a:rPr lang="en-US" sz="3200" dirty="0" smtClean="0"/>
              <a:t>tubes or solid-state detectors are commonly </a:t>
            </a:r>
            <a:r>
              <a:rPr lang="en-US" sz="3200" dirty="0" smtClean="0"/>
              <a:t>used, converts </a:t>
            </a:r>
            <a:r>
              <a:rPr lang="en-US" sz="3200" dirty="0" smtClean="0"/>
              <a:t>the optical signal into an electrical signal for further analysis and quantification</a:t>
            </a:r>
            <a:r>
              <a:rPr lang="en-US" sz="3200" dirty="0" smtClean="0"/>
              <a:t>.</a:t>
            </a:r>
            <a:endParaRPr lang="en-US" sz="32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Pharmaceutical Applications</a:t>
            </a:r>
            <a:endParaRPr lang="en-US" dirty="0"/>
          </a:p>
        </p:txBody>
      </p:sp>
      <p:sp>
        <p:nvSpPr>
          <p:cNvPr id="3" name="Content Placeholder 2"/>
          <p:cNvSpPr>
            <a:spLocks noGrp="1"/>
          </p:cNvSpPr>
          <p:nvPr>
            <p:ph idx="1"/>
          </p:nvPr>
        </p:nvSpPr>
        <p:spPr>
          <a:xfrm>
            <a:off x="659758" y="1481560"/>
            <a:ext cx="10313042" cy="4766840"/>
          </a:xfrm>
        </p:spPr>
        <p:txBody>
          <a:bodyPr>
            <a:normAutofit/>
          </a:bodyPr>
          <a:lstStyle/>
          <a:p>
            <a:r>
              <a:rPr lang="en-US" sz="3600" b="1" dirty="0" smtClean="0"/>
              <a:t>Drug Analysis:</a:t>
            </a:r>
            <a:r>
              <a:rPr lang="en-US" sz="3600" dirty="0" smtClean="0"/>
              <a:t> Determination of trace metals in pharmaceutical formulations, ensuring product quality and adherence to regulatory standards.</a:t>
            </a:r>
            <a:endParaRPr lang="en-US" sz="36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659758" y="1354238"/>
            <a:ext cx="10313042" cy="4894161"/>
          </a:xfrm>
        </p:spPr>
        <p:txBody>
          <a:bodyPr>
            <a:normAutofit/>
          </a:bodyPr>
          <a:lstStyle/>
          <a:p>
            <a:r>
              <a:rPr lang="en-US" sz="3600" b="1" dirty="0" smtClean="0"/>
              <a:t>Toxicology Studies:</a:t>
            </a:r>
            <a:r>
              <a:rPr lang="en-US" sz="3600" dirty="0" smtClean="0"/>
              <a:t> Detection and quantification of toxic metals in drug products, ensuring patient safety.</a:t>
            </a:r>
          </a:p>
          <a:p>
            <a:r>
              <a:rPr lang="en-US" sz="3600" b="1" dirty="0" smtClean="0"/>
              <a:t>Biological Sample Analysis:</a:t>
            </a:r>
            <a:r>
              <a:rPr lang="en-US" sz="3600" dirty="0" smtClean="0"/>
              <a:t> Measurement of trace elements in biological fluids and tissues for pharmacokinetic and toxicity studies.</a:t>
            </a:r>
            <a:endParaRPr lang="en-US" sz="36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659758" y="1354238"/>
            <a:ext cx="10313042" cy="4894161"/>
          </a:xfrm>
        </p:spPr>
        <p:txBody>
          <a:bodyPr>
            <a:normAutofit/>
          </a:bodyPr>
          <a:lstStyle/>
          <a:p>
            <a:r>
              <a:rPr lang="en-US" sz="3600" b="1" dirty="0" smtClean="0"/>
              <a:t>Heavy Metal Detection:</a:t>
            </a:r>
            <a:endParaRPr lang="en-US" sz="3600" dirty="0" smtClean="0"/>
          </a:p>
          <a:p>
            <a:r>
              <a:rPr lang="en-US" sz="3600" dirty="0" smtClean="0"/>
              <a:t>AAS is utilized to detect and quantify heavy metals, such as lead, arsenic, and cadmium, in pharmaceutical products. These metals can be harmful in excessive amounts.</a:t>
            </a:r>
            <a:endParaRPr lang="en-US" sz="36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659758" y="1354238"/>
            <a:ext cx="10313042" cy="4894161"/>
          </a:xfrm>
        </p:spPr>
        <p:txBody>
          <a:bodyPr>
            <a:normAutofit/>
          </a:bodyPr>
          <a:lstStyle/>
          <a:p>
            <a:r>
              <a:rPr lang="en-US" sz="3600" b="1" dirty="0" smtClean="0"/>
              <a:t>Quality Control of Raw Materials:</a:t>
            </a:r>
            <a:endParaRPr lang="en-US" sz="3600" dirty="0" smtClean="0"/>
          </a:p>
          <a:p>
            <a:r>
              <a:rPr lang="en-US" sz="3600" dirty="0" smtClean="0"/>
              <a:t>AAS is applied to assess the elemental composition of raw materials used in pharmaceutical manufacturing, helping maintain consistent quality in the production process.</a:t>
            </a:r>
            <a:endParaRPr lang="en-US" sz="36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15</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Spectroscopy</a:t>
            </a:r>
            <a:endParaRPr lang="en-US" dirty="0"/>
          </a:p>
        </p:txBody>
      </p:sp>
      <p:sp>
        <p:nvSpPr>
          <p:cNvPr id="3" name="Content Placeholder 2"/>
          <p:cNvSpPr>
            <a:spLocks noGrp="1"/>
          </p:cNvSpPr>
          <p:nvPr>
            <p:ph idx="1"/>
          </p:nvPr>
        </p:nvSpPr>
        <p:spPr>
          <a:xfrm>
            <a:off x="590309" y="1261642"/>
            <a:ext cx="10938076" cy="5393802"/>
          </a:xfrm>
        </p:spPr>
        <p:txBody>
          <a:bodyPr>
            <a:noAutofit/>
          </a:bodyPr>
          <a:lstStyle/>
          <a:p>
            <a:r>
              <a:rPr lang="en-US" sz="3200" dirty="0" smtClean="0"/>
              <a:t>Spectroscopy is a scientific technique that involves the study of the interaction between matter and electromagnetic </a:t>
            </a:r>
            <a:r>
              <a:rPr lang="en-US" sz="3200" dirty="0" smtClean="0"/>
              <a:t>radiation (Radio, microwave, IR, Visible light, UV etc). </a:t>
            </a:r>
            <a:r>
              <a:rPr lang="en-US" sz="3200" dirty="0" smtClean="0"/>
              <a:t>It is a powerful analytical tool used to investigate the composition, structure, and properties of substances by analyzing the way in which they interact with light or other forms of electromagnetic radiation. The resulting spectra provide information about the energy levels, molecular vibrations, electronic transitions, and other characteristics of the materials being studied.</a:t>
            </a:r>
            <a:endParaRPr lang="en-US" sz="32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Atomic Absorption Spectroscopy</a:t>
            </a:r>
            <a:endParaRPr lang="en-US" dirty="0"/>
          </a:p>
        </p:txBody>
      </p:sp>
      <p:sp>
        <p:nvSpPr>
          <p:cNvPr id="3" name="Content Placeholder 2"/>
          <p:cNvSpPr>
            <a:spLocks noGrp="1"/>
          </p:cNvSpPr>
          <p:nvPr>
            <p:ph idx="1"/>
          </p:nvPr>
        </p:nvSpPr>
        <p:spPr>
          <a:xfrm>
            <a:off x="1103312" y="2052918"/>
            <a:ext cx="10702865" cy="4556226"/>
          </a:xfrm>
        </p:spPr>
        <p:txBody>
          <a:bodyPr>
            <a:normAutofit fontScale="92500" lnSpcReduction="10000"/>
          </a:bodyPr>
          <a:lstStyle/>
          <a:p>
            <a:r>
              <a:rPr lang="en-US" sz="3600" dirty="0" smtClean="0"/>
              <a:t>Atomic Absorption Spectroscopy (AAS) </a:t>
            </a:r>
            <a:r>
              <a:rPr lang="en-US" sz="3600" dirty="0" smtClean="0"/>
              <a:t>is the analytical </a:t>
            </a:r>
            <a:r>
              <a:rPr lang="en-US" sz="3600" dirty="0" smtClean="0"/>
              <a:t>techniques that exploit the interaction of electromagnetic radiation with atoms. Atomic Absorption Spectroscopy is a technique that measures the absorption of light by ground-state atoms in the gaseous phase</a:t>
            </a:r>
            <a:r>
              <a:rPr lang="en-US" sz="3600" dirty="0" smtClean="0"/>
              <a:t>. In </a:t>
            </a:r>
            <a:r>
              <a:rPr lang="en-US" sz="3600" dirty="0" smtClean="0"/>
              <a:t>AAS, the absorption of specific wavelengths of light by ground-state atoms is used to quantify the concentration of elements in a sample.</a:t>
            </a:r>
            <a:endParaRPr lang="en-US" sz="33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r>
              <a:rPr lang="en-US" sz="3600" dirty="0" smtClean="0"/>
              <a:t>When atoms are subjected to energy, electrons in their ground state absorb energy and transition to higher energy levels. In AAS, the sample is exposed to a light source containing the element-specific wavelengths. The atoms absorb light energy, and the extent of absorption is proportional to the concentration of the element. </a:t>
            </a:r>
            <a:endParaRPr lang="en-US" sz="33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600" b="1" dirty="0" smtClean="0"/>
              <a:t>Absorption of Light:</a:t>
            </a:r>
            <a:r>
              <a:rPr lang="en-US" sz="3600" dirty="0" smtClean="0"/>
              <a:t> When atoms in a sample are exposed to light with a specific wavelength corresponding to the electronic transition energy of the atoms, they absorb photons and move from the ground state to an excited state.</a:t>
            </a:r>
            <a:endParaRPr lang="en-US" sz="33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r>
              <a:rPr lang="en-US" sz="3600" b="1" dirty="0" smtClean="0"/>
              <a:t>Beer-Lambert Law:</a:t>
            </a:r>
            <a:r>
              <a:rPr lang="en-US" sz="3600" dirty="0" smtClean="0"/>
              <a:t> The absorption of light is proportional to the concentration of the absorbing species and the path length of the light through the sample, as described by the Beer-Lambert Law: </a:t>
            </a:r>
            <a:endParaRPr lang="en-US" sz="3600" dirty="0" smtClean="0"/>
          </a:p>
          <a:p>
            <a:r>
              <a:rPr lang="en-US" sz="3600" dirty="0" smtClean="0"/>
              <a:t>A </a:t>
            </a:r>
            <a:r>
              <a:rPr lang="en-US" sz="3600" dirty="0" smtClean="0"/>
              <a:t>= ε x</a:t>
            </a:r>
            <a:r>
              <a:rPr lang="en-US" sz="3600" dirty="0" smtClean="0"/>
              <a:t> </a:t>
            </a:r>
            <a:r>
              <a:rPr lang="en-US" sz="3600" dirty="0" smtClean="0"/>
              <a:t>c </a:t>
            </a:r>
            <a:r>
              <a:rPr lang="en-US" sz="3600" dirty="0" smtClean="0"/>
              <a:t>x l</a:t>
            </a:r>
          </a:p>
          <a:p>
            <a:r>
              <a:rPr lang="en-US" sz="3600" dirty="0" smtClean="0"/>
              <a:t>where </a:t>
            </a:r>
            <a:r>
              <a:rPr lang="en-US" sz="3600" dirty="0" smtClean="0"/>
              <a:t>A is absorbance, ε is molar </a:t>
            </a:r>
            <a:r>
              <a:rPr lang="en-US" sz="3600" dirty="0" err="1" smtClean="0"/>
              <a:t>absorptivity</a:t>
            </a:r>
            <a:r>
              <a:rPr lang="en-US" sz="3600" dirty="0" smtClean="0"/>
              <a:t>, c is concentration, and l is path length.</a:t>
            </a:r>
            <a:endParaRPr lang="en-US" sz="33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Instrumentation</a:t>
            </a:r>
            <a:endParaRPr lang="en-US" dirty="0"/>
          </a:p>
        </p:txBody>
      </p:sp>
      <p:pic>
        <p:nvPicPr>
          <p:cNvPr id="5" name="Content Placeholder 4" descr="Atomic-absorption-spectrophotometry.jpg"/>
          <p:cNvPicPr>
            <a:picLocks noGrp="1" noChangeAspect="1"/>
          </p:cNvPicPr>
          <p:nvPr>
            <p:ph idx="1"/>
          </p:nvPr>
        </p:nvPicPr>
        <p:blipFill>
          <a:blip r:embed="rId2"/>
          <a:stretch>
            <a:fillRect/>
          </a:stretch>
        </p:blipFill>
        <p:spPr>
          <a:xfrm>
            <a:off x="1103312" y="1400537"/>
            <a:ext cx="9938935" cy="5022726"/>
          </a:xfrm>
        </p:spPr>
      </p:pic>
      <p:sp>
        <p:nvSpPr>
          <p:cNvPr id="4" name="Slide Number Placeholder 3"/>
          <p:cNvSpPr>
            <a:spLocks noGrp="1"/>
          </p:cNvSpPr>
          <p:nvPr>
            <p:ph type="sldNum" sz="quarter" idx="12"/>
          </p:nvPr>
        </p:nvSpPr>
        <p:spPr/>
        <p:txBody>
          <a:bodyPr/>
          <a:lstStyle/>
          <a:p>
            <a:fld id="{D57F1E4F-1CFF-5643-939E-02111984F565}"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t>	Light Source</a:t>
            </a:r>
            <a:endParaRPr lang="en-US" dirty="0"/>
          </a:p>
        </p:txBody>
      </p:sp>
      <p:sp>
        <p:nvSpPr>
          <p:cNvPr id="3" name="Content Placeholder 2"/>
          <p:cNvSpPr>
            <a:spLocks noGrp="1"/>
          </p:cNvSpPr>
          <p:nvPr>
            <p:ph idx="1"/>
          </p:nvPr>
        </p:nvSpPr>
        <p:spPr>
          <a:xfrm>
            <a:off x="1103312" y="2052918"/>
            <a:ext cx="10602733" cy="4195481"/>
          </a:xfrm>
        </p:spPr>
        <p:txBody>
          <a:bodyPr>
            <a:normAutofit fontScale="92500"/>
          </a:bodyPr>
          <a:lstStyle/>
          <a:p>
            <a:pPr>
              <a:buNone/>
            </a:pPr>
            <a:r>
              <a:rPr lang="en-US" sz="3200" b="1" dirty="0" smtClean="0"/>
              <a:t>	</a:t>
            </a:r>
            <a:r>
              <a:rPr lang="en-US" sz="3200" dirty="0" smtClean="0"/>
              <a:t>Typically </a:t>
            </a:r>
            <a:r>
              <a:rPr lang="en-US" sz="3200" dirty="0" smtClean="0"/>
              <a:t>a hollow cathode lamp (HCL) that emits light at the characteristic resonance line of the element of interest</a:t>
            </a:r>
            <a:r>
              <a:rPr lang="en-US" sz="3200" dirty="0" smtClean="0"/>
              <a:t>.</a:t>
            </a:r>
          </a:p>
          <a:p>
            <a:pPr>
              <a:buNone/>
            </a:pPr>
            <a:endParaRPr lang="en-US" sz="3200" dirty="0" smtClean="0"/>
          </a:p>
          <a:p>
            <a:r>
              <a:rPr lang="en-US" sz="3200" b="1" dirty="0" smtClean="0"/>
              <a:t>Hollow Cathode Lamp (HCL):</a:t>
            </a:r>
            <a:endParaRPr lang="en-US" sz="3200" dirty="0" smtClean="0"/>
          </a:p>
          <a:p>
            <a:r>
              <a:rPr lang="en-US" sz="3200" dirty="0" smtClean="0"/>
              <a:t>The HCL is a discharge lamp that emits characteristic wavelengths of light for the specific element of interest. It serves as the primary light source in </a:t>
            </a:r>
            <a:r>
              <a:rPr lang="en-US" sz="3200" dirty="0" smtClean="0"/>
              <a:t>AAS.</a:t>
            </a:r>
            <a:endParaRPr lang="en-US" sz="3200" dirty="0" smtClean="0"/>
          </a:p>
          <a:p>
            <a:pPr>
              <a:buNone/>
            </a:pPr>
            <a:endParaRPr lang="en-US" sz="32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t>Atomization Source</a:t>
            </a:r>
            <a:endParaRPr lang="en-US" dirty="0"/>
          </a:p>
        </p:txBody>
      </p:sp>
      <p:sp>
        <p:nvSpPr>
          <p:cNvPr id="3" name="Content Placeholder 2"/>
          <p:cNvSpPr>
            <a:spLocks noGrp="1"/>
          </p:cNvSpPr>
          <p:nvPr>
            <p:ph idx="1"/>
          </p:nvPr>
        </p:nvSpPr>
        <p:spPr>
          <a:xfrm>
            <a:off x="1103312" y="2052918"/>
            <a:ext cx="10602733" cy="4195481"/>
          </a:xfrm>
        </p:spPr>
        <p:txBody>
          <a:bodyPr>
            <a:normAutofit lnSpcReduction="10000"/>
          </a:bodyPr>
          <a:lstStyle/>
          <a:p>
            <a:pPr>
              <a:buNone/>
            </a:pPr>
            <a:r>
              <a:rPr lang="en-US" sz="3200" b="1" dirty="0" smtClean="0"/>
              <a:t>	</a:t>
            </a:r>
            <a:r>
              <a:rPr lang="en-US" sz="3200" dirty="0" smtClean="0"/>
              <a:t>The </a:t>
            </a:r>
            <a:r>
              <a:rPr lang="en-US" sz="3200" dirty="0" smtClean="0"/>
              <a:t>sample is introduced into a flame or graphite furnace to convert the </a:t>
            </a:r>
            <a:r>
              <a:rPr lang="en-US" sz="3200" dirty="0" err="1" smtClean="0"/>
              <a:t>analyte</a:t>
            </a:r>
            <a:r>
              <a:rPr lang="en-US" sz="3200" dirty="0" smtClean="0"/>
              <a:t> into free atoms</a:t>
            </a:r>
            <a:r>
              <a:rPr lang="en-US" sz="3200" dirty="0" smtClean="0"/>
              <a:t>.</a:t>
            </a:r>
          </a:p>
          <a:p>
            <a:pPr>
              <a:buNone/>
            </a:pPr>
            <a:endParaRPr lang="en-US" sz="3200" dirty="0" smtClean="0"/>
          </a:p>
          <a:p>
            <a:pPr>
              <a:buNone/>
            </a:pPr>
            <a:r>
              <a:rPr lang="en-US" sz="3200" dirty="0" smtClean="0"/>
              <a:t>	In </a:t>
            </a:r>
            <a:r>
              <a:rPr lang="en-US" sz="3200" dirty="0" smtClean="0"/>
              <a:t>AAS, the atomizer converts the sample into a fine aerosol or a gaseous form to facilitate atomization and absorption. Common atomizers include flame atomizers (for liquid samples) and graphite furnace atomizers (for solid samples).</a:t>
            </a:r>
            <a:endParaRPr lang="en-US" sz="3200" dirty="0"/>
          </a:p>
        </p:txBody>
      </p:sp>
      <p:sp>
        <p:nvSpPr>
          <p:cNvPr id="4" name="Slide Number Placeholder 3"/>
          <p:cNvSpPr>
            <a:spLocks noGrp="1"/>
          </p:cNvSpPr>
          <p:nvPr>
            <p:ph type="sldNum" sz="quarter" idx="12"/>
          </p:nvPr>
        </p:nvSpPr>
        <p:spPr/>
        <p:txBody>
          <a:bodyPr/>
          <a:lstStyle/>
          <a:p>
            <a:fld id="{D57F1E4F-1CFF-5643-939E-02111984F565}" type="slidenum">
              <a:rPr lang="en-US" smtClean="0"/>
              <a:pPr/>
              <a:t>9</a:t>
            </a:fld>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2079</TotalTime>
  <Words>470</Words>
  <Application>Microsoft Office PowerPoint</Application>
  <PresentationFormat>Custom</PresentationFormat>
  <Paragraphs>53</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Ion</vt:lpstr>
      <vt:lpstr>Pharamaceutical Chemistry III-A Pharmaceutical Analysis</vt:lpstr>
      <vt:lpstr>Spectroscopy</vt:lpstr>
      <vt:lpstr>Atomic Absorption Spectroscopy</vt:lpstr>
      <vt:lpstr>Slide 4</vt:lpstr>
      <vt:lpstr>Slide 5</vt:lpstr>
      <vt:lpstr>Slide 6</vt:lpstr>
      <vt:lpstr>Instrumentation</vt:lpstr>
      <vt:lpstr> Light Source</vt:lpstr>
      <vt:lpstr>Atomization Source</vt:lpstr>
      <vt:lpstr>Monochromator</vt:lpstr>
      <vt:lpstr>Detector</vt:lpstr>
      <vt:lpstr>Pharmaceutical Applications</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dc:creator>
  <cp:lastModifiedBy>Habib</cp:lastModifiedBy>
  <cp:revision>130</cp:revision>
  <dcterms:created xsi:type="dcterms:W3CDTF">2014-09-12T17:24:29Z</dcterms:created>
  <dcterms:modified xsi:type="dcterms:W3CDTF">2024-02-28T06:24:50Z</dcterms:modified>
</cp:coreProperties>
</file>