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2" r:id="rId3"/>
    <p:sldId id="257" r:id="rId4"/>
    <p:sldId id="273"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9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2FF885-EC27-4B8B-9ADB-9CC8AFB51FE6}" type="datetimeFigureOut">
              <a:rPr lang="en-US" smtClean="0"/>
              <a:t>23-Apr-25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6AF0E-5F29-44B0-B3A5-2668F6A5CF99}" type="slidenum">
              <a:rPr lang="en-US" smtClean="0"/>
              <a:t>‹#›</a:t>
            </a:fld>
            <a:endParaRPr lang="en-US"/>
          </a:p>
        </p:txBody>
      </p:sp>
    </p:spTree>
    <p:extLst>
      <p:ext uri="{BB962C8B-B14F-4D97-AF65-F5344CB8AC3E}">
        <p14:creationId xmlns:p14="http://schemas.microsoft.com/office/powerpoint/2010/main" val="3358699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Cytokines are a collective name of </a:t>
            </a:r>
            <a:r>
              <a:rPr lang="en-US" sz="1200" b="0" i="0" kern="1200" dirty="0" err="1" smtClean="0">
                <a:solidFill>
                  <a:schemeClr val="tx1"/>
                </a:solidFill>
                <a:effectLst/>
                <a:latin typeface="+mn-lt"/>
                <a:ea typeface="+mn-ea"/>
                <a:cs typeface="+mn-cs"/>
              </a:rPr>
              <a:t>lymphokines</a:t>
            </a:r>
            <a:r>
              <a:rPr lang="en-US" sz="1200" b="0" i="0" kern="1200" dirty="0" smtClean="0">
                <a:solidFill>
                  <a:schemeClr val="tx1"/>
                </a:solidFill>
                <a:effectLst/>
                <a:latin typeface="+mn-lt"/>
                <a:ea typeface="+mn-ea"/>
                <a:cs typeface="+mn-cs"/>
              </a:rPr>
              <a:t> (cytokines secreted by lymphocytes), </a:t>
            </a:r>
            <a:r>
              <a:rPr lang="en-US" sz="1200" b="0" i="0" kern="1200" dirty="0" err="1" smtClean="0">
                <a:solidFill>
                  <a:schemeClr val="tx1"/>
                </a:solidFill>
                <a:effectLst/>
                <a:latin typeface="+mn-lt"/>
                <a:ea typeface="+mn-ea"/>
                <a:cs typeface="+mn-cs"/>
              </a:rPr>
              <a:t>monokines</a:t>
            </a:r>
            <a:r>
              <a:rPr lang="en-US" sz="1200" b="0" i="0" kern="1200" dirty="0" smtClean="0">
                <a:solidFill>
                  <a:schemeClr val="tx1"/>
                </a:solidFill>
                <a:effectLst/>
                <a:latin typeface="+mn-lt"/>
                <a:ea typeface="+mn-ea"/>
                <a:cs typeface="+mn-cs"/>
              </a:rPr>
              <a:t> (cytokines secreted by monocytes), interleukins (</a:t>
            </a:r>
            <a:r>
              <a:rPr lang="en-US" sz="1200" b="1" i="0" kern="1200" dirty="0" smtClean="0">
                <a:solidFill>
                  <a:schemeClr val="tx1"/>
                </a:solidFill>
                <a:effectLst/>
                <a:latin typeface="+mn-lt"/>
                <a:ea typeface="+mn-ea"/>
                <a:cs typeface="+mn-cs"/>
              </a:rPr>
              <a:t>cytokines secreted by one leukocyte and acting on other leukocytes</a:t>
            </a:r>
            <a:r>
              <a:rPr lang="en-US" sz="1200" b="0" i="0" kern="1200" dirty="0" smtClean="0">
                <a:solidFill>
                  <a:schemeClr val="tx1"/>
                </a:solidFill>
                <a:effectLst/>
                <a:latin typeface="+mn-lt"/>
                <a:ea typeface="+mn-ea"/>
                <a:cs typeface="+mn-cs"/>
              </a:rPr>
              <a:t>), chemokines (cytokines with chemotactic activities)</a:t>
            </a:r>
            <a:endParaRPr lang="en-US" dirty="0"/>
          </a:p>
        </p:txBody>
      </p:sp>
      <p:sp>
        <p:nvSpPr>
          <p:cNvPr id="4" name="Slide Number Placeholder 3"/>
          <p:cNvSpPr>
            <a:spLocks noGrp="1"/>
          </p:cNvSpPr>
          <p:nvPr>
            <p:ph type="sldNum" sz="quarter" idx="10"/>
          </p:nvPr>
        </p:nvSpPr>
        <p:spPr/>
        <p:txBody>
          <a:bodyPr/>
          <a:lstStyle/>
          <a:p>
            <a:fld id="{B616AF0E-5F29-44B0-B3A5-2668F6A5CF99}" type="slidenum">
              <a:rPr lang="en-US" smtClean="0"/>
              <a:t>4</a:t>
            </a:fld>
            <a:endParaRPr lang="en-US"/>
          </a:p>
        </p:txBody>
      </p:sp>
    </p:spTree>
    <p:extLst>
      <p:ext uri="{BB962C8B-B14F-4D97-AF65-F5344CB8AC3E}">
        <p14:creationId xmlns:p14="http://schemas.microsoft.com/office/powerpoint/2010/main" val="2108499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23-Apr-25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23-Apr-25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23-Apr-25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23-Apr-25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05342"/>
            <a:ext cx="9144000" cy="4893647"/>
          </a:xfrm>
          <a:prstGeom prst="rect">
            <a:avLst/>
          </a:prstGeom>
        </p:spPr>
        <p:txBody>
          <a:bodyPr wrap="square">
            <a:spAutoFit/>
          </a:bodyPr>
          <a:lstStyle/>
          <a:p>
            <a:pPr algn="just" fontAlgn="base"/>
            <a:r>
              <a:rPr lang="en-US" sz="3200" b="1" dirty="0">
                <a:solidFill>
                  <a:srgbClr val="FF0000"/>
                </a:solidFill>
              </a:rPr>
              <a:t>Cells of the Innate Immune </a:t>
            </a:r>
            <a:r>
              <a:rPr lang="en-US" sz="3200" b="1" dirty="0" smtClean="0">
                <a:solidFill>
                  <a:srgbClr val="FF0000"/>
                </a:solidFill>
              </a:rPr>
              <a:t>System</a:t>
            </a:r>
          </a:p>
          <a:p>
            <a:pPr algn="just" fontAlgn="base"/>
            <a:endParaRPr lang="en-US" sz="2800" b="1" dirty="0"/>
          </a:p>
          <a:p>
            <a:pPr algn="just" fontAlgn="base"/>
            <a:r>
              <a:rPr lang="en-US" sz="2800" dirty="0"/>
              <a:t>There are many types of white blood cells, or </a:t>
            </a:r>
            <a:r>
              <a:rPr lang="en-US" sz="2800" i="1" dirty="0"/>
              <a:t>leukocytes</a:t>
            </a:r>
            <a:r>
              <a:rPr lang="en-US" sz="2800" dirty="0"/>
              <a:t>, that work to defend and protect the human body. </a:t>
            </a:r>
            <a:endParaRPr lang="en-US" sz="2800" dirty="0" smtClean="0"/>
          </a:p>
          <a:p>
            <a:pPr algn="just" fontAlgn="base"/>
            <a:endParaRPr lang="en-US" sz="2800" dirty="0"/>
          </a:p>
          <a:p>
            <a:pPr algn="just" fontAlgn="base"/>
            <a:r>
              <a:rPr lang="en-US" sz="2800" dirty="0" smtClean="0"/>
              <a:t>In </a:t>
            </a:r>
            <a:r>
              <a:rPr lang="en-US" sz="2800" dirty="0"/>
              <a:t>order to patrol the entire body, leukocytes travel by way of the circulatory system</a:t>
            </a:r>
            <a:r>
              <a:rPr lang="en-US" sz="2800" dirty="0" smtClean="0"/>
              <a:t>.</a:t>
            </a:r>
          </a:p>
          <a:p>
            <a:pPr algn="just" fontAlgn="base"/>
            <a:endParaRPr lang="en-US" sz="2800" dirty="0"/>
          </a:p>
          <a:p>
            <a:pPr algn="just" fontAlgn="base"/>
            <a:r>
              <a:rPr lang="en-US" sz="2800" dirty="0"/>
              <a:t>The following cells are leukocytes of the innate immune system</a:t>
            </a:r>
            <a:r>
              <a:rPr lang="en-US" sz="2800" dirty="0" smtClean="0"/>
              <a:t>:</a:t>
            </a:r>
          </a:p>
          <a:p>
            <a:pPr algn="just" fontAlgn="base"/>
            <a:endParaRPr lang="en-US" sz="2800" dirty="0"/>
          </a:p>
        </p:txBody>
      </p:sp>
    </p:spTree>
    <p:extLst>
      <p:ext uri="{BB962C8B-B14F-4D97-AF65-F5344CB8AC3E}">
        <p14:creationId xmlns:p14="http://schemas.microsoft.com/office/powerpoint/2010/main" val="407098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46362"/>
            <a:ext cx="7467600" cy="5078313"/>
          </a:xfrm>
          <a:prstGeom prst="rect">
            <a:avLst/>
          </a:prstGeom>
        </p:spPr>
        <p:txBody>
          <a:bodyPr wrap="square">
            <a:spAutoFit/>
          </a:bodyPr>
          <a:lstStyle/>
          <a:p>
            <a:pPr fontAlgn="base"/>
            <a:endParaRPr lang="en-US" dirty="0"/>
          </a:p>
          <a:p>
            <a:pPr fontAlgn="base"/>
            <a:r>
              <a:rPr lang="en-US" sz="2000" b="1" i="1" dirty="0"/>
              <a:t>Natural Killer cells</a:t>
            </a:r>
            <a:r>
              <a:rPr lang="en-US" sz="2000" b="1" dirty="0" smtClean="0"/>
              <a:t>:</a:t>
            </a:r>
          </a:p>
          <a:p>
            <a:pPr fontAlgn="base"/>
            <a:endParaRPr lang="en-US" dirty="0"/>
          </a:p>
          <a:p>
            <a:pPr fontAlgn="base"/>
            <a:r>
              <a:rPr lang="en-US" dirty="0" smtClean="0"/>
              <a:t> </a:t>
            </a:r>
            <a:r>
              <a:rPr lang="en-US" dirty="0"/>
              <a:t>Natural Killer cells (NK cells), do not attack pathogens directly. </a:t>
            </a:r>
            <a:endParaRPr lang="en-US" dirty="0" smtClean="0"/>
          </a:p>
          <a:p>
            <a:pPr fontAlgn="base"/>
            <a:endParaRPr lang="en-US" dirty="0"/>
          </a:p>
          <a:p>
            <a:pPr fontAlgn="base"/>
            <a:r>
              <a:rPr lang="en-US" dirty="0" smtClean="0"/>
              <a:t>Instead</a:t>
            </a:r>
            <a:r>
              <a:rPr lang="en-US" dirty="0"/>
              <a:t>, natural killer cells destroy infected host cells in order to stop the spread of an infection. </a:t>
            </a:r>
            <a:endParaRPr lang="en-US" dirty="0" smtClean="0"/>
          </a:p>
          <a:p>
            <a:pPr fontAlgn="base"/>
            <a:endParaRPr lang="en-US" dirty="0" smtClean="0"/>
          </a:p>
          <a:p>
            <a:pPr fontAlgn="base"/>
            <a:r>
              <a:rPr lang="en-US" dirty="0"/>
              <a:t>Natural Killer (NK) cells are large granular lymphocytes (LGL) present in small proportion in spleen and peripheral blood.</a:t>
            </a:r>
          </a:p>
          <a:p>
            <a:pPr fontAlgn="base"/>
            <a:endParaRPr lang="en-US" dirty="0"/>
          </a:p>
          <a:p>
            <a:pPr fontAlgn="base"/>
            <a:r>
              <a:rPr lang="en-US" dirty="0" smtClean="0"/>
              <a:t>Infected </a:t>
            </a:r>
            <a:r>
              <a:rPr lang="en-US" dirty="0"/>
              <a:t>or compromised host cells can signal natural kill cells for destruction through the expression of specific receptors and antigen presentation</a:t>
            </a:r>
            <a:r>
              <a:rPr lang="en-US" dirty="0" smtClean="0"/>
              <a:t>.</a:t>
            </a:r>
          </a:p>
          <a:p>
            <a:pPr fontAlgn="base"/>
            <a:endParaRPr lang="en-US" dirty="0"/>
          </a:p>
          <a:p>
            <a:pPr fontAlgn="base"/>
            <a:r>
              <a:rPr lang="en-US" dirty="0" smtClean="0"/>
              <a:t>They </a:t>
            </a:r>
            <a:r>
              <a:rPr lang="en-US" dirty="0"/>
              <a:t>are called as natural killer cell because they do not require activation in order to kill tumor cells or virus infected cells.</a:t>
            </a:r>
          </a:p>
          <a:p>
            <a:pPr fontAlgn="base"/>
            <a:endParaRPr lang="en-US" dirty="0" smtClean="0"/>
          </a:p>
          <a:p>
            <a:pPr fontAlgn="base"/>
            <a:endParaRPr lang="en-US" dirty="0"/>
          </a:p>
        </p:txBody>
      </p:sp>
      <p:pic>
        <p:nvPicPr>
          <p:cNvPr id="7170" name="Picture 2" descr="https://www.onlinebiologynotes.com/wp-content/uploads/2018/02/NK-cell.jpg"/>
          <p:cNvPicPr>
            <a:picLocks noChangeAspect="1" noChangeArrowheads="1"/>
          </p:cNvPicPr>
          <p:nvPr/>
        </p:nvPicPr>
        <p:blipFill rotWithShape="1">
          <a:blip r:embed="rId2">
            <a:extLst>
              <a:ext uri="{28A0092B-C50C-407E-A947-70E740481C1C}">
                <a14:useLocalDpi xmlns:a14="http://schemas.microsoft.com/office/drawing/2010/main" val="0"/>
              </a:ext>
            </a:extLst>
          </a:blip>
          <a:srcRect l="2189" t="9586" r="1990" b="34494"/>
          <a:stretch/>
        </p:blipFill>
        <p:spPr bwMode="auto">
          <a:xfrm>
            <a:off x="2590800" y="4876800"/>
            <a:ext cx="4847231" cy="1834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9620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82341"/>
            <a:ext cx="7772400" cy="4431983"/>
          </a:xfrm>
          <a:prstGeom prst="rect">
            <a:avLst/>
          </a:prstGeom>
        </p:spPr>
        <p:txBody>
          <a:bodyPr wrap="square">
            <a:spAutoFit/>
          </a:bodyPr>
          <a:lstStyle/>
          <a:p>
            <a:pPr fontAlgn="base"/>
            <a:r>
              <a:rPr lang="en-US" sz="2000" b="1" dirty="0"/>
              <a:t>The Complement </a:t>
            </a:r>
            <a:r>
              <a:rPr lang="en-US" sz="2000" b="1" dirty="0" smtClean="0"/>
              <a:t>System</a:t>
            </a:r>
          </a:p>
          <a:p>
            <a:pPr fontAlgn="base"/>
            <a:endParaRPr lang="en-US" sz="2000" b="1" dirty="0"/>
          </a:p>
          <a:p>
            <a:pPr fontAlgn="base"/>
            <a:r>
              <a:rPr lang="en-US" dirty="0"/>
              <a:t>The complement system (also called the </a:t>
            </a:r>
            <a:r>
              <a:rPr lang="en-US" i="1" dirty="0"/>
              <a:t>complement cascade</a:t>
            </a:r>
            <a:r>
              <a:rPr lang="en-US" dirty="0"/>
              <a:t>) is a mechanism that </a:t>
            </a:r>
            <a:r>
              <a:rPr lang="en-US" i="1" dirty="0" smtClean="0"/>
              <a:t>complements (augment)</a:t>
            </a:r>
            <a:r>
              <a:rPr lang="en-US" dirty="0"/>
              <a:t> other aspects of the immune response. </a:t>
            </a:r>
            <a:endParaRPr lang="en-US" dirty="0" smtClean="0"/>
          </a:p>
          <a:p>
            <a:pPr fontAlgn="base"/>
            <a:endParaRPr lang="en-US" dirty="0"/>
          </a:p>
          <a:p>
            <a:pPr fontAlgn="base"/>
            <a:r>
              <a:rPr lang="en-US" dirty="0" smtClean="0"/>
              <a:t>Typically</a:t>
            </a:r>
            <a:r>
              <a:rPr lang="en-US" dirty="0"/>
              <a:t>, the complement system acts as a part of the </a:t>
            </a:r>
            <a:r>
              <a:rPr lang="en-US" b="1" dirty="0">
                <a:solidFill>
                  <a:srgbClr val="0070C0"/>
                </a:solidFill>
              </a:rPr>
              <a:t>innate immune system</a:t>
            </a:r>
            <a:r>
              <a:rPr lang="en-US" dirty="0"/>
              <a:t>, but it can work with the adaptive immune system if necessary</a:t>
            </a:r>
            <a:r>
              <a:rPr lang="en-US" dirty="0" smtClean="0"/>
              <a:t>.</a:t>
            </a:r>
          </a:p>
          <a:p>
            <a:pPr fontAlgn="base"/>
            <a:endParaRPr lang="en-US" dirty="0"/>
          </a:p>
          <a:p>
            <a:pPr fontAlgn="base"/>
            <a:r>
              <a:rPr lang="en-US" dirty="0"/>
              <a:t>The complement system is made of a variety of </a:t>
            </a:r>
            <a:r>
              <a:rPr lang="en-US" sz="2000" b="1" dirty="0">
                <a:solidFill>
                  <a:srgbClr val="0070C0"/>
                </a:solidFill>
              </a:rPr>
              <a:t>proteins</a:t>
            </a:r>
            <a:r>
              <a:rPr lang="en-US" dirty="0"/>
              <a:t> </a:t>
            </a:r>
            <a:r>
              <a:rPr lang="en-US" dirty="0" smtClean="0"/>
              <a:t>that</a:t>
            </a:r>
            <a:r>
              <a:rPr lang="en-US" dirty="0"/>
              <a:t> </a:t>
            </a:r>
            <a:r>
              <a:rPr lang="en-US" dirty="0" smtClean="0"/>
              <a:t>enhance the ability of </a:t>
            </a:r>
            <a:r>
              <a:rPr lang="en-US" i="1" dirty="0" smtClean="0"/>
              <a:t>antibodies</a:t>
            </a:r>
            <a:r>
              <a:rPr lang="en-US" dirty="0" smtClean="0"/>
              <a:t> and </a:t>
            </a:r>
            <a:r>
              <a:rPr lang="en-US" i="1" dirty="0" smtClean="0"/>
              <a:t>phagocytic</a:t>
            </a:r>
            <a:r>
              <a:rPr lang="en-US" dirty="0" smtClean="0"/>
              <a:t> </a:t>
            </a:r>
            <a:r>
              <a:rPr lang="en-US" i="1" dirty="0" smtClean="0"/>
              <a:t>cells</a:t>
            </a:r>
            <a:r>
              <a:rPr lang="en-US" dirty="0" smtClean="0"/>
              <a:t> to clear microbes and damaged cells, promote inflammation and attack pathogen cell membranes.  </a:t>
            </a:r>
          </a:p>
          <a:p>
            <a:pPr fontAlgn="base"/>
            <a:endParaRPr lang="en-US" dirty="0"/>
          </a:p>
          <a:p>
            <a:pPr fontAlgn="base"/>
            <a:r>
              <a:rPr lang="en-US" dirty="0" smtClean="0"/>
              <a:t>When </a:t>
            </a:r>
            <a:r>
              <a:rPr lang="en-US" dirty="0"/>
              <a:t>activated, these proteins come together to initiate the complement cascade, which </a:t>
            </a:r>
            <a:r>
              <a:rPr lang="en-US" dirty="0" smtClean="0"/>
              <a:t>may result in  </a:t>
            </a:r>
            <a:r>
              <a:rPr lang="en-US" dirty="0"/>
              <a:t>the </a:t>
            </a:r>
            <a:r>
              <a:rPr lang="en-US" sz="2400" b="1" dirty="0">
                <a:solidFill>
                  <a:srgbClr val="0070C0"/>
                </a:solidFill>
              </a:rPr>
              <a:t>following </a:t>
            </a:r>
            <a:r>
              <a:rPr lang="en-US" sz="2400" b="1" dirty="0" smtClean="0">
                <a:solidFill>
                  <a:srgbClr val="0070C0"/>
                </a:solidFill>
              </a:rPr>
              <a:t>processes</a:t>
            </a:r>
            <a:r>
              <a:rPr lang="en-US" dirty="0" smtClean="0"/>
              <a:t>:</a:t>
            </a:r>
          </a:p>
          <a:p>
            <a:pPr fontAlgn="base"/>
            <a:endParaRPr lang="en-US" dirty="0"/>
          </a:p>
        </p:txBody>
      </p:sp>
    </p:spTree>
    <p:extLst>
      <p:ext uri="{BB962C8B-B14F-4D97-AF65-F5344CB8AC3E}">
        <p14:creationId xmlns:p14="http://schemas.microsoft.com/office/powerpoint/2010/main" val="154454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028343"/>
            <a:ext cx="8305800" cy="4708981"/>
          </a:xfrm>
          <a:prstGeom prst="rect">
            <a:avLst/>
          </a:prstGeom>
        </p:spPr>
        <p:txBody>
          <a:bodyPr wrap="square">
            <a:spAutoFit/>
          </a:bodyPr>
          <a:lstStyle/>
          <a:p>
            <a:pPr fontAlgn="base"/>
            <a:r>
              <a:rPr lang="en-US" sz="2000" b="1" i="1" dirty="0" err="1"/>
              <a:t>Opsonization</a:t>
            </a:r>
            <a:r>
              <a:rPr lang="en-US" sz="2000" b="1" dirty="0"/>
              <a:t>: </a:t>
            </a:r>
            <a:endParaRPr lang="en-US" sz="2000" b="1" dirty="0" smtClean="0"/>
          </a:p>
          <a:p>
            <a:pPr fontAlgn="base"/>
            <a:r>
              <a:rPr lang="en-US" sz="2000" dirty="0" err="1" smtClean="0"/>
              <a:t>Opsonization</a:t>
            </a:r>
            <a:r>
              <a:rPr lang="en-US" sz="2000" dirty="0" smtClean="0"/>
              <a:t> </a:t>
            </a:r>
            <a:r>
              <a:rPr lang="en-US" sz="2000" dirty="0"/>
              <a:t>is a process in which </a:t>
            </a:r>
            <a:r>
              <a:rPr lang="en-US" sz="2000" b="1" dirty="0">
                <a:solidFill>
                  <a:srgbClr val="0070C0"/>
                </a:solidFill>
              </a:rPr>
              <a:t>foreign particles are marked </a:t>
            </a:r>
            <a:r>
              <a:rPr lang="en-US" sz="2000" dirty="0"/>
              <a:t>for phagocytosis. </a:t>
            </a:r>
            <a:endParaRPr lang="en-US" sz="2000" dirty="0" smtClean="0"/>
          </a:p>
          <a:p>
            <a:pPr fontAlgn="base"/>
            <a:r>
              <a:rPr lang="en-US" sz="2000" dirty="0" smtClean="0"/>
              <a:t>All </a:t>
            </a:r>
            <a:r>
              <a:rPr lang="en-US" sz="2000" dirty="0"/>
              <a:t>of the pathways require an antigen to signal that there is a threat present. </a:t>
            </a:r>
            <a:endParaRPr lang="en-US" sz="2000" dirty="0" smtClean="0"/>
          </a:p>
          <a:p>
            <a:pPr fontAlgn="base"/>
            <a:r>
              <a:rPr lang="en-US" sz="2000" dirty="0" err="1" smtClean="0"/>
              <a:t>Opsonization</a:t>
            </a:r>
            <a:r>
              <a:rPr lang="en-US" sz="2000" dirty="0" smtClean="0"/>
              <a:t> </a:t>
            </a:r>
            <a:r>
              <a:rPr lang="en-US" sz="2000" dirty="0"/>
              <a:t>tags infected cells and identifies circulating pathogens expressing the same antigens</a:t>
            </a:r>
            <a:r>
              <a:rPr lang="en-US" sz="2000" dirty="0" smtClean="0"/>
              <a:t>.</a:t>
            </a:r>
          </a:p>
          <a:p>
            <a:pPr fontAlgn="base"/>
            <a:endParaRPr lang="en-US" sz="2000" dirty="0"/>
          </a:p>
          <a:p>
            <a:pPr fontAlgn="base"/>
            <a:r>
              <a:rPr lang="en-US" sz="2000" b="1" i="1" dirty="0" err="1"/>
              <a:t>Chemotaxis</a:t>
            </a:r>
            <a:r>
              <a:rPr lang="en-US" sz="2000" b="1" dirty="0"/>
              <a:t>: </a:t>
            </a:r>
            <a:endParaRPr lang="en-US" sz="2000" b="1" dirty="0" smtClean="0"/>
          </a:p>
          <a:p>
            <a:pPr fontAlgn="base"/>
            <a:r>
              <a:rPr lang="en-US" sz="2000" dirty="0" err="1" smtClean="0"/>
              <a:t>Chemotaxis</a:t>
            </a:r>
            <a:r>
              <a:rPr lang="en-US" sz="2000" dirty="0" smtClean="0"/>
              <a:t> </a:t>
            </a:r>
            <a:r>
              <a:rPr lang="en-US" sz="2000" dirty="0"/>
              <a:t>is the </a:t>
            </a:r>
            <a:r>
              <a:rPr lang="en-US" sz="2000" b="1" dirty="0">
                <a:solidFill>
                  <a:srgbClr val="0070C0"/>
                </a:solidFill>
              </a:rPr>
              <a:t>attraction and movement of macrophages </a:t>
            </a:r>
            <a:r>
              <a:rPr lang="en-US" sz="2000" dirty="0"/>
              <a:t>to a chemical signal</a:t>
            </a:r>
            <a:r>
              <a:rPr lang="en-US" sz="2000" dirty="0" smtClean="0"/>
              <a:t>.</a:t>
            </a:r>
          </a:p>
          <a:p>
            <a:pPr fontAlgn="base"/>
            <a:r>
              <a:rPr lang="en-US" sz="2000" dirty="0" smtClean="0"/>
              <a:t> </a:t>
            </a:r>
            <a:r>
              <a:rPr lang="en-US" sz="2000" dirty="0" err="1"/>
              <a:t>Chemotaxis</a:t>
            </a:r>
            <a:r>
              <a:rPr lang="en-US" sz="2000" dirty="0"/>
              <a:t> uses </a:t>
            </a:r>
            <a:r>
              <a:rPr lang="en-US" sz="2000" b="1" dirty="0">
                <a:solidFill>
                  <a:srgbClr val="0070C0"/>
                </a:solidFill>
              </a:rPr>
              <a:t>cytokines</a:t>
            </a:r>
            <a:r>
              <a:rPr lang="en-US" sz="2000" dirty="0"/>
              <a:t> and </a:t>
            </a:r>
            <a:r>
              <a:rPr lang="en-US" sz="2000" b="1" dirty="0" err="1">
                <a:solidFill>
                  <a:srgbClr val="0070C0"/>
                </a:solidFill>
              </a:rPr>
              <a:t>chemokines</a:t>
            </a:r>
            <a:r>
              <a:rPr lang="en-US" sz="2000" dirty="0"/>
              <a:t> to attract macrophages and neutrophils to the site of infection, ensuring that pathogens in the area will be destroyed. </a:t>
            </a:r>
            <a:endParaRPr lang="en-US" sz="2000" dirty="0" smtClean="0"/>
          </a:p>
          <a:p>
            <a:pPr fontAlgn="base"/>
            <a:r>
              <a:rPr lang="en-US" sz="2000" dirty="0" smtClean="0"/>
              <a:t>By </a:t>
            </a:r>
            <a:r>
              <a:rPr lang="en-US" sz="2000" dirty="0"/>
              <a:t>bringing immune cells to an area with identified pathogens, it improves the likelihood that the threats will be destroyed and the infection will be treated.</a:t>
            </a:r>
          </a:p>
        </p:txBody>
      </p:sp>
    </p:spTree>
    <p:extLst>
      <p:ext uri="{BB962C8B-B14F-4D97-AF65-F5344CB8AC3E}">
        <p14:creationId xmlns:p14="http://schemas.microsoft.com/office/powerpoint/2010/main" val="12488015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274838"/>
            <a:ext cx="7696200" cy="2923877"/>
          </a:xfrm>
          <a:prstGeom prst="rect">
            <a:avLst/>
          </a:prstGeom>
        </p:spPr>
        <p:txBody>
          <a:bodyPr wrap="square">
            <a:spAutoFit/>
          </a:bodyPr>
          <a:lstStyle/>
          <a:p>
            <a:r>
              <a:rPr lang="en-US" sz="2000" b="1" i="1" dirty="0"/>
              <a:t>Cell Lysis</a:t>
            </a:r>
            <a:r>
              <a:rPr lang="en-US" sz="2000" b="1" dirty="0"/>
              <a:t>: </a:t>
            </a:r>
            <a:endParaRPr lang="en-US" sz="2000" b="1" dirty="0" smtClean="0"/>
          </a:p>
          <a:p>
            <a:endParaRPr lang="en-US" sz="2000" b="1" dirty="0" smtClean="0"/>
          </a:p>
          <a:p>
            <a:r>
              <a:rPr lang="en-US" sz="2000" dirty="0" smtClean="0"/>
              <a:t>Lysis </a:t>
            </a:r>
            <a:r>
              <a:rPr lang="en-US" sz="2000" dirty="0"/>
              <a:t>is the breaking down or destruction of the membrane of a cell. </a:t>
            </a:r>
            <a:endParaRPr lang="en-US" sz="2000" dirty="0" smtClean="0"/>
          </a:p>
          <a:p>
            <a:endParaRPr lang="en-US" sz="2000" dirty="0" smtClean="0"/>
          </a:p>
          <a:p>
            <a:r>
              <a:rPr lang="en-US" sz="2000" dirty="0" smtClean="0"/>
              <a:t>The </a:t>
            </a:r>
            <a:r>
              <a:rPr lang="en-US" sz="2000" dirty="0"/>
              <a:t>proteins of the complement system </a:t>
            </a:r>
            <a:r>
              <a:rPr lang="en-US" sz="2400" b="1" dirty="0">
                <a:solidFill>
                  <a:srgbClr val="0070C0"/>
                </a:solidFill>
              </a:rPr>
              <a:t>puncture</a:t>
            </a:r>
            <a:r>
              <a:rPr lang="en-US" sz="2000" dirty="0"/>
              <a:t> the membranes of foreign cells, destroying the integrity of the pathogen</a:t>
            </a:r>
            <a:r>
              <a:rPr lang="en-US" sz="2000" dirty="0" smtClean="0"/>
              <a:t>.</a:t>
            </a:r>
          </a:p>
          <a:p>
            <a:endParaRPr lang="en-US" sz="2000" dirty="0" smtClean="0"/>
          </a:p>
          <a:p>
            <a:r>
              <a:rPr lang="en-US" sz="2000" dirty="0" smtClean="0"/>
              <a:t> </a:t>
            </a:r>
            <a:r>
              <a:rPr lang="en-US" sz="2000" dirty="0"/>
              <a:t>Destroying the membrane of foreign cells or pathogens weakens their ability to proliferate, and helps to stop the spread of infection.</a:t>
            </a:r>
          </a:p>
        </p:txBody>
      </p:sp>
    </p:spTree>
    <p:extLst>
      <p:ext uri="{BB962C8B-B14F-4D97-AF65-F5344CB8AC3E}">
        <p14:creationId xmlns:p14="http://schemas.microsoft.com/office/powerpoint/2010/main" val="3459741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997839"/>
            <a:ext cx="8077200" cy="3170099"/>
          </a:xfrm>
          <a:prstGeom prst="rect">
            <a:avLst/>
          </a:prstGeom>
        </p:spPr>
        <p:txBody>
          <a:bodyPr wrap="square">
            <a:spAutoFit/>
          </a:bodyPr>
          <a:lstStyle/>
          <a:p>
            <a:r>
              <a:rPr lang="en-US" sz="2000" b="1" i="1" dirty="0"/>
              <a:t>Agglutination</a:t>
            </a:r>
            <a:r>
              <a:rPr lang="en-US" sz="2000" b="1" dirty="0"/>
              <a:t>: </a:t>
            </a:r>
            <a:endParaRPr lang="en-US" sz="2000" b="1" dirty="0" smtClean="0"/>
          </a:p>
          <a:p>
            <a:endParaRPr lang="en-US" sz="2000" b="1" dirty="0" smtClean="0"/>
          </a:p>
          <a:p>
            <a:r>
              <a:rPr lang="en-US" sz="2000" dirty="0" smtClean="0"/>
              <a:t>Agglutination </a:t>
            </a:r>
            <a:r>
              <a:rPr lang="en-US" sz="2000" dirty="0"/>
              <a:t>uses </a:t>
            </a:r>
            <a:r>
              <a:rPr lang="en-US" sz="2000" b="1" dirty="0">
                <a:solidFill>
                  <a:srgbClr val="0070C0"/>
                </a:solidFill>
              </a:rPr>
              <a:t>antibodies to cluster and bind pathogens </a:t>
            </a:r>
            <a:r>
              <a:rPr lang="en-US" sz="2000" b="1" dirty="0" smtClean="0">
                <a:solidFill>
                  <a:srgbClr val="0070C0"/>
                </a:solidFill>
              </a:rPr>
              <a:t>together</a:t>
            </a:r>
            <a:r>
              <a:rPr lang="en-US" sz="2000" dirty="0" smtClean="0"/>
              <a:t>.</a:t>
            </a:r>
          </a:p>
          <a:p>
            <a:endParaRPr lang="en-US" sz="2000" dirty="0"/>
          </a:p>
          <a:p>
            <a:r>
              <a:rPr lang="en-US" sz="2000" dirty="0" smtClean="0"/>
              <a:t> </a:t>
            </a:r>
            <a:r>
              <a:rPr lang="en-US" sz="2000" dirty="0"/>
              <a:t>By bringing as many pathogens together in the same area, the cells of the immune system can mount an attack and weaken the infection. </a:t>
            </a:r>
            <a:endParaRPr lang="en-US" sz="2000" dirty="0" smtClean="0"/>
          </a:p>
          <a:p>
            <a:endParaRPr lang="en-US" sz="2000" dirty="0"/>
          </a:p>
          <a:p>
            <a:r>
              <a:rPr lang="en-US" sz="2000" dirty="0" smtClean="0"/>
              <a:t>Other </a:t>
            </a:r>
            <a:r>
              <a:rPr lang="en-US" sz="2000" dirty="0"/>
              <a:t>innate immune system cells continue to circulate throughout the body in order to track down any other pathogens that have not been clustered and bound for destruction.</a:t>
            </a:r>
          </a:p>
        </p:txBody>
      </p:sp>
    </p:spTree>
    <p:extLst>
      <p:ext uri="{BB962C8B-B14F-4D97-AF65-F5344CB8AC3E}">
        <p14:creationId xmlns:p14="http://schemas.microsoft.com/office/powerpoint/2010/main" val="3670558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62000"/>
            <a:ext cx="7848600" cy="5601533"/>
          </a:xfrm>
          <a:prstGeom prst="rect">
            <a:avLst/>
          </a:prstGeom>
        </p:spPr>
        <p:txBody>
          <a:bodyPr wrap="square">
            <a:spAutoFit/>
          </a:bodyPr>
          <a:lstStyle/>
          <a:p>
            <a:pPr fontAlgn="base"/>
            <a:r>
              <a:rPr lang="en-US" sz="2000" dirty="0"/>
              <a:t>The steps of the complement cascade facilitate the search for and removal of antigens by placing them in large </a:t>
            </a:r>
            <a:r>
              <a:rPr lang="en-US" sz="2000" b="1" dirty="0">
                <a:solidFill>
                  <a:srgbClr val="0070C0"/>
                </a:solidFill>
              </a:rPr>
              <a:t>clumps</a:t>
            </a:r>
            <a:r>
              <a:rPr lang="en-US" sz="2000" dirty="0"/>
              <a:t>, making it easier for other aspects of the immune system to do their jobs. </a:t>
            </a:r>
            <a:endParaRPr lang="en-US" sz="2000" dirty="0" smtClean="0"/>
          </a:p>
          <a:p>
            <a:pPr fontAlgn="base"/>
            <a:r>
              <a:rPr lang="en-US" sz="2000" dirty="0" smtClean="0"/>
              <a:t>Remember </a:t>
            </a:r>
            <a:r>
              <a:rPr lang="en-US" sz="2000" dirty="0"/>
              <a:t>that the complement system is a supplemental cascade of proteins that assists, or “complements” the other aspects of the innate immune system</a:t>
            </a:r>
            <a:r>
              <a:rPr lang="en-US" sz="2000" dirty="0" smtClean="0"/>
              <a:t>.</a:t>
            </a:r>
          </a:p>
          <a:p>
            <a:pPr fontAlgn="base"/>
            <a:endParaRPr lang="en-US" sz="2000" dirty="0"/>
          </a:p>
          <a:p>
            <a:pPr fontAlgn="base"/>
            <a:r>
              <a:rPr lang="en-US" sz="2000" dirty="0"/>
              <a:t>The innate immune system works to fight off pathogens before they can start an active infection</a:t>
            </a:r>
            <a:r>
              <a:rPr lang="en-US" sz="2000" dirty="0" smtClean="0"/>
              <a:t>.</a:t>
            </a:r>
          </a:p>
          <a:p>
            <a:pPr fontAlgn="base"/>
            <a:r>
              <a:rPr lang="en-US" sz="2000" dirty="0" smtClean="0"/>
              <a:t> </a:t>
            </a:r>
            <a:r>
              <a:rPr lang="en-US" sz="2000" dirty="0"/>
              <a:t>For some cases, the innate immune response is not enough, or the pathogen is able to exploit the innate immune response for a way into the host cells. </a:t>
            </a:r>
            <a:endParaRPr lang="en-US" sz="2000" dirty="0" smtClean="0"/>
          </a:p>
          <a:p>
            <a:pPr fontAlgn="base"/>
            <a:endParaRPr lang="en-US" sz="2000" dirty="0"/>
          </a:p>
          <a:p>
            <a:pPr fontAlgn="base"/>
            <a:r>
              <a:rPr lang="en-US" sz="2000" dirty="0" smtClean="0"/>
              <a:t>In </a:t>
            </a:r>
            <a:r>
              <a:rPr lang="en-US" sz="2000" dirty="0"/>
              <a:t>such situations, the innate immune system works with the adaptive immune system to reduce the severity of infection, and to fight off any additional invaders while the adaptive immune system is busy destroying the initial infection.</a:t>
            </a:r>
          </a:p>
          <a:p>
            <a:pPr fontAlgn="base"/>
            <a:endParaRPr lang="en-US" sz="2000" dirty="0"/>
          </a:p>
        </p:txBody>
      </p:sp>
    </p:spTree>
    <p:extLst>
      <p:ext uri="{BB962C8B-B14F-4D97-AF65-F5344CB8AC3E}">
        <p14:creationId xmlns:p14="http://schemas.microsoft.com/office/powerpoint/2010/main" val="2338432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752600"/>
            <a:ext cx="8001000" cy="3139321"/>
          </a:xfrm>
          <a:prstGeom prst="rect">
            <a:avLst/>
          </a:prstGeom>
        </p:spPr>
        <p:txBody>
          <a:bodyPr wrap="square">
            <a:spAutoFit/>
          </a:bodyPr>
          <a:lstStyle/>
          <a:p>
            <a:r>
              <a:rPr lang="en-US" dirty="0"/>
              <a:t>Jules Bordet (1895) identified complements as </a:t>
            </a:r>
            <a:r>
              <a:rPr lang="en-US" sz="2000" b="1" dirty="0">
                <a:solidFill>
                  <a:srgbClr val="0070C0"/>
                </a:solidFill>
              </a:rPr>
              <a:t>heat-sensitive components</a:t>
            </a:r>
            <a:r>
              <a:rPr lang="en-US" dirty="0"/>
              <a:t> in the blood, bearing </a:t>
            </a:r>
            <a:r>
              <a:rPr lang="en-US" sz="2000" b="1" dirty="0">
                <a:solidFill>
                  <a:srgbClr val="0070C0"/>
                </a:solidFill>
              </a:rPr>
              <a:t>non-specific</a:t>
            </a:r>
            <a:r>
              <a:rPr lang="en-US" dirty="0"/>
              <a:t> antimicrobial </a:t>
            </a:r>
            <a:r>
              <a:rPr lang="en-US" dirty="0" smtClean="0"/>
              <a:t>activity</a:t>
            </a:r>
          </a:p>
          <a:p>
            <a:endParaRPr lang="en-US" dirty="0"/>
          </a:p>
          <a:p>
            <a:r>
              <a:rPr lang="en-US" dirty="0"/>
              <a:t>More than </a:t>
            </a:r>
            <a:r>
              <a:rPr lang="en-US" sz="3200" b="1" dirty="0">
                <a:solidFill>
                  <a:srgbClr val="0070C0"/>
                </a:solidFill>
              </a:rPr>
              <a:t>20</a:t>
            </a:r>
            <a:r>
              <a:rPr lang="en-US" dirty="0"/>
              <a:t> types of complements are present in serum, found circulating normally in human body in inactive forms </a:t>
            </a:r>
            <a:r>
              <a:rPr lang="en-US" i="1" dirty="0"/>
              <a:t>(called as </a:t>
            </a:r>
            <a:r>
              <a:rPr lang="en-US" b="1" i="1" dirty="0">
                <a:solidFill>
                  <a:srgbClr val="0070C0"/>
                </a:solidFill>
              </a:rPr>
              <a:t>zymogens</a:t>
            </a:r>
            <a:r>
              <a:rPr lang="en-US" i="1" dirty="0"/>
              <a:t> or </a:t>
            </a:r>
            <a:r>
              <a:rPr lang="en-US" b="1" i="1" dirty="0" err="1">
                <a:solidFill>
                  <a:srgbClr val="0070C0"/>
                </a:solidFill>
              </a:rPr>
              <a:t>proenzymes</a:t>
            </a:r>
            <a:r>
              <a:rPr lang="en-US" i="1" dirty="0"/>
              <a:t>)</a:t>
            </a:r>
            <a:r>
              <a:rPr lang="en-US" dirty="0"/>
              <a:t>. </a:t>
            </a:r>
            <a:endParaRPr lang="en-US" dirty="0" smtClean="0"/>
          </a:p>
          <a:p>
            <a:endParaRPr lang="en-US" dirty="0"/>
          </a:p>
          <a:p>
            <a:r>
              <a:rPr lang="en-US" dirty="0" smtClean="0"/>
              <a:t>Complement </a:t>
            </a:r>
            <a:r>
              <a:rPr lang="en-US" dirty="0"/>
              <a:t>activation is triggered by an </a:t>
            </a:r>
            <a:r>
              <a:rPr lang="en-US" b="1" dirty="0">
                <a:solidFill>
                  <a:srgbClr val="0070C0"/>
                </a:solidFill>
              </a:rPr>
              <a:t>antibody</a:t>
            </a:r>
            <a:r>
              <a:rPr lang="en-US" dirty="0"/>
              <a:t> when it is bound to the antigen. It can also be triggered by some components of </a:t>
            </a:r>
            <a:r>
              <a:rPr lang="en-US" b="1" dirty="0">
                <a:solidFill>
                  <a:srgbClr val="0070C0"/>
                </a:solidFill>
              </a:rPr>
              <a:t>innate immunity</a:t>
            </a:r>
            <a:r>
              <a:rPr lang="en-US" dirty="0"/>
              <a:t>. </a:t>
            </a:r>
            <a:endParaRPr lang="en-US" dirty="0" smtClean="0"/>
          </a:p>
          <a:p>
            <a:endParaRPr lang="en-US" dirty="0"/>
          </a:p>
          <a:p>
            <a:r>
              <a:rPr lang="en-US" b="1" i="1" dirty="0" smtClean="0"/>
              <a:t>Thus </a:t>
            </a:r>
            <a:r>
              <a:rPr lang="en-US" b="1" i="1" dirty="0"/>
              <a:t>the complement system works in both innate and acquired immunity.</a:t>
            </a:r>
          </a:p>
        </p:txBody>
      </p:sp>
    </p:spTree>
    <p:extLst>
      <p:ext uri="{BB962C8B-B14F-4D97-AF65-F5344CB8AC3E}">
        <p14:creationId xmlns:p14="http://schemas.microsoft.com/office/powerpoint/2010/main" val="4184465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9239" y="1219200"/>
            <a:ext cx="7848600" cy="2308324"/>
          </a:xfrm>
          <a:prstGeom prst="rect">
            <a:avLst/>
          </a:prstGeom>
        </p:spPr>
        <p:txBody>
          <a:bodyPr wrap="square">
            <a:spAutoFit/>
          </a:bodyPr>
          <a:lstStyle/>
          <a:p>
            <a:r>
              <a:rPr lang="en-US" dirty="0"/>
              <a:t>Complements are mainly </a:t>
            </a:r>
            <a:r>
              <a:rPr lang="en-US" b="1" dirty="0"/>
              <a:t>denoted by the capital letter </a:t>
            </a:r>
            <a:r>
              <a:rPr lang="en-US" b="1" i="1" dirty="0"/>
              <a:t>C</a:t>
            </a:r>
            <a:r>
              <a:rPr lang="en-US" b="1" dirty="0"/>
              <a:t> </a:t>
            </a:r>
            <a:r>
              <a:rPr lang="en-US" dirty="0"/>
              <a:t>with numbers; like, C1, C2, C3, and so on. Some have only alphabet, like, </a:t>
            </a:r>
            <a:r>
              <a:rPr lang="en-US" i="1" dirty="0"/>
              <a:t>B</a:t>
            </a:r>
            <a:r>
              <a:rPr lang="en-US" dirty="0"/>
              <a:t>, </a:t>
            </a:r>
            <a:r>
              <a:rPr lang="en-US" i="1" dirty="0"/>
              <a:t>D</a:t>
            </a:r>
            <a:r>
              <a:rPr lang="en-US" dirty="0"/>
              <a:t>. Some are simply represented by names, like, homologous restriction factor</a:t>
            </a:r>
            <a:r>
              <a:rPr lang="en-US" dirty="0" smtClean="0"/>
              <a:t>.</a:t>
            </a:r>
          </a:p>
          <a:p>
            <a:endParaRPr lang="en-US" dirty="0"/>
          </a:p>
          <a:p>
            <a:r>
              <a:rPr lang="en-US" dirty="0"/>
              <a:t>C1 has three sub-units; C1q, C1r and C1s. C2-C5 have two components, </a:t>
            </a:r>
            <a:r>
              <a:rPr lang="en-US" i="1" dirty="0"/>
              <a:t>a</a:t>
            </a:r>
            <a:r>
              <a:rPr lang="en-US" dirty="0"/>
              <a:t> and </a:t>
            </a:r>
            <a:r>
              <a:rPr lang="en-US" i="1" dirty="0"/>
              <a:t>b</a:t>
            </a:r>
            <a:r>
              <a:rPr lang="en-US" dirty="0"/>
              <a:t>.</a:t>
            </a:r>
            <a:r>
              <a:rPr lang="en-US" b="1" dirty="0"/>
              <a:t> Larger subunits are denoted by </a:t>
            </a:r>
            <a:r>
              <a:rPr lang="en-US" b="1" i="1" dirty="0"/>
              <a:t>b</a:t>
            </a:r>
            <a:r>
              <a:rPr lang="en-US" dirty="0"/>
              <a:t> whereas the </a:t>
            </a:r>
            <a:r>
              <a:rPr lang="en-US" b="1" dirty="0"/>
              <a:t>smaller are denoted by </a:t>
            </a:r>
            <a:r>
              <a:rPr lang="en-US" b="1" i="1" dirty="0" smtClean="0"/>
              <a:t>a</a:t>
            </a:r>
            <a:r>
              <a:rPr lang="en-US" i="1" dirty="0" smtClean="0"/>
              <a:t>.</a:t>
            </a:r>
          </a:p>
          <a:p>
            <a:endParaRPr lang="en-US" i="1" dirty="0"/>
          </a:p>
        </p:txBody>
      </p:sp>
    </p:spTree>
    <p:extLst>
      <p:ext uri="{BB962C8B-B14F-4D97-AF65-F5344CB8AC3E}">
        <p14:creationId xmlns:p14="http://schemas.microsoft.com/office/powerpoint/2010/main" val="21322120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590800"/>
            <a:ext cx="8229600" cy="4525963"/>
          </a:xfrm>
        </p:spPr>
        <p:txBody>
          <a:bodyPr>
            <a:normAutofit/>
          </a:bodyPr>
          <a:lstStyle/>
          <a:p>
            <a:pPr marL="0" indent="0">
              <a:buNone/>
            </a:pPr>
            <a:r>
              <a:rPr lang="en-US" sz="11500" b="1" dirty="0" smtClean="0">
                <a:solidFill>
                  <a:srgbClr val="FF0000"/>
                </a:solidFill>
              </a:rPr>
              <a:t>The end……</a:t>
            </a:r>
            <a:endParaRPr lang="en-US" sz="11500" b="1" dirty="0">
              <a:solidFill>
                <a:srgbClr val="FF0000"/>
              </a:solidFill>
            </a:endParaRPr>
          </a:p>
        </p:txBody>
      </p:sp>
    </p:spTree>
    <p:extLst>
      <p:ext uri="{BB962C8B-B14F-4D97-AF65-F5344CB8AC3E}">
        <p14:creationId xmlns:p14="http://schemas.microsoft.com/office/powerpoint/2010/main" val="2971772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8839200" cy="5324535"/>
          </a:xfrm>
          <a:prstGeom prst="rect">
            <a:avLst/>
          </a:prstGeom>
        </p:spPr>
        <p:txBody>
          <a:bodyPr wrap="square">
            <a:spAutoFit/>
          </a:bodyPr>
          <a:lstStyle/>
          <a:p>
            <a:pPr fontAlgn="base"/>
            <a:endParaRPr lang="en-US" sz="2400" dirty="0"/>
          </a:p>
          <a:p>
            <a:pPr fontAlgn="base"/>
            <a:r>
              <a:rPr lang="en-US" sz="2800" b="1" i="1" dirty="0">
                <a:solidFill>
                  <a:srgbClr val="0070C0"/>
                </a:solidFill>
              </a:rPr>
              <a:t>Phagocytes</a:t>
            </a:r>
            <a:r>
              <a:rPr lang="en-US" sz="2800" b="1" dirty="0">
                <a:solidFill>
                  <a:srgbClr val="0070C0"/>
                </a:solidFill>
              </a:rPr>
              <a:t>, or </a:t>
            </a:r>
            <a:r>
              <a:rPr lang="en-US" sz="2800" b="1" i="1" dirty="0">
                <a:solidFill>
                  <a:srgbClr val="0070C0"/>
                </a:solidFill>
              </a:rPr>
              <a:t>Phagocytic cells</a:t>
            </a:r>
            <a:r>
              <a:rPr lang="en-US" sz="2800" b="1" dirty="0">
                <a:solidFill>
                  <a:srgbClr val="0070C0"/>
                </a:solidFill>
              </a:rPr>
              <a:t>: </a:t>
            </a:r>
            <a:endParaRPr lang="en-US" sz="2800" b="1" dirty="0" smtClean="0">
              <a:solidFill>
                <a:srgbClr val="0070C0"/>
              </a:solidFill>
            </a:endParaRPr>
          </a:p>
          <a:p>
            <a:pPr fontAlgn="base"/>
            <a:endParaRPr lang="en-US" sz="2400" dirty="0"/>
          </a:p>
          <a:p>
            <a:pPr fontAlgn="base"/>
            <a:r>
              <a:rPr lang="en-US" sz="2400" dirty="0" smtClean="0"/>
              <a:t>Phagocyte </a:t>
            </a:r>
            <a:r>
              <a:rPr lang="en-US" sz="2400" dirty="0"/>
              <a:t>means “</a:t>
            </a:r>
            <a:r>
              <a:rPr lang="en-US" sz="2400" b="1" dirty="0">
                <a:solidFill>
                  <a:srgbClr val="FF0000"/>
                </a:solidFill>
              </a:rPr>
              <a:t>eating cell</a:t>
            </a:r>
            <a:r>
              <a:rPr lang="en-US" sz="2400" dirty="0"/>
              <a:t>”, which describes what role phagocytes play in the immune response. </a:t>
            </a:r>
            <a:endParaRPr lang="en-US" sz="2400" dirty="0" smtClean="0"/>
          </a:p>
          <a:p>
            <a:pPr fontAlgn="base"/>
            <a:endParaRPr lang="en-US" sz="2400" dirty="0"/>
          </a:p>
          <a:p>
            <a:pPr fontAlgn="base"/>
            <a:r>
              <a:rPr lang="en-US" sz="2400" dirty="0" smtClean="0"/>
              <a:t>Phagocytes </a:t>
            </a:r>
            <a:r>
              <a:rPr lang="en-US" sz="2400" dirty="0"/>
              <a:t>circulate throughout the body, looking for potential threats, like bacteria and viruses, to engulf and destroy. </a:t>
            </a:r>
            <a:endParaRPr lang="en-US" sz="2400" dirty="0" smtClean="0"/>
          </a:p>
          <a:p>
            <a:pPr fontAlgn="base"/>
            <a:r>
              <a:rPr lang="en-US" sz="2400" dirty="0" smtClean="0"/>
              <a:t>You </a:t>
            </a:r>
            <a:r>
              <a:rPr lang="en-US" sz="2400" dirty="0"/>
              <a:t>can think of phagocytes as security guards on patrol</a:t>
            </a:r>
            <a:r>
              <a:rPr lang="en-US" sz="2400" dirty="0" smtClean="0"/>
              <a:t>.</a:t>
            </a:r>
          </a:p>
          <a:p>
            <a:pPr fontAlgn="base"/>
            <a:endParaRPr lang="en-US" sz="2400" dirty="0"/>
          </a:p>
          <a:p>
            <a:pPr fontAlgn="base"/>
            <a:r>
              <a:rPr lang="en-US" sz="2400" b="1" dirty="0"/>
              <a:t>Monocytes</a:t>
            </a:r>
            <a:r>
              <a:rPr lang="en-US" sz="2400" dirty="0"/>
              <a:t> and </a:t>
            </a:r>
            <a:r>
              <a:rPr lang="en-US" sz="2400" b="1" dirty="0"/>
              <a:t>macrophages</a:t>
            </a:r>
            <a:r>
              <a:rPr lang="en-US" sz="2400" dirty="0"/>
              <a:t> are mononuclear phagocytic </a:t>
            </a:r>
            <a:r>
              <a:rPr lang="en-US" sz="2400" dirty="0" smtClean="0"/>
              <a:t>cells as the major phagocytic cells. They are present in all parts of the body, constituting mononuclear phagocytic system </a:t>
            </a:r>
            <a:r>
              <a:rPr lang="en-US" sz="2400" b="1" dirty="0" smtClean="0"/>
              <a:t>(MPS)</a:t>
            </a:r>
            <a:r>
              <a:rPr lang="en-US" sz="2400" dirty="0" smtClean="0"/>
              <a:t>.</a:t>
            </a:r>
            <a:endParaRPr lang="en-US" sz="2400" dirty="0"/>
          </a:p>
          <a:p>
            <a:pPr fontAlgn="base"/>
            <a:endParaRPr lang="en-US" sz="2400" dirty="0"/>
          </a:p>
        </p:txBody>
      </p:sp>
    </p:spTree>
    <p:extLst>
      <p:ext uri="{BB962C8B-B14F-4D97-AF65-F5344CB8AC3E}">
        <p14:creationId xmlns:p14="http://schemas.microsoft.com/office/powerpoint/2010/main" val="1402322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982" y="279695"/>
            <a:ext cx="8806218" cy="5324535"/>
          </a:xfrm>
          <a:prstGeom prst="rect">
            <a:avLst/>
          </a:prstGeom>
        </p:spPr>
        <p:txBody>
          <a:bodyPr wrap="square">
            <a:spAutoFit/>
          </a:bodyPr>
          <a:lstStyle/>
          <a:p>
            <a:pPr fontAlgn="base"/>
            <a:r>
              <a:rPr lang="en-US" sz="2000" b="1" dirty="0" smtClean="0"/>
              <a:t> </a:t>
            </a:r>
            <a:r>
              <a:rPr lang="en-US" sz="2000" b="1" dirty="0">
                <a:solidFill>
                  <a:srgbClr val="0070C0"/>
                </a:solidFill>
              </a:rPr>
              <a:t>Monocytes:</a:t>
            </a:r>
          </a:p>
          <a:p>
            <a:pPr fontAlgn="base"/>
            <a:r>
              <a:rPr lang="en-US" sz="2000" dirty="0" smtClean="0"/>
              <a:t>Monocytes </a:t>
            </a:r>
            <a:r>
              <a:rPr lang="en-US" sz="2000" dirty="0"/>
              <a:t>circulates in blood for about 8 hours, during which they enlarges and then enter into tissues and differentiates into specific macrophages and dendritic cells.</a:t>
            </a:r>
          </a:p>
          <a:p>
            <a:pPr fontAlgn="base"/>
            <a:r>
              <a:rPr lang="en-US" sz="2000" dirty="0" smtClean="0"/>
              <a:t>Blood </a:t>
            </a:r>
            <a:r>
              <a:rPr lang="en-US" sz="2000" dirty="0"/>
              <a:t>monocytes measure 12-15 µm with a single lobed kidney shaped nucleus.</a:t>
            </a:r>
          </a:p>
          <a:p>
            <a:pPr fontAlgn="base"/>
            <a:r>
              <a:rPr lang="en-US" sz="2000" dirty="0"/>
              <a:t>It accounts for (2-8%) of blood </a:t>
            </a:r>
            <a:r>
              <a:rPr lang="en-US" sz="2000" dirty="0" smtClean="0"/>
              <a:t>leukocytes</a:t>
            </a:r>
            <a:r>
              <a:rPr lang="en-US" sz="2000" dirty="0"/>
              <a:t>.</a:t>
            </a:r>
          </a:p>
          <a:p>
            <a:pPr fontAlgn="base"/>
            <a:r>
              <a:rPr lang="en-US" sz="2000" i="1" dirty="0" smtClean="0"/>
              <a:t>Helps </a:t>
            </a:r>
            <a:r>
              <a:rPr lang="en-US" sz="2000" i="1" dirty="0"/>
              <a:t>in antigen processing and presentation</a:t>
            </a:r>
          </a:p>
          <a:p>
            <a:pPr fontAlgn="base"/>
            <a:r>
              <a:rPr lang="en-US" sz="2000" i="1" dirty="0"/>
              <a:t>Releases cytokines</a:t>
            </a:r>
          </a:p>
          <a:p>
            <a:pPr fontAlgn="base"/>
            <a:r>
              <a:rPr lang="en-US" sz="2000" i="1" dirty="0" smtClean="0"/>
              <a:t>Involved in Cytotoxicity</a:t>
            </a:r>
            <a:endParaRPr lang="en-US" sz="2000" i="1" dirty="0"/>
          </a:p>
          <a:p>
            <a:r>
              <a:rPr lang="en-US" sz="2000" dirty="0"/>
              <a:t/>
            </a:r>
            <a:br>
              <a:rPr lang="en-US" sz="2000" dirty="0"/>
            </a:br>
            <a:r>
              <a:rPr lang="en-US" sz="2000" b="1" dirty="0" smtClean="0">
                <a:solidFill>
                  <a:srgbClr val="0070C0"/>
                </a:solidFill>
              </a:rPr>
              <a:t>Macrophages</a:t>
            </a:r>
            <a:r>
              <a:rPr lang="en-US" sz="2000" b="1" dirty="0">
                <a:solidFill>
                  <a:srgbClr val="0070C0"/>
                </a:solidFill>
              </a:rPr>
              <a:t>: </a:t>
            </a:r>
            <a:endParaRPr lang="en-US" sz="2000" b="1" dirty="0" smtClean="0">
              <a:solidFill>
                <a:srgbClr val="0070C0"/>
              </a:solidFill>
            </a:endParaRPr>
          </a:p>
          <a:p>
            <a:r>
              <a:rPr lang="en-US" sz="2000" dirty="0" smtClean="0"/>
              <a:t>Macrophages are </a:t>
            </a:r>
            <a:r>
              <a:rPr lang="en-US" sz="2000" dirty="0"/>
              <a:t>efficient phagocytic cells that can leave the circulatory system by moving across the walls of capillary vessels. </a:t>
            </a:r>
            <a:endParaRPr lang="en-US" sz="2000" dirty="0" smtClean="0"/>
          </a:p>
          <a:p>
            <a:endParaRPr lang="en-US" sz="2000" dirty="0" smtClean="0"/>
          </a:p>
          <a:p>
            <a:r>
              <a:rPr lang="en-US" sz="2000" dirty="0" smtClean="0"/>
              <a:t>Macrophages </a:t>
            </a:r>
            <a:r>
              <a:rPr lang="en-US" sz="2000" dirty="0"/>
              <a:t>can also release cytokines in order to signal and recruit other cells to an area with pathogens</a:t>
            </a:r>
            <a:r>
              <a:rPr lang="en-US" sz="2000" dirty="0" smtClean="0"/>
              <a:t>.</a:t>
            </a:r>
          </a:p>
          <a:p>
            <a:endParaRPr lang="en-US" sz="2000" dirty="0"/>
          </a:p>
        </p:txBody>
      </p:sp>
      <p:sp>
        <p:nvSpPr>
          <p:cNvPr id="4" name="AutoShape 4" descr="Macrophage and cytokines diagr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6" descr="Macrophage and cytokines diagr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8" descr="Macrophage and cytokines diagram"/>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10" descr="Macrophage and cytokines diagram"/>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12" descr="Macrophage and cytokines diagram"/>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4" descr="Macrophage and cytokines diagram"/>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9" name="Picture 15"/>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6013" t="16637" r="25124" b="8663"/>
          <a:stretch/>
        </p:blipFill>
        <p:spPr bwMode="auto">
          <a:xfrm>
            <a:off x="5410200" y="4992805"/>
            <a:ext cx="2204114" cy="1894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4152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9570"/>
            <a:ext cx="9144000" cy="5632311"/>
          </a:xfrm>
          <a:prstGeom prst="rect">
            <a:avLst/>
          </a:prstGeom>
        </p:spPr>
        <p:txBody>
          <a:bodyPr wrap="square">
            <a:spAutoFit/>
          </a:bodyPr>
          <a:lstStyle/>
          <a:p>
            <a:pPr fontAlgn="base"/>
            <a:r>
              <a:rPr lang="en-US" sz="2000" dirty="0"/>
              <a:t>Monocyte migrates to tissue and differentiates into macrophages.</a:t>
            </a:r>
          </a:p>
          <a:p>
            <a:pPr fontAlgn="base"/>
            <a:r>
              <a:rPr lang="en-US" sz="2000" b="1" dirty="0"/>
              <a:t>Differentiation of monocytes into macrophages involves following changes:</a:t>
            </a:r>
          </a:p>
          <a:p>
            <a:pPr fontAlgn="base"/>
            <a:r>
              <a:rPr lang="en-US" sz="2000" dirty="0"/>
              <a:t>Cell enlarges </a:t>
            </a:r>
            <a:r>
              <a:rPr lang="en-US" sz="2000" b="1" dirty="0">
                <a:solidFill>
                  <a:srgbClr val="0070C0"/>
                </a:solidFill>
              </a:rPr>
              <a:t>5-10 folds</a:t>
            </a:r>
          </a:p>
          <a:p>
            <a:pPr fontAlgn="base"/>
            <a:r>
              <a:rPr lang="en-US" sz="2000" dirty="0"/>
              <a:t>Intracellular granules increases in number and complexity</a:t>
            </a:r>
          </a:p>
          <a:p>
            <a:pPr fontAlgn="base"/>
            <a:r>
              <a:rPr lang="en-US" sz="2000" dirty="0"/>
              <a:t>Increase phagocytic ability</a:t>
            </a:r>
          </a:p>
          <a:p>
            <a:pPr fontAlgn="base"/>
            <a:r>
              <a:rPr lang="en-US" sz="2000" dirty="0"/>
              <a:t>Produces higher level of hydrolytic enzymes and cytokines</a:t>
            </a:r>
          </a:p>
          <a:p>
            <a:pPr fontAlgn="base"/>
            <a:r>
              <a:rPr lang="en-US" sz="2000" dirty="0"/>
              <a:t>Macrophages serve different functions in different tissues.</a:t>
            </a:r>
          </a:p>
          <a:p>
            <a:pPr fontAlgn="base"/>
            <a:r>
              <a:rPr lang="en-US" sz="2000" dirty="0"/>
              <a:t>Alveolar macrophages : in lungs</a:t>
            </a:r>
          </a:p>
          <a:p>
            <a:pPr fontAlgn="base"/>
            <a:r>
              <a:rPr lang="en-US" sz="2000" dirty="0" err="1"/>
              <a:t>Histiocyte</a:t>
            </a:r>
            <a:r>
              <a:rPr lang="en-US" sz="2000" dirty="0"/>
              <a:t>: connective tissue</a:t>
            </a:r>
          </a:p>
          <a:p>
            <a:pPr fontAlgn="base"/>
            <a:r>
              <a:rPr lang="en-US" sz="2000" dirty="0" err="1"/>
              <a:t>Kuffer</a:t>
            </a:r>
            <a:r>
              <a:rPr lang="en-US" sz="2000" dirty="0"/>
              <a:t> cell: liver</a:t>
            </a:r>
          </a:p>
          <a:p>
            <a:pPr fontAlgn="base"/>
            <a:r>
              <a:rPr lang="en-US" sz="2000" dirty="0" err="1"/>
              <a:t>Messangial</a:t>
            </a:r>
            <a:r>
              <a:rPr lang="en-US" sz="2000" dirty="0"/>
              <a:t> cell: kidney</a:t>
            </a:r>
          </a:p>
          <a:p>
            <a:pPr fontAlgn="base"/>
            <a:r>
              <a:rPr lang="en-US" sz="2000" dirty="0"/>
              <a:t>Microglial cell: brain</a:t>
            </a:r>
          </a:p>
          <a:p>
            <a:pPr fontAlgn="base"/>
            <a:r>
              <a:rPr lang="en-US" sz="2000" dirty="0"/>
              <a:t>Osteoclast: </a:t>
            </a:r>
            <a:r>
              <a:rPr lang="en-US" sz="2000" dirty="0" smtClean="0"/>
              <a:t>bone</a:t>
            </a:r>
          </a:p>
          <a:p>
            <a:pPr fontAlgn="base"/>
            <a:endParaRPr lang="en-US" sz="2000" dirty="0"/>
          </a:p>
          <a:p>
            <a:pPr fontAlgn="base"/>
            <a:r>
              <a:rPr lang="en-US" sz="2000" b="1" dirty="0"/>
              <a:t>Immunological functions of macrophages:</a:t>
            </a:r>
          </a:p>
          <a:p>
            <a:pPr fontAlgn="base"/>
            <a:r>
              <a:rPr lang="en-US" sz="2000" i="1" dirty="0"/>
              <a:t>Phagocytosis</a:t>
            </a:r>
          </a:p>
          <a:p>
            <a:pPr fontAlgn="base"/>
            <a:r>
              <a:rPr lang="en-US" sz="2000" i="1" dirty="0"/>
              <a:t>Secretion of </a:t>
            </a:r>
            <a:r>
              <a:rPr lang="en-US" sz="2000" i="1" dirty="0" err="1"/>
              <a:t>lymphokines</a:t>
            </a:r>
            <a:r>
              <a:rPr lang="en-US" sz="2000" i="1" dirty="0"/>
              <a:t> IL-1, IL-6. IL-12. TNF-</a:t>
            </a:r>
            <a:r>
              <a:rPr lang="el-GR" sz="2000" i="1" dirty="0"/>
              <a:t>α </a:t>
            </a:r>
            <a:r>
              <a:rPr lang="en-US" sz="2000" i="1" dirty="0" err="1"/>
              <a:t>etc</a:t>
            </a:r>
            <a:r>
              <a:rPr lang="en-US" sz="2000" i="1" dirty="0"/>
              <a:t> to activates inflammatory response</a:t>
            </a:r>
          </a:p>
          <a:p>
            <a:pPr fontAlgn="base"/>
            <a:r>
              <a:rPr lang="en-US" sz="2000" i="1" dirty="0" smtClean="0"/>
              <a:t>Antigen </a:t>
            </a:r>
            <a:r>
              <a:rPr lang="en-US" sz="2000" i="1" dirty="0"/>
              <a:t>presentation to </a:t>
            </a:r>
            <a:r>
              <a:rPr lang="en-US" sz="2000" i="1" dirty="0" smtClean="0"/>
              <a:t>T-cell</a:t>
            </a:r>
          </a:p>
        </p:txBody>
      </p:sp>
    </p:spTree>
    <p:extLst>
      <p:ext uri="{BB962C8B-B14F-4D97-AF65-F5344CB8AC3E}">
        <p14:creationId xmlns:p14="http://schemas.microsoft.com/office/powerpoint/2010/main" val="3113033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401205"/>
          </a:xfrm>
          <a:prstGeom prst="rect">
            <a:avLst/>
          </a:prstGeom>
        </p:spPr>
        <p:txBody>
          <a:bodyPr wrap="square">
            <a:spAutoFit/>
          </a:bodyPr>
          <a:lstStyle/>
          <a:p>
            <a:pPr fontAlgn="base"/>
            <a:r>
              <a:rPr lang="en-US" sz="2000" b="1" i="1" dirty="0"/>
              <a:t>Mast cells</a:t>
            </a:r>
            <a:r>
              <a:rPr lang="en-US" sz="2000" b="1" dirty="0" smtClean="0"/>
              <a:t>:</a:t>
            </a:r>
          </a:p>
          <a:p>
            <a:pPr fontAlgn="base"/>
            <a:endParaRPr lang="en-US" sz="2000" dirty="0" smtClean="0"/>
          </a:p>
          <a:p>
            <a:pPr fontAlgn="base"/>
            <a:r>
              <a:rPr lang="en-US" sz="2000" dirty="0" smtClean="0"/>
              <a:t> </a:t>
            </a:r>
            <a:r>
              <a:rPr lang="en-US" sz="2000" dirty="0"/>
              <a:t>Mast cells are found in mucous membranes and connective tissues, and are important for wound healing and defense against pathogens via the inflammatory response. </a:t>
            </a:r>
            <a:endParaRPr lang="en-US" sz="2000" dirty="0" smtClean="0"/>
          </a:p>
          <a:p>
            <a:pPr fontAlgn="base"/>
            <a:r>
              <a:rPr lang="en-US" sz="2000" dirty="0" smtClean="0"/>
              <a:t>When </a:t>
            </a:r>
            <a:r>
              <a:rPr lang="en-US" sz="2000" dirty="0"/>
              <a:t>mast cells are activated, they release </a:t>
            </a:r>
            <a:r>
              <a:rPr lang="en-US" sz="2000" b="1" dirty="0">
                <a:solidFill>
                  <a:srgbClr val="0070C0"/>
                </a:solidFill>
              </a:rPr>
              <a:t>cytokines</a:t>
            </a:r>
            <a:r>
              <a:rPr lang="en-US" sz="2000" dirty="0"/>
              <a:t> and </a:t>
            </a:r>
            <a:r>
              <a:rPr lang="en-US" sz="2000" b="1" dirty="0">
                <a:solidFill>
                  <a:srgbClr val="0070C0"/>
                </a:solidFill>
              </a:rPr>
              <a:t>granules</a:t>
            </a:r>
            <a:r>
              <a:rPr lang="en-US" sz="2000" dirty="0"/>
              <a:t> that </a:t>
            </a:r>
            <a:r>
              <a:rPr lang="en-US" sz="2000" dirty="0" smtClean="0"/>
              <a:t>contains </a:t>
            </a:r>
            <a:r>
              <a:rPr lang="en-US" sz="2000" b="1" dirty="0" smtClean="0">
                <a:solidFill>
                  <a:srgbClr val="0070C0"/>
                </a:solidFill>
              </a:rPr>
              <a:t>histamine</a:t>
            </a:r>
            <a:r>
              <a:rPr lang="en-US" sz="2000" dirty="0" smtClean="0"/>
              <a:t> </a:t>
            </a:r>
            <a:r>
              <a:rPr lang="en-US" sz="2000" dirty="0"/>
              <a:t>to create an </a:t>
            </a:r>
            <a:r>
              <a:rPr lang="en-US" sz="2000" i="1" dirty="0"/>
              <a:t>inflammatory cascade</a:t>
            </a:r>
            <a:r>
              <a:rPr lang="en-US" sz="2000" dirty="0"/>
              <a:t>. </a:t>
            </a:r>
            <a:endParaRPr lang="en-US" sz="2000" dirty="0" smtClean="0"/>
          </a:p>
          <a:p>
            <a:pPr fontAlgn="base"/>
            <a:endParaRPr lang="en-US" sz="2000" dirty="0"/>
          </a:p>
          <a:p>
            <a:pPr fontAlgn="base"/>
            <a:r>
              <a:rPr lang="en-US" sz="2000" dirty="0" smtClean="0"/>
              <a:t>Mediators</a:t>
            </a:r>
            <a:r>
              <a:rPr lang="en-US" sz="2000" dirty="0"/>
              <a:t>, such as histamine, cause blood vessels to dilate, increasing blood flow and cell trafficking to the area of infection. </a:t>
            </a:r>
            <a:endParaRPr lang="en-US" sz="2000" dirty="0" smtClean="0"/>
          </a:p>
          <a:p>
            <a:pPr fontAlgn="base"/>
            <a:endParaRPr lang="en-US" sz="2000" dirty="0"/>
          </a:p>
          <a:p>
            <a:pPr fontAlgn="base"/>
            <a:r>
              <a:rPr lang="en-US" sz="2000" dirty="0" smtClean="0"/>
              <a:t>The </a:t>
            </a:r>
            <a:r>
              <a:rPr lang="en-US" sz="2000" dirty="0"/>
              <a:t>cytokines released during this process act as a messenger service, alerting other immune cells, like neutrophils and </a:t>
            </a:r>
            <a:endParaRPr lang="en-US" sz="2000" dirty="0" smtClean="0"/>
          </a:p>
          <a:p>
            <a:pPr fontAlgn="base"/>
            <a:r>
              <a:rPr lang="en-US" sz="2000" dirty="0" smtClean="0"/>
              <a:t>macrophages</a:t>
            </a:r>
            <a:r>
              <a:rPr lang="en-US" sz="2000" dirty="0"/>
              <a:t>, to make their way to the area of </a:t>
            </a:r>
            <a:endParaRPr lang="en-US" sz="2000" dirty="0" smtClean="0"/>
          </a:p>
          <a:p>
            <a:pPr fontAlgn="base"/>
            <a:r>
              <a:rPr lang="en-US" sz="2000" dirty="0" smtClean="0"/>
              <a:t>infection</a:t>
            </a:r>
            <a:r>
              <a:rPr lang="en-US" sz="2000" dirty="0"/>
              <a:t>, or to be on alert for circulating threats.</a:t>
            </a:r>
          </a:p>
        </p:txBody>
      </p:sp>
      <p:pic>
        <p:nvPicPr>
          <p:cNvPr id="2051"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8143" t="15693" r="23247" b="14144"/>
          <a:stretch/>
        </p:blipFill>
        <p:spPr bwMode="auto">
          <a:xfrm>
            <a:off x="5562600" y="3810000"/>
            <a:ext cx="2606722" cy="2115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1603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6200"/>
            <a:ext cx="8610600" cy="6340197"/>
          </a:xfrm>
          <a:prstGeom prst="rect">
            <a:avLst/>
          </a:prstGeom>
        </p:spPr>
        <p:txBody>
          <a:bodyPr wrap="square">
            <a:spAutoFit/>
          </a:bodyPr>
          <a:lstStyle/>
          <a:p>
            <a:r>
              <a:rPr lang="en-US" sz="2000" b="1" dirty="0"/>
              <a:t>Neutrophils</a:t>
            </a:r>
            <a:r>
              <a:rPr lang="en-US" sz="2000" b="1" dirty="0" smtClean="0"/>
              <a:t>:</a:t>
            </a:r>
          </a:p>
          <a:p>
            <a:endParaRPr lang="en-US" dirty="0" smtClean="0"/>
          </a:p>
          <a:p>
            <a:r>
              <a:rPr lang="en-US" dirty="0" smtClean="0"/>
              <a:t> </a:t>
            </a:r>
            <a:r>
              <a:rPr lang="en-US" dirty="0"/>
              <a:t>Neutrophils are phagocytic cells that are also classified as </a:t>
            </a:r>
            <a:r>
              <a:rPr lang="en-US" b="1" dirty="0">
                <a:solidFill>
                  <a:srgbClr val="0070C0"/>
                </a:solidFill>
              </a:rPr>
              <a:t>granulocytes</a:t>
            </a:r>
            <a:r>
              <a:rPr lang="en-US" dirty="0"/>
              <a:t> because they contain granules in their cytoplasm. </a:t>
            </a:r>
            <a:endParaRPr lang="en-US" dirty="0" smtClean="0"/>
          </a:p>
          <a:p>
            <a:endParaRPr lang="en-US" dirty="0"/>
          </a:p>
          <a:p>
            <a:r>
              <a:rPr lang="en-US" dirty="0" smtClean="0"/>
              <a:t>These </a:t>
            </a:r>
            <a:r>
              <a:rPr lang="en-US" dirty="0"/>
              <a:t>granules are very </a:t>
            </a:r>
            <a:r>
              <a:rPr lang="en-US" dirty="0" smtClean="0"/>
              <a:t>toxic </a:t>
            </a:r>
            <a:r>
              <a:rPr lang="en-US" b="1" i="1" dirty="0" smtClean="0"/>
              <a:t>(containing a variety of proteins-antimicrobial peptides, enzymes and other molecules) </a:t>
            </a:r>
            <a:r>
              <a:rPr lang="en-US" dirty="0"/>
              <a:t>to bacteria and fungi, and cause them to stop proliferating or die on contact</a:t>
            </a:r>
            <a:r>
              <a:rPr lang="en-US" dirty="0" smtClean="0"/>
              <a:t>.</a:t>
            </a:r>
          </a:p>
          <a:p>
            <a:endParaRPr lang="en-US" dirty="0"/>
          </a:p>
          <a:p>
            <a:r>
              <a:rPr lang="en-US" dirty="0" smtClean="0"/>
              <a:t>The </a:t>
            </a:r>
            <a:r>
              <a:rPr lang="en-US" dirty="0"/>
              <a:t>bone marrow of an average healthy adult makes approximately </a:t>
            </a:r>
            <a:r>
              <a:rPr lang="en-US" b="1" dirty="0">
                <a:solidFill>
                  <a:srgbClr val="0070C0"/>
                </a:solidFill>
              </a:rPr>
              <a:t>100 billion </a:t>
            </a:r>
            <a:r>
              <a:rPr lang="en-US" dirty="0"/>
              <a:t>new neutrophils per day. </a:t>
            </a:r>
            <a:endParaRPr lang="en-US" dirty="0" smtClean="0"/>
          </a:p>
          <a:p>
            <a:endParaRPr lang="en-US" dirty="0"/>
          </a:p>
          <a:p>
            <a:r>
              <a:rPr lang="en-US" dirty="0" smtClean="0"/>
              <a:t>Neutrophils </a:t>
            </a:r>
            <a:r>
              <a:rPr lang="en-US" dirty="0"/>
              <a:t>are typically </a:t>
            </a:r>
            <a:r>
              <a:rPr lang="en-US" sz="2000" b="1" i="1" dirty="0">
                <a:solidFill>
                  <a:srgbClr val="0070C0"/>
                </a:solidFill>
              </a:rPr>
              <a:t>the first cells to arrive at the site of an infection</a:t>
            </a:r>
            <a:r>
              <a:rPr lang="en-US" dirty="0"/>
              <a:t> because there are so many of them in circulation at any given time</a:t>
            </a:r>
            <a:r>
              <a:rPr lang="en-US" dirty="0" smtClean="0"/>
              <a:t>.</a:t>
            </a:r>
          </a:p>
          <a:p>
            <a:endParaRPr lang="en-US" dirty="0"/>
          </a:p>
          <a:p>
            <a:pPr fontAlgn="base"/>
            <a:r>
              <a:rPr lang="en-US" dirty="0"/>
              <a:t>Neutrophils are (11-14µm) in diameter with </a:t>
            </a:r>
            <a:r>
              <a:rPr lang="en-US" dirty="0" err="1"/>
              <a:t>multilobed</a:t>
            </a:r>
            <a:r>
              <a:rPr lang="en-US" dirty="0"/>
              <a:t> </a:t>
            </a:r>
            <a:endParaRPr lang="en-US" dirty="0" smtClean="0"/>
          </a:p>
          <a:p>
            <a:pPr fontAlgn="base"/>
            <a:r>
              <a:rPr lang="en-US" dirty="0" smtClean="0"/>
              <a:t>nucleus </a:t>
            </a:r>
            <a:r>
              <a:rPr lang="en-US" dirty="0"/>
              <a:t>with granules in cytoplasm.</a:t>
            </a:r>
          </a:p>
          <a:p>
            <a:pPr fontAlgn="base"/>
            <a:r>
              <a:rPr lang="en-US" dirty="0"/>
              <a:t>It constitutes </a:t>
            </a:r>
            <a:r>
              <a:rPr lang="en-US" sz="2400" b="1" dirty="0">
                <a:solidFill>
                  <a:srgbClr val="0070C0"/>
                </a:solidFill>
              </a:rPr>
              <a:t>50-70 % </a:t>
            </a:r>
            <a:r>
              <a:rPr lang="en-US" dirty="0"/>
              <a:t>of total circulating WBC and </a:t>
            </a:r>
            <a:endParaRPr lang="en-US" dirty="0" smtClean="0"/>
          </a:p>
          <a:p>
            <a:pPr fontAlgn="base"/>
            <a:r>
              <a:rPr lang="en-US" dirty="0" smtClean="0"/>
              <a:t>remains </a:t>
            </a:r>
            <a:r>
              <a:rPr lang="en-US" dirty="0"/>
              <a:t>for 7-8 hours in blood and then migrates to </a:t>
            </a:r>
            <a:endParaRPr lang="en-US" dirty="0" smtClean="0"/>
          </a:p>
          <a:p>
            <a:pPr fontAlgn="base"/>
            <a:r>
              <a:rPr lang="en-US" dirty="0" smtClean="0"/>
              <a:t>tissues</a:t>
            </a:r>
            <a:endParaRPr lang="en-US" dirty="0"/>
          </a:p>
          <a:p>
            <a:pPr fontAlgn="base"/>
            <a:r>
              <a:rPr lang="en-US" dirty="0"/>
              <a:t>Life span is 3-4 days.</a:t>
            </a:r>
          </a:p>
          <a:p>
            <a:pPr fontAlgn="base"/>
            <a:r>
              <a:rPr lang="en-US" dirty="0"/>
              <a:t>Also known as </a:t>
            </a:r>
            <a:r>
              <a:rPr lang="en-US" sz="2000" b="1" dirty="0" err="1">
                <a:solidFill>
                  <a:srgbClr val="0070C0"/>
                </a:solidFill>
              </a:rPr>
              <a:t>polymorphonuclear</a:t>
            </a:r>
            <a:r>
              <a:rPr lang="en-US" sz="2000" b="1" dirty="0">
                <a:solidFill>
                  <a:srgbClr val="0070C0"/>
                </a:solidFill>
              </a:rPr>
              <a:t> (PMN) </a:t>
            </a:r>
            <a:r>
              <a:rPr lang="en-US" dirty="0"/>
              <a:t>leucocyte</a:t>
            </a:r>
            <a:r>
              <a:rPr lang="en-US" dirty="0" smtClean="0"/>
              <a:t>.</a:t>
            </a:r>
            <a:endParaRPr lang="en-US" dirty="0"/>
          </a:p>
        </p:txBody>
      </p:sp>
      <p:pic>
        <p:nvPicPr>
          <p:cNvPr id="307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900" t="13641" r="20533" b="13817"/>
          <a:stretch/>
        </p:blipFill>
        <p:spPr bwMode="auto">
          <a:xfrm>
            <a:off x="5638800" y="4114800"/>
            <a:ext cx="3029803" cy="2074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282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609"/>
            <a:ext cx="9144000" cy="5755422"/>
          </a:xfrm>
          <a:prstGeom prst="rect">
            <a:avLst/>
          </a:prstGeom>
        </p:spPr>
        <p:txBody>
          <a:bodyPr wrap="square">
            <a:spAutoFit/>
          </a:bodyPr>
          <a:lstStyle/>
          <a:p>
            <a:pPr fontAlgn="base"/>
            <a:r>
              <a:rPr lang="en-US" sz="2000" b="1" i="1" dirty="0" err="1"/>
              <a:t>Eosinophils</a:t>
            </a:r>
            <a:r>
              <a:rPr lang="en-US" sz="2000" b="1" dirty="0"/>
              <a:t>: </a:t>
            </a:r>
            <a:endParaRPr lang="en-US" sz="2000" b="1" dirty="0" smtClean="0"/>
          </a:p>
          <a:p>
            <a:pPr fontAlgn="base"/>
            <a:endParaRPr lang="en-US" sz="2000" dirty="0" smtClean="0"/>
          </a:p>
          <a:p>
            <a:pPr fontAlgn="base"/>
            <a:r>
              <a:rPr lang="en-US" sz="2000" dirty="0" err="1" smtClean="0"/>
              <a:t>Eosinophils</a:t>
            </a:r>
            <a:r>
              <a:rPr lang="en-US" sz="2000" dirty="0" smtClean="0"/>
              <a:t> </a:t>
            </a:r>
            <a:r>
              <a:rPr lang="en-US" sz="2000" dirty="0"/>
              <a:t>are </a:t>
            </a:r>
            <a:r>
              <a:rPr lang="en-US" sz="2000" dirty="0" smtClean="0"/>
              <a:t>granulocytes targeting foreign pathogens/ parasites.</a:t>
            </a:r>
          </a:p>
          <a:p>
            <a:pPr fontAlgn="base"/>
            <a:endParaRPr lang="en-US" sz="2000" dirty="0"/>
          </a:p>
          <a:p>
            <a:pPr fontAlgn="base"/>
            <a:r>
              <a:rPr lang="en-US" sz="2000" dirty="0" smtClean="0"/>
              <a:t> </a:t>
            </a:r>
            <a:r>
              <a:rPr lang="en-US" sz="2000" dirty="0" err="1"/>
              <a:t>Eosinophils</a:t>
            </a:r>
            <a:r>
              <a:rPr lang="en-US" sz="2000" dirty="0"/>
              <a:t> secrete a range of </a:t>
            </a:r>
            <a:r>
              <a:rPr lang="en-US" sz="2400" b="1" dirty="0">
                <a:solidFill>
                  <a:srgbClr val="0070C0"/>
                </a:solidFill>
              </a:rPr>
              <a:t>highly toxic proteins </a:t>
            </a:r>
            <a:r>
              <a:rPr lang="en-US" sz="2000" dirty="0"/>
              <a:t>and </a:t>
            </a:r>
            <a:r>
              <a:rPr lang="en-US" sz="2400" b="1" dirty="0">
                <a:solidFill>
                  <a:srgbClr val="0070C0"/>
                </a:solidFill>
              </a:rPr>
              <a:t>free radicals </a:t>
            </a:r>
            <a:r>
              <a:rPr lang="en-US" sz="2000" dirty="0"/>
              <a:t>that kill bacteria and parasites. </a:t>
            </a:r>
            <a:endParaRPr lang="en-US" sz="2000" dirty="0" smtClean="0"/>
          </a:p>
          <a:p>
            <a:pPr fontAlgn="base"/>
            <a:endParaRPr lang="en-US" sz="2000" dirty="0"/>
          </a:p>
          <a:p>
            <a:pPr fontAlgn="base"/>
            <a:r>
              <a:rPr lang="en-US" sz="2000" dirty="0" smtClean="0"/>
              <a:t>The </a:t>
            </a:r>
            <a:r>
              <a:rPr lang="en-US" sz="2000" dirty="0"/>
              <a:t>use of toxic proteins and free radicals also causes tissue damage during allergic reactions, so activation and toxin release by </a:t>
            </a:r>
            <a:r>
              <a:rPr lang="en-US" sz="2000" dirty="0" err="1"/>
              <a:t>eosinophils</a:t>
            </a:r>
            <a:r>
              <a:rPr lang="en-US" sz="2000" dirty="0"/>
              <a:t> is highly regulated to prevent any unnecessary tissue damage</a:t>
            </a:r>
            <a:r>
              <a:rPr lang="en-US" sz="2000" dirty="0" smtClean="0"/>
              <a:t>.</a:t>
            </a:r>
          </a:p>
          <a:p>
            <a:pPr fontAlgn="base"/>
            <a:endParaRPr lang="en-US" sz="2000" dirty="0"/>
          </a:p>
          <a:p>
            <a:pPr fontAlgn="base"/>
            <a:r>
              <a:rPr lang="en-US" sz="2000" dirty="0"/>
              <a:t>While </a:t>
            </a:r>
            <a:r>
              <a:rPr lang="en-US" sz="2000" dirty="0" err="1"/>
              <a:t>eosinophils</a:t>
            </a:r>
            <a:r>
              <a:rPr lang="en-US" sz="2000" dirty="0"/>
              <a:t> only make </a:t>
            </a:r>
            <a:r>
              <a:rPr lang="en-US" sz="2000" dirty="0" err="1" smtClean="0"/>
              <a:t>upto</a:t>
            </a:r>
            <a:r>
              <a:rPr lang="en-US" sz="2000" dirty="0" smtClean="0"/>
              <a:t> </a:t>
            </a:r>
            <a:r>
              <a:rPr lang="en-US" sz="2400" b="1" dirty="0">
                <a:solidFill>
                  <a:srgbClr val="0070C0"/>
                </a:solidFill>
              </a:rPr>
              <a:t>1-6% </a:t>
            </a:r>
            <a:r>
              <a:rPr lang="en-US" sz="2000" dirty="0"/>
              <a:t>of the white blood cells, they are found in many locations, including the thymus, lower gastrointestinal tract, ovaries, uterus, spleen, and lymph nodes</a:t>
            </a:r>
            <a:r>
              <a:rPr lang="en-US" sz="2000" dirty="0" smtClean="0"/>
              <a:t>.</a:t>
            </a:r>
          </a:p>
          <a:p>
            <a:pPr fontAlgn="base"/>
            <a:endParaRPr lang="en-US" sz="2000" dirty="0" smtClean="0"/>
          </a:p>
          <a:p>
            <a:pPr fontAlgn="base"/>
            <a:r>
              <a:rPr lang="en-US" sz="2000" dirty="0" err="1"/>
              <a:t>Eosinophils</a:t>
            </a:r>
            <a:r>
              <a:rPr lang="en-US" sz="2000" dirty="0"/>
              <a:t> are (11-15µm) in diameter, </a:t>
            </a:r>
            <a:r>
              <a:rPr lang="en-US" sz="2000" dirty="0" smtClean="0"/>
              <a:t>heavily</a:t>
            </a:r>
          </a:p>
          <a:p>
            <a:pPr fontAlgn="base"/>
            <a:r>
              <a:rPr lang="en-US" sz="2000" dirty="0" smtClean="0"/>
              <a:t> </a:t>
            </a:r>
            <a:r>
              <a:rPr lang="en-US" sz="2000" dirty="0"/>
              <a:t>granulated with </a:t>
            </a:r>
            <a:r>
              <a:rPr lang="en-US" sz="2000" dirty="0" err="1"/>
              <a:t>bilobed</a:t>
            </a:r>
            <a:r>
              <a:rPr lang="en-US" sz="2000" dirty="0"/>
              <a:t> nucleus</a:t>
            </a:r>
          </a:p>
          <a:p>
            <a:pPr fontAlgn="base"/>
            <a:endParaRPr lang="en-US" sz="2000" dirty="0"/>
          </a:p>
        </p:txBody>
      </p:sp>
      <p:pic>
        <p:nvPicPr>
          <p:cNvPr id="4098"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7530" t="17592" r="29308" b="18470"/>
          <a:stretch/>
        </p:blipFill>
        <p:spPr bwMode="auto">
          <a:xfrm>
            <a:off x="7239000" y="4495800"/>
            <a:ext cx="1366074" cy="1480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4495800"/>
            <a:ext cx="1371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6419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09600"/>
            <a:ext cx="8153400" cy="3539430"/>
          </a:xfrm>
          <a:prstGeom prst="rect">
            <a:avLst/>
          </a:prstGeom>
        </p:spPr>
        <p:txBody>
          <a:bodyPr wrap="square">
            <a:spAutoFit/>
          </a:bodyPr>
          <a:lstStyle/>
          <a:p>
            <a:pPr fontAlgn="base"/>
            <a:r>
              <a:rPr lang="en-US" sz="2000" b="1" i="1" dirty="0"/>
              <a:t>Basophils</a:t>
            </a:r>
            <a:r>
              <a:rPr lang="en-US" sz="2000" b="1" dirty="0"/>
              <a:t>: </a:t>
            </a:r>
            <a:endParaRPr lang="en-US" sz="2000" b="1" dirty="0" smtClean="0"/>
          </a:p>
          <a:p>
            <a:pPr fontAlgn="base"/>
            <a:endParaRPr lang="en-US" sz="2000" b="1" dirty="0" smtClean="0"/>
          </a:p>
          <a:p>
            <a:pPr fontAlgn="base"/>
            <a:r>
              <a:rPr lang="en-US" sz="2000" dirty="0" smtClean="0"/>
              <a:t>Basophils </a:t>
            </a:r>
            <a:r>
              <a:rPr lang="en-US" sz="2000" dirty="0"/>
              <a:t>are also granulocytes that attack </a:t>
            </a:r>
            <a:r>
              <a:rPr lang="en-US" sz="2400" b="1" dirty="0">
                <a:solidFill>
                  <a:srgbClr val="0070C0"/>
                </a:solidFill>
              </a:rPr>
              <a:t>multicellular parasites</a:t>
            </a:r>
            <a:r>
              <a:rPr lang="en-US" sz="2000" dirty="0"/>
              <a:t>. </a:t>
            </a:r>
            <a:endParaRPr lang="en-US" sz="2000" dirty="0" smtClean="0"/>
          </a:p>
          <a:p>
            <a:pPr fontAlgn="base"/>
            <a:endParaRPr lang="en-US" sz="2000" dirty="0" smtClean="0"/>
          </a:p>
          <a:p>
            <a:pPr fontAlgn="base"/>
            <a:r>
              <a:rPr lang="en-US" sz="2000" dirty="0"/>
              <a:t>Basophils are non-phagocytic cell found in small number in blood and </a:t>
            </a:r>
            <a:r>
              <a:rPr lang="en-US" sz="2000" dirty="0" smtClean="0"/>
              <a:t>tissue</a:t>
            </a:r>
          </a:p>
          <a:p>
            <a:pPr fontAlgn="base"/>
            <a:endParaRPr lang="en-US" sz="2000" dirty="0"/>
          </a:p>
          <a:p>
            <a:pPr fontAlgn="base"/>
            <a:r>
              <a:rPr lang="en-US" sz="2000" dirty="0"/>
              <a:t>Cytoplasm contains large number of prominent basophilic granules containing </a:t>
            </a:r>
            <a:r>
              <a:rPr lang="en-US" sz="2000" b="1" dirty="0">
                <a:solidFill>
                  <a:srgbClr val="0070C0"/>
                </a:solidFill>
              </a:rPr>
              <a:t>histamine</a:t>
            </a:r>
            <a:r>
              <a:rPr lang="en-US" sz="2000" dirty="0"/>
              <a:t>, </a:t>
            </a:r>
            <a:r>
              <a:rPr lang="en-US" sz="2000" b="1" dirty="0">
                <a:solidFill>
                  <a:srgbClr val="0070C0"/>
                </a:solidFill>
              </a:rPr>
              <a:t>heparin</a:t>
            </a:r>
            <a:r>
              <a:rPr lang="en-US" sz="2000" dirty="0"/>
              <a:t>, </a:t>
            </a:r>
            <a:r>
              <a:rPr lang="en-US" sz="2000" b="1" dirty="0">
                <a:solidFill>
                  <a:srgbClr val="0070C0"/>
                </a:solidFill>
              </a:rPr>
              <a:t>serotonin</a:t>
            </a:r>
            <a:r>
              <a:rPr lang="en-US" sz="2000" dirty="0"/>
              <a:t>, and other </a:t>
            </a:r>
            <a:r>
              <a:rPr lang="en-US" sz="2000" b="1" dirty="0">
                <a:solidFill>
                  <a:srgbClr val="0070C0"/>
                </a:solidFill>
              </a:rPr>
              <a:t>hydrolytic </a:t>
            </a:r>
            <a:r>
              <a:rPr lang="en-US" sz="2000" b="1" dirty="0" smtClean="0">
                <a:solidFill>
                  <a:srgbClr val="0070C0"/>
                </a:solidFill>
              </a:rPr>
              <a:t>enzymes</a:t>
            </a:r>
          </a:p>
          <a:p>
            <a:pPr fontAlgn="base"/>
            <a:endParaRPr lang="en-US" sz="2000" dirty="0"/>
          </a:p>
          <a:p>
            <a:pPr fontAlgn="base"/>
            <a:endParaRPr lang="en-US" sz="2000" dirty="0"/>
          </a:p>
          <a:p>
            <a:pPr fontAlgn="base"/>
            <a:endParaRPr lang="en-US" sz="2000" dirty="0"/>
          </a:p>
        </p:txBody>
      </p:sp>
      <p:pic>
        <p:nvPicPr>
          <p:cNvPr id="5122" name="Picture 2" descr="https://www.onlinebiologynotes.com/wp-content/uploads/2018/02/basophi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200400"/>
            <a:ext cx="3133725" cy="3133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358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457200"/>
            <a:ext cx="8001000" cy="5940088"/>
          </a:xfrm>
          <a:prstGeom prst="rect">
            <a:avLst/>
          </a:prstGeom>
        </p:spPr>
        <p:txBody>
          <a:bodyPr wrap="square">
            <a:spAutoFit/>
          </a:bodyPr>
          <a:lstStyle/>
          <a:p>
            <a:pPr fontAlgn="base"/>
            <a:r>
              <a:rPr lang="en-US" sz="2000" b="1" i="1" dirty="0"/>
              <a:t>Dendritic cells</a:t>
            </a:r>
            <a:r>
              <a:rPr lang="en-US" sz="2000" b="1" dirty="0"/>
              <a:t>: </a:t>
            </a:r>
            <a:endParaRPr lang="en-US" sz="2000" b="1" dirty="0" smtClean="0"/>
          </a:p>
          <a:p>
            <a:pPr fontAlgn="base"/>
            <a:endParaRPr lang="en-US" sz="2000" b="1" dirty="0"/>
          </a:p>
          <a:p>
            <a:pPr fontAlgn="base"/>
            <a:r>
              <a:rPr lang="en-US" sz="2000" dirty="0"/>
              <a:t>Dendritic cells are antigen-presenting cells that are located in </a:t>
            </a:r>
            <a:r>
              <a:rPr lang="en-US" sz="2000" dirty="0" smtClean="0"/>
              <a:t>tissues.</a:t>
            </a:r>
            <a:endParaRPr lang="en-US" sz="2000" dirty="0"/>
          </a:p>
          <a:p>
            <a:pPr fontAlgn="base"/>
            <a:endParaRPr lang="en-US" sz="2000" dirty="0"/>
          </a:p>
          <a:p>
            <a:pPr fontAlgn="base"/>
            <a:r>
              <a:rPr lang="en-US" sz="2000" dirty="0"/>
              <a:t>Since dendritic cells are located in tissues that are common points for initial infection, they can identify threats and act as messengers for the rest of the immune system by antigen presentation</a:t>
            </a:r>
            <a:r>
              <a:rPr lang="en-US" sz="2000" dirty="0" smtClean="0"/>
              <a:t>.</a:t>
            </a:r>
          </a:p>
          <a:p>
            <a:pPr fontAlgn="base"/>
            <a:endParaRPr lang="en-US" sz="2000" dirty="0"/>
          </a:p>
          <a:p>
            <a:pPr fontAlgn="base"/>
            <a:r>
              <a:rPr lang="en-US" sz="2000" dirty="0" smtClean="0"/>
              <a:t> </a:t>
            </a:r>
            <a:r>
              <a:rPr lang="en-US" sz="2000" dirty="0"/>
              <a:t>Dendritic cells also act as bridge between the innate immune system and the adaptive immune system</a:t>
            </a:r>
            <a:r>
              <a:rPr lang="en-US" sz="2000" dirty="0" smtClean="0"/>
              <a:t>.</a:t>
            </a:r>
          </a:p>
          <a:p>
            <a:pPr fontAlgn="base"/>
            <a:endParaRPr lang="en-US" sz="2000" dirty="0" smtClean="0"/>
          </a:p>
          <a:p>
            <a:pPr fontAlgn="base"/>
            <a:r>
              <a:rPr lang="en-US" sz="2000" dirty="0"/>
              <a:t>Dendritic cells have long cytoplasmic </a:t>
            </a:r>
            <a:r>
              <a:rPr lang="en-US" sz="2000" dirty="0" smtClean="0"/>
              <a:t>extensions </a:t>
            </a:r>
            <a:r>
              <a:rPr lang="en-US" sz="2000" dirty="0"/>
              <a:t>that resembles to dendrites of nerve cell.</a:t>
            </a:r>
          </a:p>
          <a:p>
            <a:pPr fontAlgn="base"/>
            <a:r>
              <a:rPr lang="en-US" sz="2000" dirty="0"/>
              <a:t>They have highly pleomorphic with a small central body and many long needle like processes.</a:t>
            </a:r>
          </a:p>
          <a:p>
            <a:pPr fontAlgn="base"/>
            <a:r>
              <a:rPr lang="en-US" sz="2000" dirty="0" smtClean="0"/>
              <a:t>Involved </a:t>
            </a:r>
            <a:r>
              <a:rPr lang="en-US" sz="2000" dirty="0"/>
              <a:t>in antigen presentation to T-cells during </a:t>
            </a:r>
            <a:endParaRPr lang="en-US" sz="2000" dirty="0" smtClean="0"/>
          </a:p>
          <a:p>
            <a:pPr fontAlgn="base"/>
            <a:r>
              <a:rPr lang="en-US" sz="2000" dirty="0" smtClean="0"/>
              <a:t>primary </a:t>
            </a:r>
            <a:r>
              <a:rPr lang="en-US" sz="2000" dirty="0"/>
              <a:t>immune response.</a:t>
            </a:r>
          </a:p>
          <a:p>
            <a:pPr fontAlgn="base"/>
            <a:r>
              <a:rPr lang="en-US" sz="2000" dirty="0"/>
              <a:t>Very little role in phagocytosis.</a:t>
            </a:r>
          </a:p>
          <a:p>
            <a:pPr fontAlgn="base"/>
            <a:endParaRPr lang="en-US" sz="2000" dirty="0"/>
          </a:p>
        </p:txBody>
      </p:sp>
      <p:pic>
        <p:nvPicPr>
          <p:cNvPr id="6146" name="Picture 2" descr="https://www.onlinebiologynotes.com/wp-content/uploads/2018/02/dendritic-cell-AP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400" y="5334000"/>
            <a:ext cx="2436600" cy="1371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894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8283</TotalTime>
  <Words>1243</Words>
  <Application>Microsoft Office PowerPoint</Application>
  <PresentationFormat>On-screen Show (4:3)</PresentationFormat>
  <Paragraphs>169</Paragraphs>
  <Slides>18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Murad Laptop</dc:creator>
  <cp:lastModifiedBy>HASSAN COMPUTER</cp:lastModifiedBy>
  <cp:revision>35</cp:revision>
  <dcterms:created xsi:type="dcterms:W3CDTF">2006-08-16T00:00:00Z</dcterms:created>
  <dcterms:modified xsi:type="dcterms:W3CDTF">2025-04-24T05:09:17Z</dcterms:modified>
</cp:coreProperties>
</file>