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2" r:id="rId1"/>
  </p:sldMasterIdLst>
  <p:notesMasterIdLst>
    <p:notesMasterId r:id="rId7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0" r:id="rId15"/>
    <p:sldId id="269" r:id="rId16"/>
    <p:sldId id="271" r:id="rId17"/>
    <p:sldId id="272" r:id="rId18"/>
    <p:sldId id="273" r:id="rId19"/>
    <p:sldId id="274" r:id="rId20"/>
    <p:sldId id="275" r:id="rId21"/>
    <p:sldId id="276" r:id="rId22"/>
    <p:sldId id="277" r:id="rId23"/>
    <p:sldId id="278"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314" r:id="rId58"/>
    <p:sldId id="315" r:id="rId59"/>
    <p:sldId id="316" r:id="rId60"/>
    <p:sldId id="317" r:id="rId61"/>
    <p:sldId id="318" r:id="rId62"/>
    <p:sldId id="319" r:id="rId63"/>
    <p:sldId id="320" r:id="rId64"/>
    <p:sldId id="321" r:id="rId65"/>
    <p:sldId id="322" r:id="rId66"/>
    <p:sldId id="326" r:id="rId67"/>
    <p:sldId id="327" r:id="rId68"/>
    <p:sldId id="328" r:id="rId69"/>
    <p:sldId id="329" r:id="rId70"/>
    <p:sldId id="313" r:id="rId7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38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slide" Target="slides/slide25.xml" /><Relationship Id="rId39" Type="http://schemas.openxmlformats.org/officeDocument/2006/relationships/slide" Target="slides/slide38.xml" /><Relationship Id="rId21" Type="http://schemas.openxmlformats.org/officeDocument/2006/relationships/slide" Target="slides/slide20.xml" /><Relationship Id="rId34" Type="http://schemas.openxmlformats.org/officeDocument/2006/relationships/slide" Target="slides/slide33.xml" /><Relationship Id="rId42" Type="http://schemas.openxmlformats.org/officeDocument/2006/relationships/slide" Target="slides/slide41.xml" /><Relationship Id="rId47" Type="http://schemas.openxmlformats.org/officeDocument/2006/relationships/slide" Target="slides/slide46.xml" /><Relationship Id="rId50" Type="http://schemas.openxmlformats.org/officeDocument/2006/relationships/slide" Target="slides/slide49.xml" /><Relationship Id="rId55" Type="http://schemas.openxmlformats.org/officeDocument/2006/relationships/slide" Target="slides/slide54.xml" /><Relationship Id="rId63" Type="http://schemas.openxmlformats.org/officeDocument/2006/relationships/slide" Target="slides/slide62.xml" /><Relationship Id="rId68" Type="http://schemas.openxmlformats.org/officeDocument/2006/relationships/slide" Target="slides/slide67.xml" /><Relationship Id="rId76" Type="http://schemas.openxmlformats.org/officeDocument/2006/relationships/tableStyles" Target="tableStyles.xml" /><Relationship Id="rId7" Type="http://schemas.openxmlformats.org/officeDocument/2006/relationships/slide" Target="slides/slide6.xml" /><Relationship Id="rId71" Type="http://schemas.openxmlformats.org/officeDocument/2006/relationships/slide" Target="slides/slide70.xml" /><Relationship Id="rId2" Type="http://schemas.openxmlformats.org/officeDocument/2006/relationships/slide" Target="slides/slide1.xml" /><Relationship Id="rId16" Type="http://schemas.openxmlformats.org/officeDocument/2006/relationships/slide" Target="slides/slide15.xml" /><Relationship Id="rId29" Type="http://schemas.openxmlformats.org/officeDocument/2006/relationships/slide" Target="slides/slide28.xml" /><Relationship Id="rId11" Type="http://schemas.openxmlformats.org/officeDocument/2006/relationships/slide" Target="slides/slide10.xml" /><Relationship Id="rId24" Type="http://schemas.openxmlformats.org/officeDocument/2006/relationships/slide" Target="slides/slide23.xml" /><Relationship Id="rId32" Type="http://schemas.openxmlformats.org/officeDocument/2006/relationships/slide" Target="slides/slide31.xml" /><Relationship Id="rId37" Type="http://schemas.openxmlformats.org/officeDocument/2006/relationships/slide" Target="slides/slide36.xml" /><Relationship Id="rId40" Type="http://schemas.openxmlformats.org/officeDocument/2006/relationships/slide" Target="slides/slide39.xml" /><Relationship Id="rId45" Type="http://schemas.openxmlformats.org/officeDocument/2006/relationships/slide" Target="slides/slide44.xml" /><Relationship Id="rId53" Type="http://schemas.openxmlformats.org/officeDocument/2006/relationships/slide" Target="slides/slide52.xml" /><Relationship Id="rId58" Type="http://schemas.openxmlformats.org/officeDocument/2006/relationships/slide" Target="slides/slide57.xml" /><Relationship Id="rId66" Type="http://schemas.openxmlformats.org/officeDocument/2006/relationships/slide" Target="slides/slide65.xml" /><Relationship Id="rId74" Type="http://schemas.openxmlformats.org/officeDocument/2006/relationships/viewProps" Target="viewProps.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slide" Target="slides/slide27.xml" /><Relationship Id="rId36" Type="http://schemas.openxmlformats.org/officeDocument/2006/relationships/slide" Target="slides/slide35.xml" /><Relationship Id="rId49" Type="http://schemas.openxmlformats.org/officeDocument/2006/relationships/slide" Target="slides/slide48.xml" /><Relationship Id="rId57" Type="http://schemas.openxmlformats.org/officeDocument/2006/relationships/slide" Target="slides/slide56.xml" /><Relationship Id="rId61" Type="http://schemas.openxmlformats.org/officeDocument/2006/relationships/slide" Target="slides/slide60.xml" /><Relationship Id="rId10" Type="http://schemas.openxmlformats.org/officeDocument/2006/relationships/slide" Target="slides/slide9.xml" /><Relationship Id="rId19" Type="http://schemas.openxmlformats.org/officeDocument/2006/relationships/slide" Target="slides/slide18.xml" /><Relationship Id="rId31" Type="http://schemas.openxmlformats.org/officeDocument/2006/relationships/slide" Target="slides/slide30.xml" /><Relationship Id="rId44" Type="http://schemas.openxmlformats.org/officeDocument/2006/relationships/slide" Target="slides/slide43.xml" /><Relationship Id="rId52" Type="http://schemas.openxmlformats.org/officeDocument/2006/relationships/slide" Target="slides/slide51.xml" /><Relationship Id="rId60" Type="http://schemas.openxmlformats.org/officeDocument/2006/relationships/slide" Target="slides/slide59.xml" /><Relationship Id="rId65" Type="http://schemas.openxmlformats.org/officeDocument/2006/relationships/slide" Target="slides/slide64.xml" /><Relationship Id="rId73" Type="http://schemas.openxmlformats.org/officeDocument/2006/relationships/presProps" Target="presProp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slide" Target="slides/slide26.xml" /><Relationship Id="rId30" Type="http://schemas.openxmlformats.org/officeDocument/2006/relationships/slide" Target="slides/slide29.xml" /><Relationship Id="rId35" Type="http://schemas.openxmlformats.org/officeDocument/2006/relationships/slide" Target="slides/slide34.xml" /><Relationship Id="rId43" Type="http://schemas.openxmlformats.org/officeDocument/2006/relationships/slide" Target="slides/slide42.xml" /><Relationship Id="rId48" Type="http://schemas.openxmlformats.org/officeDocument/2006/relationships/slide" Target="slides/slide47.xml" /><Relationship Id="rId56" Type="http://schemas.openxmlformats.org/officeDocument/2006/relationships/slide" Target="slides/slide55.xml" /><Relationship Id="rId64" Type="http://schemas.openxmlformats.org/officeDocument/2006/relationships/slide" Target="slides/slide63.xml" /><Relationship Id="rId69" Type="http://schemas.openxmlformats.org/officeDocument/2006/relationships/slide" Target="slides/slide68.xml" /><Relationship Id="rId8" Type="http://schemas.openxmlformats.org/officeDocument/2006/relationships/slide" Target="slides/slide7.xml" /><Relationship Id="rId51" Type="http://schemas.openxmlformats.org/officeDocument/2006/relationships/slide" Target="slides/slide50.xml" /><Relationship Id="rId72" Type="http://schemas.openxmlformats.org/officeDocument/2006/relationships/notesMaster" Target="notesMasters/notesMaster1.xml" /><Relationship Id="rId3" Type="http://schemas.openxmlformats.org/officeDocument/2006/relationships/slide" Target="slides/slide2.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33" Type="http://schemas.openxmlformats.org/officeDocument/2006/relationships/slide" Target="slides/slide32.xml" /><Relationship Id="rId38" Type="http://schemas.openxmlformats.org/officeDocument/2006/relationships/slide" Target="slides/slide37.xml" /><Relationship Id="rId46" Type="http://schemas.openxmlformats.org/officeDocument/2006/relationships/slide" Target="slides/slide45.xml" /><Relationship Id="rId59" Type="http://schemas.openxmlformats.org/officeDocument/2006/relationships/slide" Target="slides/slide58.xml" /><Relationship Id="rId67" Type="http://schemas.openxmlformats.org/officeDocument/2006/relationships/slide" Target="slides/slide66.xml" /><Relationship Id="rId20" Type="http://schemas.openxmlformats.org/officeDocument/2006/relationships/slide" Target="slides/slide19.xml" /><Relationship Id="rId41" Type="http://schemas.openxmlformats.org/officeDocument/2006/relationships/slide" Target="slides/slide40.xml" /><Relationship Id="rId54" Type="http://schemas.openxmlformats.org/officeDocument/2006/relationships/slide" Target="slides/slide53.xml" /><Relationship Id="rId62" Type="http://schemas.openxmlformats.org/officeDocument/2006/relationships/slide" Target="slides/slide61.xml" /><Relationship Id="rId70" Type="http://schemas.openxmlformats.org/officeDocument/2006/relationships/slide" Target="slides/slide69.xml" /><Relationship Id="rId75" Type="http://schemas.openxmlformats.org/officeDocument/2006/relationships/theme" Target="theme/theme1.xml" /><Relationship Id="rId1" Type="http://schemas.openxmlformats.org/officeDocument/2006/relationships/slideMaster" Target="slideMasters/slideMaster1.xml" /><Relationship Id="rId6" Type="http://schemas.openxmlformats.org/officeDocument/2006/relationships/slide" Target="slides/slide5.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E21BF4E-CEE1-42BA-B8F5-15BC6E93941F}" type="datetimeFigureOut">
              <a:rPr lang="en-US" smtClean="0"/>
              <a:t>2/19/2022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E58089-FCA0-4906-9B54-6F2DB0AE6B66}" type="slidenum">
              <a:rPr lang="en-US" smtClean="0"/>
              <a:t>‹#›</a:t>
            </a:fld>
            <a:endParaRPr lang="en-US"/>
          </a:p>
        </p:txBody>
      </p:sp>
    </p:spTree>
    <p:extLst>
      <p:ext uri="{BB962C8B-B14F-4D97-AF65-F5344CB8AC3E}">
        <p14:creationId xmlns:p14="http://schemas.microsoft.com/office/powerpoint/2010/main" val="17473585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7.xml" /><Relationship Id="rId1" Type="http://schemas.openxmlformats.org/officeDocument/2006/relationships/notesMaster" Target="../notesMasters/notesMaster1.xml" /></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67.xml" /><Relationship Id="rId1" Type="http://schemas.openxmlformats.org/officeDocument/2006/relationships/notesMaster" Target="../notesMasters/notesMaster1.xml" /></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68.xml" /><Relationship Id="rId1" Type="http://schemas.openxmlformats.org/officeDocument/2006/relationships/notesMaster" Target="../notesMasters/notesMaster1.xml" /></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69.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8.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9.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0.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1.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2.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63.xml" /><Relationship Id="rId1" Type="http://schemas.openxmlformats.org/officeDocument/2006/relationships/notesMaster" Target="../notesMasters/notesMaster1.xml" /></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64.xml" /><Relationship Id="rId1" Type="http://schemas.openxmlformats.org/officeDocument/2006/relationships/notesMaster" Target="../notesMasters/notesMaster1.xml" /></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65.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EF81CC53-21EB-4002-B7B7-4822C4624E98}"/>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15746E08-D400-4DA0-9A95-A419274B1A5A}" type="slidenum">
              <a:rPr lang="en-US" altLang="en-US"/>
              <a:pPr>
                <a:spcBef>
                  <a:spcPct val="0"/>
                </a:spcBef>
              </a:pPr>
              <a:t>57</a:t>
            </a:fld>
            <a:endParaRPr lang="en-US" altLang="en-US"/>
          </a:p>
        </p:txBody>
      </p:sp>
      <p:sp>
        <p:nvSpPr>
          <p:cNvPr id="6147" name="Rectangle 2">
            <a:extLst>
              <a:ext uri="{FF2B5EF4-FFF2-40B4-BE49-F238E27FC236}">
                <a16:creationId xmlns:a16="http://schemas.microsoft.com/office/drawing/2014/main" id="{0E85D1DC-146F-4F61-A9EC-DB2D1D56435B}"/>
              </a:ext>
            </a:extLst>
          </p:cNvPr>
          <p:cNvSpPr>
            <a:spLocks noGrp="1" noRot="1" noChangeAspect="1" noChangeArrowheads="1" noTextEdit="1"/>
          </p:cNvSpPr>
          <p:nvPr>
            <p:ph type="sldImg"/>
          </p:nvPr>
        </p:nvSpPr>
        <p:spPr>
          <a:ln/>
        </p:spPr>
      </p:sp>
      <p:sp>
        <p:nvSpPr>
          <p:cNvPr id="6148" name="Rectangle 3">
            <a:extLst>
              <a:ext uri="{FF2B5EF4-FFF2-40B4-BE49-F238E27FC236}">
                <a16:creationId xmlns:a16="http://schemas.microsoft.com/office/drawing/2014/main" id="{6E1972F3-77DA-49A3-954C-C96777A1D998}"/>
              </a:ext>
            </a:extLst>
          </p:cNvPr>
          <p:cNvSpPr>
            <a:spLocks noGrp="1" noChangeArrowheads="1"/>
          </p:cNvSpPr>
          <p:nvPr>
            <p:ph type="body" idx="1"/>
          </p:nvPr>
        </p:nvSpPr>
        <p:spPr>
          <a:noFill/>
        </p:spPr>
        <p:txBody>
          <a:bodyPr/>
          <a:lstStyle/>
          <a:p>
            <a:pPr eaLnBrk="1" hangingPunct="1"/>
            <a:endParaRPr lang="en-GB" altLang="en-US"/>
          </a:p>
        </p:txBody>
      </p:sp>
      <p:sp>
        <p:nvSpPr>
          <p:cNvPr id="6149" name="Date Placeholder 1">
            <a:extLst>
              <a:ext uri="{FF2B5EF4-FFF2-40B4-BE49-F238E27FC236}">
                <a16:creationId xmlns:a16="http://schemas.microsoft.com/office/drawing/2014/main" id="{525A1432-3A03-4F17-AE55-5C6E94079974}"/>
              </a:ext>
            </a:extLst>
          </p:cNvPr>
          <p:cNvSpPr>
            <a:spLocks noGrp="1"/>
          </p:cNvSpPr>
          <p:nvPr>
            <p:ph type="dt" sz="quarter" idx="1"/>
          </p:nvPr>
        </p:nvSpPr>
        <p:spPr>
          <a:noFill/>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1E7D6D0B-77D0-4E42-845A-F1BA8DC8751A}" type="datetime1">
              <a:rPr lang="en-US" altLang="en-US"/>
              <a:pPr>
                <a:spcBef>
                  <a:spcPct val="0"/>
                </a:spcBef>
              </a:pPr>
              <a:t>2/19/2022</a:t>
            </a:fld>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4F5BD680-1B3B-407E-AED4-663141D3E3AB}"/>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72EEF9E9-E138-4242-9107-3D0EB2F56CEC}" type="slidenum">
              <a:rPr lang="en-US" altLang="en-US"/>
              <a:pPr>
                <a:spcBef>
                  <a:spcPct val="0"/>
                </a:spcBef>
              </a:pPr>
              <a:t>67</a:t>
            </a:fld>
            <a:endParaRPr lang="en-US" altLang="en-US"/>
          </a:p>
        </p:txBody>
      </p:sp>
      <p:sp>
        <p:nvSpPr>
          <p:cNvPr id="25603" name="Rectangle 2">
            <a:extLst>
              <a:ext uri="{FF2B5EF4-FFF2-40B4-BE49-F238E27FC236}">
                <a16:creationId xmlns:a16="http://schemas.microsoft.com/office/drawing/2014/main" id="{F554CE1B-C977-48DD-922F-2F9003606DC5}"/>
              </a:ext>
            </a:extLst>
          </p:cNvPr>
          <p:cNvSpPr>
            <a:spLocks noGrp="1" noRot="1" noChangeAspect="1" noChangeArrowheads="1" noTextEdit="1"/>
          </p:cNvSpPr>
          <p:nvPr>
            <p:ph type="sldImg"/>
          </p:nvPr>
        </p:nvSpPr>
        <p:spPr>
          <a:ln/>
        </p:spPr>
      </p:sp>
      <p:sp>
        <p:nvSpPr>
          <p:cNvPr id="25604" name="Rectangle 3">
            <a:extLst>
              <a:ext uri="{FF2B5EF4-FFF2-40B4-BE49-F238E27FC236}">
                <a16:creationId xmlns:a16="http://schemas.microsoft.com/office/drawing/2014/main" id="{29F92A13-D5AC-437E-A0A4-AB9B446EA242}"/>
              </a:ext>
            </a:extLst>
          </p:cNvPr>
          <p:cNvSpPr>
            <a:spLocks noGrp="1" noChangeArrowheads="1"/>
          </p:cNvSpPr>
          <p:nvPr>
            <p:ph type="body" idx="1"/>
          </p:nvPr>
        </p:nvSpPr>
        <p:spPr>
          <a:noFill/>
        </p:spPr>
        <p:txBody>
          <a:bodyPr/>
          <a:lstStyle/>
          <a:p>
            <a:pPr eaLnBrk="1" hangingPunct="1"/>
            <a:endParaRPr lang="en-GB" altLang="en-US"/>
          </a:p>
        </p:txBody>
      </p:sp>
      <p:sp>
        <p:nvSpPr>
          <p:cNvPr id="25605" name="Date Placeholder 1">
            <a:extLst>
              <a:ext uri="{FF2B5EF4-FFF2-40B4-BE49-F238E27FC236}">
                <a16:creationId xmlns:a16="http://schemas.microsoft.com/office/drawing/2014/main" id="{DCF99DB5-E2D1-43E5-AA72-2216245D691B}"/>
              </a:ext>
            </a:extLst>
          </p:cNvPr>
          <p:cNvSpPr>
            <a:spLocks noGrp="1"/>
          </p:cNvSpPr>
          <p:nvPr>
            <p:ph type="dt" sz="quarter" idx="1"/>
          </p:nvPr>
        </p:nvSpPr>
        <p:spPr>
          <a:noFill/>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EC774A8B-B91A-4F13-98D1-6B20C580BEE1}" type="datetime1">
              <a:rPr lang="en-US" altLang="en-US"/>
              <a:pPr>
                <a:spcBef>
                  <a:spcPct val="0"/>
                </a:spcBef>
              </a:pPr>
              <a:t>2/19/2022</a:t>
            </a:fld>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FE0DDE36-8EFB-4D76-88D9-26C37F347AA2}"/>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15AAA165-74FA-4DB3-AAD1-BC3709C9C8D3}" type="slidenum">
              <a:rPr lang="en-US" altLang="en-US"/>
              <a:pPr>
                <a:spcBef>
                  <a:spcPct val="0"/>
                </a:spcBef>
              </a:pPr>
              <a:t>68</a:t>
            </a:fld>
            <a:endParaRPr lang="en-US" altLang="en-US"/>
          </a:p>
        </p:txBody>
      </p:sp>
      <p:sp>
        <p:nvSpPr>
          <p:cNvPr id="27651" name="Rectangle 2">
            <a:extLst>
              <a:ext uri="{FF2B5EF4-FFF2-40B4-BE49-F238E27FC236}">
                <a16:creationId xmlns:a16="http://schemas.microsoft.com/office/drawing/2014/main" id="{06C3B8F1-7393-4DE5-805D-E9B80CC589DF}"/>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4B95AA24-334A-4E6B-B4AF-5BB3097D22F0}"/>
              </a:ext>
            </a:extLst>
          </p:cNvPr>
          <p:cNvSpPr>
            <a:spLocks noGrp="1" noChangeArrowheads="1"/>
          </p:cNvSpPr>
          <p:nvPr>
            <p:ph type="body" idx="1"/>
          </p:nvPr>
        </p:nvSpPr>
        <p:spPr>
          <a:noFill/>
        </p:spPr>
        <p:txBody>
          <a:bodyPr/>
          <a:lstStyle/>
          <a:p>
            <a:pPr eaLnBrk="1" hangingPunct="1"/>
            <a:endParaRPr lang="en-GB" altLang="en-US"/>
          </a:p>
        </p:txBody>
      </p:sp>
      <p:sp>
        <p:nvSpPr>
          <p:cNvPr id="27653" name="Date Placeholder 1">
            <a:extLst>
              <a:ext uri="{FF2B5EF4-FFF2-40B4-BE49-F238E27FC236}">
                <a16:creationId xmlns:a16="http://schemas.microsoft.com/office/drawing/2014/main" id="{C9E40297-2023-42D0-A576-0B243C66DFC5}"/>
              </a:ext>
            </a:extLst>
          </p:cNvPr>
          <p:cNvSpPr>
            <a:spLocks noGrp="1"/>
          </p:cNvSpPr>
          <p:nvPr>
            <p:ph type="dt" sz="quarter" idx="1"/>
          </p:nvPr>
        </p:nvSpPr>
        <p:spPr>
          <a:noFill/>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542A69B8-E6A3-48D6-8AC4-213CD5DEF331}" type="datetime1">
              <a:rPr lang="en-US" altLang="en-US"/>
              <a:pPr>
                <a:spcBef>
                  <a:spcPct val="0"/>
                </a:spcBef>
              </a:pPr>
              <a:t>2/19/2022</a:t>
            </a:fld>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a:extLst>
              <a:ext uri="{FF2B5EF4-FFF2-40B4-BE49-F238E27FC236}">
                <a16:creationId xmlns:a16="http://schemas.microsoft.com/office/drawing/2014/main" id="{964DC26D-A60C-47CB-8876-5A059C3B72A5}"/>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A6515304-8949-4F80-A32D-1124AE1A6691}" type="slidenum">
              <a:rPr lang="en-US" altLang="en-US"/>
              <a:pPr>
                <a:spcBef>
                  <a:spcPct val="0"/>
                </a:spcBef>
              </a:pPr>
              <a:t>69</a:t>
            </a:fld>
            <a:endParaRPr lang="en-US" altLang="en-US"/>
          </a:p>
        </p:txBody>
      </p:sp>
      <p:sp>
        <p:nvSpPr>
          <p:cNvPr id="29699" name="Rectangle 2">
            <a:extLst>
              <a:ext uri="{FF2B5EF4-FFF2-40B4-BE49-F238E27FC236}">
                <a16:creationId xmlns:a16="http://schemas.microsoft.com/office/drawing/2014/main" id="{AAE08464-339B-4008-AF79-85038179A028}"/>
              </a:ext>
            </a:extLst>
          </p:cNvPr>
          <p:cNvSpPr>
            <a:spLocks noGrp="1" noRot="1" noChangeAspect="1" noChangeArrowheads="1" noTextEdit="1"/>
          </p:cNvSpPr>
          <p:nvPr>
            <p:ph type="sldImg"/>
          </p:nvPr>
        </p:nvSpPr>
        <p:spPr>
          <a:ln/>
        </p:spPr>
      </p:sp>
      <p:sp>
        <p:nvSpPr>
          <p:cNvPr id="29700" name="Rectangle 3">
            <a:extLst>
              <a:ext uri="{FF2B5EF4-FFF2-40B4-BE49-F238E27FC236}">
                <a16:creationId xmlns:a16="http://schemas.microsoft.com/office/drawing/2014/main" id="{D2CAC099-5CB5-4B53-B56F-B0D2C46651A0}"/>
              </a:ext>
            </a:extLst>
          </p:cNvPr>
          <p:cNvSpPr>
            <a:spLocks noGrp="1" noChangeArrowheads="1"/>
          </p:cNvSpPr>
          <p:nvPr>
            <p:ph type="body" idx="1"/>
          </p:nvPr>
        </p:nvSpPr>
        <p:spPr>
          <a:noFill/>
        </p:spPr>
        <p:txBody>
          <a:bodyPr/>
          <a:lstStyle/>
          <a:p>
            <a:pPr eaLnBrk="1" hangingPunct="1"/>
            <a:endParaRPr lang="en-GB" altLang="en-US"/>
          </a:p>
        </p:txBody>
      </p:sp>
      <p:sp>
        <p:nvSpPr>
          <p:cNvPr id="29701" name="Date Placeholder 1">
            <a:extLst>
              <a:ext uri="{FF2B5EF4-FFF2-40B4-BE49-F238E27FC236}">
                <a16:creationId xmlns:a16="http://schemas.microsoft.com/office/drawing/2014/main" id="{B6248AF6-9388-4D39-81A7-BB33CCAB71ED}"/>
              </a:ext>
            </a:extLst>
          </p:cNvPr>
          <p:cNvSpPr>
            <a:spLocks noGrp="1"/>
          </p:cNvSpPr>
          <p:nvPr>
            <p:ph type="dt" sz="quarter" idx="1"/>
          </p:nvPr>
        </p:nvSpPr>
        <p:spPr>
          <a:noFill/>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679E61B2-8921-4A37-8FDD-22E03F433A7B}" type="datetime1">
              <a:rPr lang="en-US" altLang="en-US"/>
              <a:pPr>
                <a:spcBef>
                  <a:spcPct val="0"/>
                </a:spcBef>
              </a:pPr>
              <a:t>2/19/2022</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EFC1E4D7-54DC-45CF-800B-3A49B50A7020}"/>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EC8BEF24-9C2C-493F-808E-67F3FE256098}" type="slidenum">
              <a:rPr lang="en-US" altLang="en-US"/>
              <a:pPr>
                <a:spcBef>
                  <a:spcPct val="0"/>
                </a:spcBef>
              </a:pPr>
              <a:t>58</a:t>
            </a:fld>
            <a:endParaRPr lang="en-US" altLang="en-US"/>
          </a:p>
        </p:txBody>
      </p:sp>
      <p:sp>
        <p:nvSpPr>
          <p:cNvPr id="8195" name="Rectangle 2">
            <a:extLst>
              <a:ext uri="{FF2B5EF4-FFF2-40B4-BE49-F238E27FC236}">
                <a16:creationId xmlns:a16="http://schemas.microsoft.com/office/drawing/2014/main" id="{6F500A7B-2F22-47E7-8048-B8200A075C2C}"/>
              </a:ext>
            </a:extLst>
          </p:cNvPr>
          <p:cNvSpPr>
            <a:spLocks noGrp="1" noRot="1" noChangeAspect="1" noChangeArrowheads="1" noTextEdit="1"/>
          </p:cNvSpPr>
          <p:nvPr>
            <p:ph type="sldImg"/>
          </p:nvPr>
        </p:nvSpPr>
        <p:spPr>
          <a:ln/>
        </p:spPr>
      </p:sp>
      <p:sp>
        <p:nvSpPr>
          <p:cNvPr id="8196" name="Rectangle 3">
            <a:extLst>
              <a:ext uri="{FF2B5EF4-FFF2-40B4-BE49-F238E27FC236}">
                <a16:creationId xmlns:a16="http://schemas.microsoft.com/office/drawing/2014/main" id="{DEA61892-2952-449C-BF88-D5673ABFA60B}"/>
              </a:ext>
            </a:extLst>
          </p:cNvPr>
          <p:cNvSpPr>
            <a:spLocks noGrp="1" noChangeArrowheads="1"/>
          </p:cNvSpPr>
          <p:nvPr>
            <p:ph type="body" idx="1"/>
          </p:nvPr>
        </p:nvSpPr>
        <p:spPr>
          <a:noFill/>
        </p:spPr>
        <p:txBody>
          <a:bodyPr/>
          <a:lstStyle/>
          <a:p>
            <a:pPr eaLnBrk="1" hangingPunct="1"/>
            <a:endParaRPr lang="en-GB" altLang="en-US"/>
          </a:p>
        </p:txBody>
      </p:sp>
      <p:sp>
        <p:nvSpPr>
          <p:cNvPr id="8197" name="Date Placeholder 1">
            <a:extLst>
              <a:ext uri="{FF2B5EF4-FFF2-40B4-BE49-F238E27FC236}">
                <a16:creationId xmlns:a16="http://schemas.microsoft.com/office/drawing/2014/main" id="{6C2AA56E-C552-488E-9EE3-F089B9AA3517}"/>
              </a:ext>
            </a:extLst>
          </p:cNvPr>
          <p:cNvSpPr>
            <a:spLocks noGrp="1"/>
          </p:cNvSpPr>
          <p:nvPr>
            <p:ph type="dt" sz="quarter" idx="1"/>
          </p:nvPr>
        </p:nvSpPr>
        <p:spPr>
          <a:noFill/>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952897C1-54D4-4BBE-B0D3-9C4B21C07D8B}" type="datetime1">
              <a:rPr lang="en-US" altLang="en-US"/>
              <a:pPr>
                <a:spcBef>
                  <a:spcPct val="0"/>
                </a:spcBef>
              </a:pPr>
              <a:t>2/19/2022</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5977FBF7-0BCA-4FD7-95CA-06BE3DFB49D5}"/>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B664377A-72F4-4A49-96CF-90324B68061E}" type="slidenum">
              <a:rPr lang="en-US" altLang="en-US"/>
              <a:pPr>
                <a:spcBef>
                  <a:spcPct val="0"/>
                </a:spcBef>
              </a:pPr>
              <a:t>59</a:t>
            </a:fld>
            <a:endParaRPr lang="en-US" altLang="en-US"/>
          </a:p>
        </p:txBody>
      </p:sp>
      <p:sp>
        <p:nvSpPr>
          <p:cNvPr id="10243" name="Rectangle 2">
            <a:extLst>
              <a:ext uri="{FF2B5EF4-FFF2-40B4-BE49-F238E27FC236}">
                <a16:creationId xmlns:a16="http://schemas.microsoft.com/office/drawing/2014/main" id="{627B6C5D-BAC6-4B5C-AF67-28BD3C8BE964}"/>
              </a:ext>
            </a:extLst>
          </p:cNvPr>
          <p:cNvSpPr>
            <a:spLocks noGrp="1" noRot="1" noChangeAspect="1" noChangeArrowheads="1" noTextEdit="1"/>
          </p:cNvSpPr>
          <p:nvPr>
            <p:ph type="sldImg"/>
          </p:nvPr>
        </p:nvSpPr>
        <p:spPr>
          <a:ln/>
        </p:spPr>
      </p:sp>
      <p:sp>
        <p:nvSpPr>
          <p:cNvPr id="10244" name="Rectangle 3">
            <a:extLst>
              <a:ext uri="{FF2B5EF4-FFF2-40B4-BE49-F238E27FC236}">
                <a16:creationId xmlns:a16="http://schemas.microsoft.com/office/drawing/2014/main" id="{1E16D0EA-FA09-4AFD-8FE4-BC9392FC07F8}"/>
              </a:ext>
            </a:extLst>
          </p:cNvPr>
          <p:cNvSpPr>
            <a:spLocks noGrp="1" noChangeArrowheads="1"/>
          </p:cNvSpPr>
          <p:nvPr>
            <p:ph type="body" idx="1"/>
          </p:nvPr>
        </p:nvSpPr>
        <p:spPr>
          <a:noFill/>
        </p:spPr>
        <p:txBody>
          <a:bodyPr/>
          <a:lstStyle/>
          <a:p>
            <a:pPr eaLnBrk="1" hangingPunct="1"/>
            <a:endParaRPr lang="en-GB" altLang="en-US"/>
          </a:p>
        </p:txBody>
      </p:sp>
      <p:sp>
        <p:nvSpPr>
          <p:cNvPr id="10245" name="Date Placeholder 1">
            <a:extLst>
              <a:ext uri="{FF2B5EF4-FFF2-40B4-BE49-F238E27FC236}">
                <a16:creationId xmlns:a16="http://schemas.microsoft.com/office/drawing/2014/main" id="{E7DB23F7-1085-4620-A8FB-B5CEBB8F18F7}"/>
              </a:ext>
            </a:extLst>
          </p:cNvPr>
          <p:cNvSpPr>
            <a:spLocks noGrp="1"/>
          </p:cNvSpPr>
          <p:nvPr>
            <p:ph type="dt" sz="quarter" idx="1"/>
          </p:nvPr>
        </p:nvSpPr>
        <p:spPr>
          <a:noFill/>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6AF66C9F-7755-4BD9-9F25-2C6CF26630BF}" type="datetime1">
              <a:rPr lang="en-US" altLang="en-US"/>
              <a:pPr>
                <a:spcBef>
                  <a:spcPct val="0"/>
                </a:spcBef>
              </a:pPr>
              <a:t>2/19/2022</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a:extLst>
              <a:ext uri="{FF2B5EF4-FFF2-40B4-BE49-F238E27FC236}">
                <a16:creationId xmlns:a16="http://schemas.microsoft.com/office/drawing/2014/main" id="{7AEDEC0F-3AD6-4879-9C18-41D9FE36C095}"/>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ACB87FD9-F856-4412-AAF3-B896831476FC}" type="slidenum">
              <a:rPr lang="en-US" altLang="en-US"/>
              <a:pPr>
                <a:spcBef>
                  <a:spcPct val="0"/>
                </a:spcBef>
              </a:pPr>
              <a:t>60</a:t>
            </a:fld>
            <a:endParaRPr lang="en-US" altLang="en-US"/>
          </a:p>
        </p:txBody>
      </p:sp>
      <p:sp>
        <p:nvSpPr>
          <p:cNvPr id="12291" name="Rectangle 2">
            <a:extLst>
              <a:ext uri="{FF2B5EF4-FFF2-40B4-BE49-F238E27FC236}">
                <a16:creationId xmlns:a16="http://schemas.microsoft.com/office/drawing/2014/main" id="{9CC4B0D6-FDA5-4FDC-9356-8A7422BCD83F}"/>
              </a:ext>
            </a:extLst>
          </p:cNvPr>
          <p:cNvSpPr>
            <a:spLocks noGrp="1" noRot="1" noChangeAspect="1" noChangeArrowheads="1" noTextEdit="1"/>
          </p:cNvSpPr>
          <p:nvPr>
            <p:ph type="sldImg"/>
          </p:nvPr>
        </p:nvSpPr>
        <p:spPr>
          <a:ln/>
        </p:spPr>
      </p:sp>
      <p:sp>
        <p:nvSpPr>
          <p:cNvPr id="12292" name="Rectangle 3">
            <a:extLst>
              <a:ext uri="{FF2B5EF4-FFF2-40B4-BE49-F238E27FC236}">
                <a16:creationId xmlns:a16="http://schemas.microsoft.com/office/drawing/2014/main" id="{DD512B0A-4EDC-421E-8336-7F82A7B35C10}"/>
              </a:ext>
            </a:extLst>
          </p:cNvPr>
          <p:cNvSpPr>
            <a:spLocks noGrp="1" noChangeArrowheads="1"/>
          </p:cNvSpPr>
          <p:nvPr>
            <p:ph type="body" idx="1"/>
          </p:nvPr>
        </p:nvSpPr>
        <p:spPr>
          <a:noFill/>
        </p:spPr>
        <p:txBody>
          <a:bodyPr/>
          <a:lstStyle/>
          <a:p>
            <a:pPr eaLnBrk="1" hangingPunct="1"/>
            <a:endParaRPr lang="en-US" altLang="en-US"/>
          </a:p>
        </p:txBody>
      </p:sp>
      <p:sp>
        <p:nvSpPr>
          <p:cNvPr id="12293" name="Date Placeholder 1">
            <a:extLst>
              <a:ext uri="{FF2B5EF4-FFF2-40B4-BE49-F238E27FC236}">
                <a16:creationId xmlns:a16="http://schemas.microsoft.com/office/drawing/2014/main" id="{A8318439-E0EC-4913-BF69-7112CDF86817}"/>
              </a:ext>
            </a:extLst>
          </p:cNvPr>
          <p:cNvSpPr>
            <a:spLocks noGrp="1"/>
          </p:cNvSpPr>
          <p:nvPr>
            <p:ph type="dt" sz="quarter" idx="1"/>
          </p:nvPr>
        </p:nvSpPr>
        <p:spPr>
          <a:noFill/>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C79C9EAB-7B06-4D98-B0A6-AECD3BB424D7}" type="datetime1">
              <a:rPr lang="en-US" altLang="en-US"/>
              <a:pPr>
                <a:spcBef>
                  <a:spcPct val="0"/>
                </a:spcBef>
              </a:pPr>
              <a:t>2/19/2022</a:t>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a:extLst>
              <a:ext uri="{FF2B5EF4-FFF2-40B4-BE49-F238E27FC236}">
                <a16:creationId xmlns:a16="http://schemas.microsoft.com/office/drawing/2014/main" id="{AA8F3F9B-C585-4137-8B7C-C38CF9E6B61A}"/>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EF17B2BF-FAA5-4B9C-BAA2-70A44CBC49B2}" type="slidenum">
              <a:rPr lang="en-US" altLang="en-US"/>
              <a:pPr>
                <a:spcBef>
                  <a:spcPct val="0"/>
                </a:spcBef>
              </a:pPr>
              <a:t>61</a:t>
            </a:fld>
            <a:endParaRPr lang="en-US" altLang="en-US"/>
          </a:p>
        </p:txBody>
      </p:sp>
      <p:sp>
        <p:nvSpPr>
          <p:cNvPr id="14339" name="Rectangle 2">
            <a:extLst>
              <a:ext uri="{FF2B5EF4-FFF2-40B4-BE49-F238E27FC236}">
                <a16:creationId xmlns:a16="http://schemas.microsoft.com/office/drawing/2014/main" id="{1EB893E5-2061-4A49-868A-DA0AD5654235}"/>
              </a:ext>
            </a:extLst>
          </p:cNvPr>
          <p:cNvSpPr>
            <a:spLocks noGrp="1" noRot="1" noChangeAspect="1" noChangeArrowheads="1" noTextEdit="1"/>
          </p:cNvSpPr>
          <p:nvPr>
            <p:ph type="sldImg"/>
          </p:nvPr>
        </p:nvSpPr>
        <p:spPr>
          <a:ln/>
        </p:spPr>
      </p:sp>
      <p:sp>
        <p:nvSpPr>
          <p:cNvPr id="14340" name="Rectangle 3">
            <a:extLst>
              <a:ext uri="{FF2B5EF4-FFF2-40B4-BE49-F238E27FC236}">
                <a16:creationId xmlns:a16="http://schemas.microsoft.com/office/drawing/2014/main" id="{15F4F3FF-4503-4410-8376-D99DA1DAA97C}"/>
              </a:ext>
            </a:extLst>
          </p:cNvPr>
          <p:cNvSpPr>
            <a:spLocks noGrp="1" noChangeArrowheads="1"/>
          </p:cNvSpPr>
          <p:nvPr>
            <p:ph type="body" idx="1"/>
          </p:nvPr>
        </p:nvSpPr>
        <p:spPr>
          <a:noFill/>
        </p:spPr>
        <p:txBody>
          <a:bodyPr/>
          <a:lstStyle/>
          <a:p>
            <a:pPr eaLnBrk="1" hangingPunct="1"/>
            <a:endParaRPr lang="en-GB" altLang="en-US"/>
          </a:p>
        </p:txBody>
      </p:sp>
      <p:sp>
        <p:nvSpPr>
          <p:cNvPr id="14341" name="Date Placeholder 1">
            <a:extLst>
              <a:ext uri="{FF2B5EF4-FFF2-40B4-BE49-F238E27FC236}">
                <a16:creationId xmlns:a16="http://schemas.microsoft.com/office/drawing/2014/main" id="{0292518A-A1D5-474C-A915-52580DF55B54}"/>
              </a:ext>
            </a:extLst>
          </p:cNvPr>
          <p:cNvSpPr>
            <a:spLocks noGrp="1"/>
          </p:cNvSpPr>
          <p:nvPr>
            <p:ph type="dt" sz="quarter" idx="1"/>
          </p:nvPr>
        </p:nvSpPr>
        <p:spPr>
          <a:noFill/>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F41CB634-AD23-4851-BE0A-CAD8EF9E19BD}" type="datetime1">
              <a:rPr lang="en-US" altLang="en-US"/>
              <a:pPr>
                <a:spcBef>
                  <a:spcPct val="0"/>
                </a:spcBef>
              </a:pPr>
              <a:t>2/19/2022</a:t>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2E6AF451-866E-4508-8445-9F3228770096}"/>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028EAA70-2395-47E2-9868-4C43AC44F366}" type="slidenum">
              <a:rPr lang="en-US" altLang="en-US"/>
              <a:pPr>
                <a:spcBef>
                  <a:spcPct val="0"/>
                </a:spcBef>
              </a:pPr>
              <a:t>62</a:t>
            </a:fld>
            <a:endParaRPr lang="en-US" altLang="en-US"/>
          </a:p>
        </p:txBody>
      </p:sp>
      <p:sp>
        <p:nvSpPr>
          <p:cNvPr id="16387" name="Rectangle 2">
            <a:extLst>
              <a:ext uri="{FF2B5EF4-FFF2-40B4-BE49-F238E27FC236}">
                <a16:creationId xmlns:a16="http://schemas.microsoft.com/office/drawing/2014/main" id="{46D6FA57-2173-408F-A2F2-9AA037D55920}"/>
              </a:ext>
            </a:extLst>
          </p:cNvPr>
          <p:cNvSpPr>
            <a:spLocks noGrp="1" noRot="1" noChangeAspect="1" noChangeArrowheads="1" noTextEdit="1"/>
          </p:cNvSpPr>
          <p:nvPr>
            <p:ph type="sldImg"/>
          </p:nvPr>
        </p:nvSpPr>
        <p:spPr>
          <a:ln/>
        </p:spPr>
      </p:sp>
      <p:sp>
        <p:nvSpPr>
          <p:cNvPr id="16388" name="Rectangle 3">
            <a:extLst>
              <a:ext uri="{FF2B5EF4-FFF2-40B4-BE49-F238E27FC236}">
                <a16:creationId xmlns:a16="http://schemas.microsoft.com/office/drawing/2014/main" id="{9877B087-3E3E-4320-92FB-BE34D64ED1E2}"/>
              </a:ext>
            </a:extLst>
          </p:cNvPr>
          <p:cNvSpPr>
            <a:spLocks noGrp="1" noChangeArrowheads="1"/>
          </p:cNvSpPr>
          <p:nvPr>
            <p:ph type="body" idx="1"/>
          </p:nvPr>
        </p:nvSpPr>
        <p:spPr>
          <a:noFill/>
        </p:spPr>
        <p:txBody>
          <a:bodyPr/>
          <a:lstStyle/>
          <a:p>
            <a:pPr eaLnBrk="1" hangingPunct="1"/>
            <a:endParaRPr lang="en-GB" altLang="en-US"/>
          </a:p>
        </p:txBody>
      </p:sp>
      <p:sp>
        <p:nvSpPr>
          <p:cNvPr id="16389" name="Date Placeholder 1">
            <a:extLst>
              <a:ext uri="{FF2B5EF4-FFF2-40B4-BE49-F238E27FC236}">
                <a16:creationId xmlns:a16="http://schemas.microsoft.com/office/drawing/2014/main" id="{72C6B62B-15CB-42EB-AE7B-163ADC47DA8F}"/>
              </a:ext>
            </a:extLst>
          </p:cNvPr>
          <p:cNvSpPr>
            <a:spLocks noGrp="1"/>
          </p:cNvSpPr>
          <p:nvPr>
            <p:ph type="dt" sz="quarter" idx="1"/>
          </p:nvPr>
        </p:nvSpPr>
        <p:spPr>
          <a:noFill/>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29A12E4E-D37B-402E-A47F-026F1127A5AF}" type="datetime1">
              <a:rPr lang="en-US" altLang="en-US"/>
              <a:pPr>
                <a:spcBef>
                  <a:spcPct val="0"/>
                </a:spcBef>
              </a:pPr>
              <a:t>2/19/2022</a:t>
            </a:fld>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a:extLst>
              <a:ext uri="{FF2B5EF4-FFF2-40B4-BE49-F238E27FC236}">
                <a16:creationId xmlns:a16="http://schemas.microsoft.com/office/drawing/2014/main" id="{17F92FE4-AAF1-48E5-9923-93DAAA8D2369}"/>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788B482E-5C34-4259-9C75-B1CC07BC43E2}" type="slidenum">
              <a:rPr lang="en-US" altLang="en-US"/>
              <a:pPr>
                <a:spcBef>
                  <a:spcPct val="0"/>
                </a:spcBef>
              </a:pPr>
              <a:t>63</a:t>
            </a:fld>
            <a:endParaRPr lang="en-US" altLang="en-US"/>
          </a:p>
        </p:txBody>
      </p:sp>
      <p:sp>
        <p:nvSpPr>
          <p:cNvPr id="18435" name="Rectangle 2">
            <a:extLst>
              <a:ext uri="{FF2B5EF4-FFF2-40B4-BE49-F238E27FC236}">
                <a16:creationId xmlns:a16="http://schemas.microsoft.com/office/drawing/2014/main" id="{4B4587B7-9581-4346-ACC5-C5E230A82730}"/>
              </a:ext>
            </a:extLst>
          </p:cNvPr>
          <p:cNvSpPr>
            <a:spLocks noGrp="1" noRot="1" noChangeAspect="1" noChangeArrowheads="1" noTextEdit="1"/>
          </p:cNvSpPr>
          <p:nvPr>
            <p:ph type="sldImg"/>
          </p:nvPr>
        </p:nvSpPr>
        <p:spPr>
          <a:ln/>
        </p:spPr>
      </p:sp>
      <p:sp>
        <p:nvSpPr>
          <p:cNvPr id="18436" name="Rectangle 3">
            <a:extLst>
              <a:ext uri="{FF2B5EF4-FFF2-40B4-BE49-F238E27FC236}">
                <a16:creationId xmlns:a16="http://schemas.microsoft.com/office/drawing/2014/main" id="{33DF39F5-5CE1-4462-B561-4BCF403ABE34}"/>
              </a:ext>
            </a:extLst>
          </p:cNvPr>
          <p:cNvSpPr>
            <a:spLocks noGrp="1" noChangeArrowheads="1"/>
          </p:cNvSpPr>
          <p:nvPr>
            <p:ph type="body" idx="1"/>
          </p:nvPr>
        </p:nvSpPr>
        <p:spPr>
          <a:noFill/>
        </p:spPr>
        <p:txBody>
          <a:bodyPr/>
          <a:lstStyle/>
          <a:p>
            <a:pPr eaLnBrk="1" hangingPunct="1"/>
            <a:endParaRPr lang="en-GB" altLang="en-US"/>
          </a:p>
        </p:txBody>
      </p:sp>
      <p:sp>
        <p:nvSpPr>
          <p:cNvPr id="18437" name="Date Placeholder 1">
            <a:extLst>
              <a:ext uri="{FF2B5EF4-FFF2-40B4-BE49-F238E27FC236}">
                <a16:creationId xmlns:a16="http://schemas.microsoft.com/office/drawing/2014/main" id="{0A839B19-7826-4E14-B672-CD9E9A6BC1E0}"/>
              </a:ext>
            </a:extLst>
          </p:cNvPr>
          <p:cNvSpPr>
            <a:spLocks noGrp="1"/>
          </p:cNvSpPr>
          <p:nvPr>
            <p:ph type="dt" sz="quarter" idx="1"/>
          </p:nvPr>
        </p:nvSpPr>
        <p:spPr>
          <a:noFill/>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03855D04-380C-4572-BD6D-DF159D973031}" type="datetime1">
              <a:rPr lang="en-US" altLang="en-US"/>
              <a:pPr>
                <a:spcBef>
                  <a:spcPct val="0"/>
                </a:spcBef>
              </a:pPr>
              <a:t>2/19/2022</a:t>
            </a:fld>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EA6E44D6-CEB6-4C02-AD8B-9BA617197815}"/>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D96E2952-F83E-4BCB-A90F-9186FB01372E}" type="slidenum">
              <a:rPr lang="en-US" altLang="en-US"/>
              <a:pPr>
                <a:spcBef>
                  <a:spcPct val="0"/>
                </a:spcBef>
              </a:pPr>
              <a:t>64</a:t>
            </a:fld>
            <a:endParaRPr lang="en-US" altLang="en-US"/>
          </a:p>
        </p:txBody>
      </p:sp>
      <p:sp>
        <p:nvSpPr>
          <p:cNvPr id="20483" name="Rectangle 2">
            <a:extLst>
              <a:ext uri="{FF2B5EF4-FFF2-40B4-BE49-F238E27FC236}">
                <a16:creationId xmlns:a16="http://schemas.microsoft.com/office/drawing/2014/main" id="{4395AAAD-7E5E-4778-B12C-2ADACA014606}"/>
              </a:ext>
            </a:extLst>
          </p:cNvPr>
          <p:cNvSpPr>
            <a:spLocks noGrp="1" noRot="1" noChangeAspect="1" noChangeArrowheads="1" noTextEdit="1"/>
          </p:cNvSpPr>
          <p:nvPr>
            <p:ph type="sldImg"/>
          </p:nvPr>
        </p:nvSpPr>
        <p:spPr>
          <a:ln/>
        </p:spPr>
      </p:sp>
      <p:sp>
        <p:nvSpPr>
          <p:cNvPr id="20484" name="Rectangle 3">
            <a:extLst>
              <a:ext uri="{FF2B5EF4-FFF2-40B4-BE49-F238E27FC236}">
                <a16:creationId xmlns:a16="http://schemas.microsoft.com/office/drawing/2014/main" id="{E2502BDF-373E-4856-B223-96FDB8A97C1A}"/>
              </a:ext>
            </a:extLst>
          </p:cNvPr>
          <p:cNvSpPr>
            <a:spLocks noGrp="1" noChangeArrowheads="1"/>
          </p:cNvSpPr>
          <p:nvPr>
            <p:ph type="body" idx="1"/>
          </p:nvPr>
        </p:nvSpPr>
        <p:spPr>
          <a:noFill/>
        </p:spPr>
        <p:txBody>
          <a:bodyPr/>
          <a:lstStyle/>
          <a:p>
            <a:pPr eaLnBrk="1" hangingPunct="1"/>
            <a:endParaRPr lang="en-GB" altLang="en-US"/>
          </a:p>
        </p:txBody>
      </p:sp>
      <p:sp>
        <p:nvSpPr>
          <p:cNvPr id="20485" name="Date Placeholder 1">
            <a:extLst>
              <a:ext uri="{FF2B5EF4-FFF2-40B4-BE49-F238E27FC236}">
                <a16:creationId xmlns:a16="http://schemas.microsoft.com/office/drawing/2014/main" id="{E479C81C-217E-4C7E-82E4-17D4BE88274B}"/>
              </a:ext>
            </a:extLst>
          </p:cNvPr>
          <p:cNvSpPr>
            <a:spLocks noGrp="1"/>
          </p:cNvSpPr>
          <p:nvPr>
            <p:ph type="dt" sz="quarter" idx="1"/>
          </p:nvPr>
        </p:nvSpPr>
        <p:spPr>
          <a:noFill/>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19BEAB2F-A4AC-49F6-9C7B-8AAA7491D8BC}" type="datetime1">
              <a:rPr lang="en-US" altLang="en-US"/>
              <a:pPr>
                <a:spcBef>
                  <a:spcPct val="0"/>
                </a:spcBef>
              </a:pPr>
              <a:t>2/19/2022</a:t>
            </a:fld>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CBA87712-90A9-47A7-AFA0-95E3604A04A3}"/>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CC545052-60FF-4F16-862C-F2C4FF456E45}" type="slidenum">
              <a:rPr lang="en-US" altLang="en-US"/>
              <a:pPr>
                <a:spcBef>
                  <a:spcPct val="0"/>
                </a:spcBef>
              </a:pPr>
              <a:t>65</a:t>
            </a:fld>
            <a:endParaRPr lang="en-US" altLang="en-US"/>
          </a:p>
        </p:txBody>
      </p:sp>
      <p:sp>
        <p:nvSpPr>
          <p:cNvPr id="22531" name="Rectangle 2">
            <a:extLst>
              <a:ext uri="{FF2B5EF4-FFF2-40B4-BE49-F238E27FC236}">
                <a16:creationId xmlns:a16="http://schemas.microsoft.com/office/drawing/2014/main" id="{30736F23-7DC6-4403-83B5-D52C51F8F892}"/>
              </a:ext>
            </a:extLst>
          </p:cNvPr>
          <p:cNvSpPr>
            <a:spLocks noGrp="1" noRot="1" noChangeAspect="1" noChangeArrowheads="1" noTextEdit="1"/>
          </p:cNvSpPr>
          <p:nvPr>
            <p:ph type="sldImg"/>
          </p:nvPr>
        </p:nvSpPr>
        <p:spPr>
          <a:ln/>
        </p:spPr>
      </p:sp>
      <p:sp>
        <p:nvSpPr>
          <p:cNvPr id="22532" name="Rectangle 3">
            <a:extLst>
              <a:ext uri="{FF2B5EF4-FFF2-40B4-BE49-F238E27FC236}">
                <a16:creationId xmlns:a16="http://schemas.microsoft.com/office/drawing/2014/main" id="{9E441ADA-A291-4633-9B23-C816B3EA9820}"/>
              </a:ext>
            </a:extLst>
          </p:cNvPr>
          <p:cNvSpPr>
            <a:spLocks noGrp="1" noChangeArrowheads="1"/>
          </p:cNvSpPr>
          <p:nvPr>
            <p:ph type="body" idx="1"/>
          </p:nvPr>
        </p:nvSpPr>
        <p:spPr>
          <a:noFill/>
        </p:spPr>
        <p:txBody>
          <a:bodyPr/>
          <a:lstStyle/>
          <a:p>
            <a:pPr eaLnBrk="1" hangingPunct="1">
              <a:lnSpc>
                <a:spcPct val="80000"/>
              </a:lnSpc>
            </a:pPr>
            <a:endParaRPr lang="en-US" altLang="en-US" sz="900"/>
          </a:p>
        </p:txBody>
      </p:sp>
      <p:sp>
        <p:nvSpPr>
          <p:cNvPr id="22533" name="Date Placeholder 1">
            <a:extLst>
              <a:ext uri="{FF2B5EF4-FFF2-40B4-BE49-F238E27FC236}">
                <a16:creationId xmlns:a16="http://schemas.microsoft.com/office/drawing/2014/main" id="{17BE044F-5175-4D32-9787-E55806AE0443}"/>
              </a:ext>
            </a:extLst>
          </p:cNvPr>
          <p:cNvSpPr>
            <a:spLocks noGrp="1"/>
          </p:cNvSpPr>
          <p:nvPr>
            <p:ph type="dt" sz="quarter" idx="1"/>
          </p:nvPr>
        </p:nvSpPr>
        <p:spPr>
          <a:noFill/>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D2104612-A5A0-47BB-850E-996A16334F49}" type="datetime1">
              <a:rPr lang="en-US" altLang="en-US"/>
              <a:pPr>
                <a:spcBef>
                  <a:spcPct val="0"/>
                </a:spcBef>
              </a:pPr>
              <a:t>2/19/2022</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82879" y="182879"/>
            <a:ext cx="8778240" cy="6492240"/>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32485" y="882376"/>
            <a:ext cx="7475220" cy="2926080"/>
          </a:xfrm>
        </p:spPr>
        <p:txBody>
          <a:bodyPr anchor="b">
            <a:normAutofit/>
          </a:bodyPr>
          <a:lstStyle>
            <a:lvl1pPr algn="ctr">
              <a:lnSpc>
                <a:spcPct val="85000"/>
              </a:lnSpc>
              <a:defRPr sz="60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282148" y="3869635"/>
            <a:ext cx="6575895" cy="1388165"/>
          </a:xfrm>
        </p:spPr>
        <p:txBody>
          <a:bodyPr>
            <a:normAutofit/>
          </a:bodyPr>
          <a:lstStyle>
            <a:lvl1pPr marL="0" indent="0" algn="ctr">
              <a:spcBef>
                <a:spcPts val="1000"/>
              </a:spcBef>
              <a:buNone/>
              <a:defRPr sz="1800">
                <a:solidFill>
                  <a:srgbClr val="FFFFFF"/>
                </a:solidFill>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1D8BD707-D9CF-40AE-B4C6-C98DA3205C09}" type="datetimeFigureOut">
              <a:rPr lang="en-US" smtClean="0"/>
              <a:pPr/>
              <a:t>2/19/2022</a:t>
            </a:fld>
            <a:endParaRPr lang="en-US"/>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cxnSp>
        <p:nvCxnSpPr>
          <p:cNvPr id="8" name="Straight Connector 7"/>
          <p:cNvCxnSpPr/>
          <p:nvPr/>
        </p:nvCxnSpPr>
        <p:spPr>
          <a:xfrm>
            <a:off x="1483995" y="3733800"/>
            <a:ext cx="61722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40830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2/19/2022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5549466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762000"/>
            <a:ext cx="1743075"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57250" y="762000"/>
            <a:ext cx="5572125"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2/19/2022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795196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2625" y="609600"/>
            <a:ext cx="8080375" cy="1143000"/>
          </a:xfrm>
        </p:spPr>
        <p:txBody>
          <a:bodyPr/>
          <a:lstStyle/>
          <a:p>
            <a:r>
              <a:rPr lang="en-US"/>
              <a:t>Click to edit Master title style</a:t>
            </a:r>
            <a:endParaRPr lang="ar-JO"/>
          </a:p>
        </p:txBody>
      </p:sp>
      <p:sp>
        <p:nvSpPr>
          <p:cNvPr id="3" name="Text Placeholder 2"/>
          <p:cNvSpPr>
            <a:spLocks noGrp="1"/>
          </p:cNvSpPr>
          <p:nvPr>
            <p:ph type="body" sz="half" idx="1"/>
          </p:nvPr>
        </p:nvSpPr>
        <p:spPr>
          <a:xfrm>
            <a:off x="682625"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Content Placeholder 3"/>
          <p:cNvSpPr>
            <a:spLocks noGrp="1"/>
          </p:cNvSpPr>
          <p:nvPr>
            <p:ph sz="half" idx="2"/>
          </p:nvPr>
        </p:nvSpPr>
        <p:spPr>
          <a:xfrm>
            <a:off x="4645025"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5" name="Date Placeholder 3">
            <a:extLst>
              <a:ext uri="{FF2B5EF4-FFF2-40B4-BE49-F238E27FC236}">
                <a16:creationId xmlns:a16="http://schemas.microsoft.com/office/drawing/2014/main" id="{82ACC5B7-1191-4149-9761-5E98CF2FFE28}"/>
              </a:ext>
            </a:extLst>
          </p:cNvPr>
          <p:cNvSpPr>
            <a:spLocks noGrp="1"/>
          </p:cNvSpPr>
          <p:nvPr>
            <p:ph type="dt" sz="half" idx="10"/>
          </p:nvPr>
        </p:nvSpPr>
        <p:spPr/>
        <p:txBody>
          <a:bodyPr/>
          <a:lstStyle>
            <a:lvl1pPr>
              <a:defRPr/>
            </a:lvl1pPr>
          </a:lstStyle>
          <a:p>
            <a:pPr>
              <a:defRPr/>
            </a:pPr>
            <a:fld id="{96C065FC-7684-48C7-AC84-762E3094B73A}" type="datetime1">
              <a:rPr lang="en-US"/>
              <a:pPr>
                <a:defRPr/>
              </a:pPr>
              <a:t>2/19/2022</a:t>
            </a:fld>
            <a:endParaRPr lang="en-US"/>
          </a:p>
        </p:txBody>
      </p:sp>
      <p:sp>
        <p:nvSpPr>
          <p:cNvPr id="6" name="Footer Placeholder 4">
            <a:extLst>
              <a:ext uri="{FF2B5EF4-FFF2-40B4-BE49-F238E27FC236}">
                <a16:creationId xmlns:a16="http://schemas.microsoft.com/office/drawing/2014/main" id="{B3F6F38A-ABF5-4177-B94E-9B4FD41F4C33}"/>
              </a:ext>
            </a:extLst>
          </p:cNvPr>
          <p:cNvSpPr>
            <a:spLocks noGrp="1"/>
          </p:cNvSpPr>
          <p:nvPr>
            <p:ph type="ftr" sz="quarter" idx="11"/>
          </p:nvPr>
        </p:nvSpPr>
        <p:spPr/>
        <p:txBody>
          <a:bodyPr/>
          <a:lstStyle>
            <a:lvl1pPr>
              <a:defRPr/>
            </a:lvl1pPr>
          </a:lstStyle>
          <a:p>
            <a:pPr>
              <a:defRPr/>
            </a:pPr>
            <a:r>
              <a:rPr lang="en-US"/>
              <a:t>BA-FP-JU-C</a:t>
            </a:r>
          </a:p>
        </p:txBody>
      </p:sp>
      <p:sp>
        <p:nvSpPr>
          <p:cNvPr id="7" name="Slide Number Placeholder 5">
            <a:extLst>
              <a:ext uri="{FF2B5EF4-FFF2-40B4-BE49-F238E27FC236}">
                <a16:creationId xmlns:a16="http://schemas.microsoft.com/office/drawing/2014/main" id="{8180A1A0-279C-423D-954F-077ADEC0DCD5}"/>
              </a:ext>
            </a:extLst>
          </p:cNvPr>
          <p:cNvSpPr>
            <a:spLocks noGrp="1"/>
          </p:cNvSpPr>
          <p:nvPr>
            <p:ph type="sldNum" sz="quarter" idx="12"/>
          </p:nvPr>
        </p:nvSpPr>
        <p:spPr/>
        <p:txBody>
          <a:bodyPr/>
          <a:lstStyle>
            <a:lvl2pPr lvl="1">
              <a:defRPr/>
            </a:lvl2pPr>
          </a:lstStyle>
          <a:p>
            <a:pPr lvl="1">
              <a:defRPr/>
            </a:pPr>
            <a:fld id="{30B761DE-1405-47A1-93F7-FEE22D810265}" type="slidenum">
              <a:rPr lang="en-US" altLang="en-US"/>
              <a:pPr lvl="1">
                <a:defRPr/>
              </a:pPr>
              <a:t>‹#›</a:t>
            </a:fld>
            <a:endParaRPr lang="en-US" altLang="en-US">
              <a:latin typeface="Calibri" panose="020F0502020204030204" pitchFamily="34" charset="0"/>
            </a:endParaRPr>
          </a:p>
        </p:txBody>
      </p:sp>
    </p:spTree>
    <p:extLst>
      <p:ext uri="{BB962C8B-B14F-4D97-AF65-F5344CB8AC3E}">
        <p14:creationId xmlns:p14="http://schemas.microsoft.com/office/powerpoint/2010/main" val="3463010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spcBef>
                <a:spcPts val="1000"/>
              </a:spcBef>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2/19/2022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129348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29818" y="1173575"/>
            <a:ext cx="7475220" cy="2926080"/>
          </a:xfrm>
        </p:spPr>
        <p:txBody>
          <a:bodyPr anchor="b">
            <a:noAutofit/>
          </a:bodyPr>
          <a:lstStyle>
            <a:lvl1pPr algn="ctr">
              <a:lnSpc>
                <a:spcPct val="85000"/>
              </a:lnSpc>
              <a:defRPr sz="60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282446" y="4154520"/>
            <a:ext cx="6576822" cy="1363806"/>
          </a:xfrm>
        </p:spPr>
        <p:txBody>
          <a:bodyPr anchor="t">
            <a:normAutofit/>
          </a:bodyPr>
          <a:lstStyle>
            <a:lvl1pPr marL="0" indent="0" algn="ctr">
              <a:buNone/>
              <a:defRPr sz="1800">
                <a:solidFill>
                  <a:schemeClr val="accent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cxnSp>
        <p:nvCxnSpPr>
          <p:cNvPr id="7" name="Straight Connector 6"/>
          <p:cNvCxnSpPr/>
          <p:nvPr/>
        </p:nvCxnSpPr>
        <p:spPr>
          <a:xfrm>
            <a:off x="1485900" y="4020408"/>
            <a:ext cx="61722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660651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57250" y="2057399"/>
            <a:ext cx="3566160" cy="40233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00709" y="2057400"/>
            <a:ext cx="3566160" cy="40233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2/19/2022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0806691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857250" y="2001511"/>
            <a:ext cx="3566160" cy="77724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57250" y="2721483"/>
            <a:ext cx="3566160" cy="338328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01880" y="1999032"/>
            <a:ext cx="3566160" cy="77724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701880" y="2719322"/>
            <a:ext cx="3566160" cy="338328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2/19/2022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540217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2/19/2022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127763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195692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7250" y="1097280"/>
            <a:ext cx="2834640" cy="1737360"/>
          </a:xfrm>
        </p:spPr>
        <p:txBody>
          <a:bodyPr anchor="b">
            <a:noAutofit/>
          </a:bodyPr>
          <a:lstStyle>
            <a:lvl1pPr>
              <a:lnSpc>
                <a:spcPct val="90000"/>
              </a:lnSpc>
              <a:defRPr sz="3000" b="0"/>
            </a:lvl1pPr>
          </a:lstStyle>
          <a:p>
            <a:r>
              <a:rPr lang="en-US"/>
              <a:t>Click to edit Master title style</a:t>
            </a:r>
            <a:endParaRPr lang="en-US" dirty="0"/>
          </a:p>
        </p:txBody>
      </p:sp>
      <p:sp>
        <p:nvSpPr>
          <p:cNvPr id="3" name="Content Placeholder 2"/>
          <p:cNvSpPr>
            <a:spLocks noGrp="1"/>
          </p:cNvSpPr>
          <p:nvPr>
            <p:ph idx="1"/>
          </p:nvPr>
        </p:nvSpPr>
        <p:spPr>
          <a:xfrm>
            <a:off x="4129314" y="1097280"/>
            <a:ext cx="4149638" cy="466344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7250" y="2834640"/>
            <a:ext cx="2834640" cy="2926080"/>
          </a:xfrm>
        </p:spPr>
        <p:txBody>
          <a:bodyPr>
            <a:normAutofit/>
          </a:bodyPr>
          <a:lstStyle>
            <a:lvl1pPr marL="0" indent="0">
              <a:lnSpc>
                <a:spcPct val="100000"/>
              </a:lnSpc>
              <a:spcBef>
                <a:spcPts val="80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9191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7250" y="1097280"/>
            <a:ext cx="2834640" cy="1737360"/>
          </a:xfrm>
        </p:spPr>
        <p:txBody>
          <a:bodyPr anchor="b">
            <a:noAutofit/>
          </a:bodyPr>
          <a:lstStyle>
            <a:lvl1pPr>
              <a:lnSpc>
                <a:spcPct val="90000"/>
              </a:lnSpc>
              <a:defRPr sz="3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4019107" y="1069847"/>
            <a:ext cx="4257703" cy="4645153"/>
          </a:xfrm>
        </p:spPr>
        <p:txBody>
          <a:bodyPr lIns="274320" tIns="182880" anchor="t">
            <a:normAutofit/>
          </a:bodyPr>
          <a:lstStyle>
            <a:lvl1pPr marL="0" indent="0">
              <a:buNone/>
              <a:defRPr sz="21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57250" y="2834640"/>
            <a:ext cx="2834640" cy="2880360"/>
          </a:xfrm>
        </p:spPr>
        <p:txBody>
          <a:bodyPr>
            <a:normAutofit/>
          </a:bodyPr>
          <a:lstStyle>
            <a:lvl1pPr marL="0" indent="0">
              <a:lnSpc>
                <a:spcPct val="100000"/>
              </a:lnSpc>
              <a:spcBef>
                <a:spcPts val="80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991741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theme" Target="../theme/theme1.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p:nvPr/>
        </p:nvSpPr>
        <p:spPr>
          <a:xfrm>
            <a:off x="182880" y="182880"/>
            <a:ext cx="8778240" cy="6492240"/>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57250" y="609600"/>
            <a:ext cx="740664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57251" y="2057400"/>
            <a:ext cx="7404653"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7247" y="6223829"/>
            <a:ext cx="1746806" cy="365125"/>
          </a:xfrm>
          <a:prstGeom prst="rect">
            <a:avLst/>
          </a:prstGeom>
        </p:spPr>
        <p:txBody>
          <a:bodyPr vert="horz" lIns="91440" tIns="45720" rIns="91440" bIns="45720" rtlCol="0" anchor="ctr"/>
          <a:lstStyle>
            <a:lvl1pPr algn="l">
              <a:defRPr sz="1000">
                <a:solidFill>
                  <a:schemeClr val="accent1"/>
                </a:solidFill>
              </a:defRPr>
            </a:lvl1pPr>
          </a:lstStyle>
          <a:p>
            <a:fld id="{1D8BD707-D9CF-40AE-B4C6-C98DA3205C09}" type="datetimeFigureOut">
              <a:rPr lang="en-US" smtClean="0"/>
              <a:pPr/>
              <a:t>2/19/2022</a:t>
            </a:fld>
            <a:endParaRPr lang="en-US"/>
          </a:p>
        </p:txBody>
      </p:sp>
      <p:sp>
        <p:nvSpPr>
          <p:cNvPr id="5" name="Footer Placeholder 4"/>
          <p:cNvSpPr>
            <a:spLocks noGrp="1"/>
          </p:cNvSpPr>
          <p:nvPr>
            <p:ph type="ftr" sz="quarter" idx="3"/>
          </p:nvPr>
        </p:nvSpPr>
        <p:spPr>
          <a:xfrm>
            <a:off x="2961861" y="6223829"/>
            <a:ext cx="3538331" cy="365125"/>
          </a:xfrm>
          <a:prstGeom prst="rect">
            <a:avLst/>
          </a:prstGeom>
        </p:spPr>
        <p:txBody>
          <a:bodyPr vert="horz" lIns="91440" tIns="45720" rIns="91440" bIns="45720" rtlCol="0" anchor="ctr"/>
          <a:lstStyle>
            <a:lvl1pPr algn="ctr">
              <a:defRPr sz="1000">
                <a:solidFill>
                  <a:schemeClr val="accent1"/>
                </a:solidFill>
              </a:defRPr>
            </a:lvl1pPr>
          </a:lstStyle>
          <a:p>
            <a:endParaRPr lang="en-US"/>
          </a:p>
        </p:txBody>
      </p:sp>
      <p:sp>
        <p:nvSpPr>
          <p:cNvPr id="6" name="Slide Number Placeholder 5"/>
          <p:cNvSpPr>
            <a:spLocks noGrp="1"/>
          </p:cNvSpPr>
          <p:nvPr>
            <p:ph type="sldNum" sz="quarter" idx="4"/>
          </p:nvPr>
        </p:nvSpPr>
        <p:spPr>
          <a:xfrm>
            <a:off x="6997148" y="6223829"/>
            <a:ext cx="1279663" cy="365125"/>
          </a:xfrm>
          <a:prstGeom prst="rect">
            <a:avLst/>
          </a:prstGeom>
        </p:spPr>
        <p:txBody>
          <a:bodyPr vert="horz" lIns="91440" tIns="45720" rIns="91440" bIns="45720" rtlCol="0" anchor="ctr"/>
          <a:lstStyle>
            <a:lvl1pPr algn="r">
              <a:defRPr sz="1000">
                <a:solidFill>
                  <a:schemeClr val="accent1"/>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703173214"/>
      </p:ext>
    </p:extLst>
  </p:cSld>
  <p:clrMap bg1="lt1" tx1="dk1" bg2="lt2" tx2="dk2" accent1="accent1" accent2="accent2" accent3="accent3" accent4="accent4" accent5="accent5" accent6="accent6" hlink="hlink" folHlink="folHlink"/>
  <p:sldLayoutIdLst>
    <p:sldLayoutId id="2147483783" r:id="rId1"/>
    <p:sldLayoutId id="2147483784" r:id="rId2"/>
    <p:sldLayoutId id="2147483785" r:id="rId3"/>
    <p:sldLayoutId id="2147483786" r:id="rId4"/>
    <p:sldLayoutId id="2147483787" r:id="rId5"/>
    <p:sldLayoutId id="2147483788" r:id="rId6"/>
    <p:sldLayoutId id="2147483789" r:id="rId7"/>
    <p:sldLayoutId id="2147483790" r:id="rId8"/>
    <p:sldLayoutId id="2147483791" r:id="rId9"/>
    <p:sldLayoutId id="2147483792" r:id="rId10"/>
    <p:sldLayoutId id="2147483793" r:id="rId11"/>
    <p:sldLayoutId id="2147483794" r:id="rId12"/>
  </p:sldLayoutIdLst>
  <p:txStyles>
    <p:titleStyle>
      <a:lvl1pPr algn="l" defTabSz="685800" rtl="0" eaLnBrk="1" latinLnBrk="0" hangingPunct="1">
        <a:lnSpc>
          <a:spcPct val="90000"/>
        </a:lnSpc>
        <a:spcBef>
          <a:spcPct val="0"/>
        </a:spcBef>
        <a:buNone/>
        <a:defRPr sz="4000" kern="1200">
          <a:solidFill>
            <a:schemeClr val="accent1"/>
          </a:solidFill>
          <a:latin typeface="+mj-lt"/>
          <a:ea typeface="+mj-ea"/>
          <a:cs typeface="+mj-cs"/>
        </a:defRPr>
      </a:lvl1pPr>
    </p:titleStyle>
    <p:bodyStyle>
      <a:lvl1pPr marL="171450" indent="-137160" algn="l" defTabSz="685800" rtl="0" eaLnBrk="1" latinLnBrk="0" hangingPunct="1">
        <a:lnSpc>
          <a:spcPct val="90000"/>
        </a:lnSpc>
        <a:spcBef>
          <a:spcPts val="1000"/>
        </a:spcBef>
        <a:buClr>
          <a:schemeClr val="accent1"/>
        </a:buClr>
        <a:buSzPct val="80000"/>
        <a:buFont typeface="Corbel" pitchFamily="34" charset="0"/>
        <a:buChar char="•"/>
        <a:defRPr sz="2000" kern="1200">
          <a:solidFill>
            <a:schemeClr val="accent1"/>
          </a:solidFill>
          <a:latin typeface="+mn-lt"/>
          <a:ea typeface="+mn-ea"/>
          <a:cs typeface="+mn-cs"/>
        </a:defRPr>
      </a:lvl1pPr>
      <a:lvl2pPr marL="34290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800" kern="1200">
          <a:solidFill>
            <a:schemeClr val="accent1"/>
          </a:solidFill>
          <a:latin typeface="+mn-lt"/>
          <a:ea typeface="+mn-ea"/>
          <a:cs typeface="+mn-cs"/>
        </a:defRPr>
      </a:lvl2pPr>
      <a:lvl3pPr marL="54864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600" kern="1200">
          <a:solidFill>
            <a:schemeClr val="accent1"/>
          </a:solidFill>
          <a:latin typeface="+mn-lt"/>
          <a:ea typeface="+mn-ea"/>
          <a:cs typeface="+mn-cs"/>
        </a:defRPr>
      </a:lvl3pPr>
      <a:lvl4pPr marL="75438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4pPr>
      <a:lvl5pPr marL="92012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5pPr>
      <a:lvl6pPr marL="11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6pPr>
      <a:lvl7pPr marL="13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7pPr>
      <a:lvl8pPr marL="15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8pPr>
      <a:lvl9pPr marL="17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2" Type="http://schemas.openxmlformats.org/officeDocument/2006/relationships/image" Target="../media/image4.png" /><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2" Type="http://schemas.openxmlformats.org/officeDocument/2006/relationships/image" Target="../media/image5.jpeg" /><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2" Type="http://schemas.openxmlformats.org/officeDocument/2006/relationships/image" Target="../media/image6.jpeg"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1.xml.rels><?xml version="1.0" encoding="UTF-8" standalone="yes"?>
<Relationships xmlns="http://schemas.openxmlformats.org/package/2006/relationships"><Relationship Id="rId2" Type="http://schemas.openxmlformats.org/officeDocument/2006/relationships/image" Target="../media/image7.png" /><Relationship Id="rId1" Type="http://schemas.openxmlformats.org/officeDocument/2006/relationships/slideLayout" Target="../slideLayouts/slideLayout2.xml" /></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3.xml.rels><?xml version="1.0" encoding="UTF-8" standalone="yes"?>
<Relationships xmlns="http://schemas.openxmlformats.org/package/2006/relationships"><Relationship Id="rId2" Type="http://schemas.openxmlformats.org/officeDocument/2006/relationships/image" Target="../media/image8.png" /><Relationship Id="rId1" Type="http://schemas.openxmlformats.org/officeDocument/2006/relationships/slideLayout" Target="../slideLayouts/slideLayout2.xml" /></Relationships>
</file>

<file path=ppt/slides/_rels/slide34.xml.rels><?xml version="1.0" encoding="UTF-8" standalone="yes"?>
<Relationships xmlns="http://schemas.openxmlformats.org/package/2006/relationships"><Relationship Id="rId2" Type="http://schemas.openxmlformats.org/officeDocument/2006/relationships/image" Target="../media/image9.png" /><Relationship Id="rId1" Type="http://schemas.openxmlformats.org/officeDocument/2006/relationships/slideLayout" Target="../slideLayouts/slideLayout2.xml" /></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7.xml.rels><?xml version="1.0" encoding="UTF-8" standalone="yes"?>
<Relationships xmlns="http://schemas.openxmlformats.org/package/2006/relationships"><Relationship Id="rId2" Type="http://schemas.openxmlformats.org/officeDocument/2006/relationships/image" Target="../media/image10.png" /><Relationship Id="rId1" Type="http://schemas.openxmlformats.org/officeDocument/2006/relationships/slideLayout" Target="../slideLayouts/slideLayout2.xml" /></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9.xml.rels><?xml version="1.0" encoding="UTF-8" standalone="yes"?>
<Relationships xmlns="http://schemas.openxmlformats.org/package/2006/relationships"><Relationship Id="rId2" Type="http://schemas.openxmlformats.org/officeDocument/2006/relationships/image" Target="../media/image11.png"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12.xml" /></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2.xml" /></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2.xml" /></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4.xml" /><Relationship Id="rId1" Type="http://schemas.openxmlformats.org/officeDocument/2006/relationships/slideLayout" Target="../slideLayouts/slideLayout2.xml" /></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xml" /><Relationship Id="rId1" Type="http://schemas.openxmlformats.org/officeDocument/2006/relationships/slideLayout" Target="../slideLayouts/slideLayout2.xml" /></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xml" /><Relationship Id="rId1" Type="http://schemas.openxmlformats.org/officeDocument/2006/relationships/slideLayout" Target="../slideLayouts/slideLayout2.xml" /></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7.xml" /><Relationship Id="rId1" Type="http://schemas.openxmlformats.org/officeDocument/2006/relationships/slideLayout" Target="../slideLayouts/slideLayout2.xml" /></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8.xml" /><Relationship Id="rId1" Type="http://schemas.openxmlformats.org/officeDocument/2006/relationships/slideLayout" Target="../slideLayouts/slideLayout2.xml" /></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9.xml" /><Relationship Id="rId1" Type="http://schemas.openxmlformats.org/officeDocument/2006/relationships/slideLayout" Target="../slideLayouts/slideLayout2.xml" /></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10.xml" /><Relationship Id="rId1" Type="http://schemas.openxmlformats.org/officeDocument/2006/relationships/slideLayout" Target="../slideLayouts/slideLayout2.xml" /></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11.xml" /><Relationship Id="rId1" Type="http://schemas.openxmlformats.org/officeDocument/2006/relationships/slideLayout" Target="../slideLayouts/slideLayout2.xml" /></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12.xml"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0"/>
            <a:ext cx="7772400" cy="2971800"/>
          </a:xfrm>
        </p:spPr>
        <p:txBody>
          <a:bodyPr>
            <a:normAutofit/>
          </a:bodyPr>
          <a:lstStyle/>
          <a:p>
            <a:r>
              <a:rPr lang="en-US" sz="4800" b="1" dirty="0"/>
              <a:t>Pharmaceutical Compounding and Dispensing (Extemporaneous) </a:t>
            </a:r>
          </a:p>
        </p:txBody>
      </p:sp>
      <p:sp>
        <p:nvSpPr>
          <p:cNvPr id="3" name="Rectangle 2">
            <a:extLst>
              <a:ext uri="{FF2B5EF4-FFF2-40B4-BE49-F238E27FC236}">
                <a16:creationId xmlns:a16="http://schemas.microsoft.com/office/drawing/2014/main" id="{B7D7C7A3-B620-4E50-AFD8-7B7166E011DE}"/>
              </a:ext>
            </a:extLst>
          </p:cNvPr>
          <p:cNvSpPr/>
          <p:nvPr/>
        </p:nvSpPr>
        <p:spPr>
          <a:xfrm>
            <a:off x="2819400" y="4495800"/>
            <a:ext cx="4095095" cy="1477328"/>
          </a:xfrm>
          <a:prstGeom prst="rect">
            <a:avLst/>
          </a:prstGeom>
        </p:spPr>
        <p:txBody>
          <a:bodyPr wrap="none">
            <a:spAutoFit/>
          </a:bodyPr>
          <a:lstStyle/>
          <a:p>
            <a:r>
              <a:rPr lang="en-US" dirty="0"/>
              <a:t>Dr. Umar Farooq</a:t>
            </a:r>
          </a:p>
          <a:p>
            <a:r>
              <a:rPr lang="en-US" dirty="0"/>
              <a:t>Pharm.D., M.Phil., Ph.D. Scholar</a:t>
            </a:r>
            <a:br>
              <a:rPr lang="en-US" dirty="0"/>
            </a:br>
            <a:r>
              <a:rPr lang="en-US" dirty="0"/>
              <a:t>Assistant Professor</a:t>
            </a:r>
            <a:br>
              <a:rPr lang="en-US" dirty="0"/>
            </a:br>
            <a:r>
              <a:rPr lang="en-US" dirty="0"/>
              <a:t>Head of Department (Pharmaceutics)</a:t>
            </a:r>
            <a:br>
              <a:rPr lang="en-US" dirty="0"/>
            </a:br>
            <a:r>
              <a:rPr lang="en-US" dirty="0"/>
              <a:t>Rashid Latif College of Pharmacy, Lahore</a:t>
            </a:r>
            <a:endParaRPr lang="en-PK"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Analytical Balance</a:t>
            </a:r>
          </a:p>
        </p:txBody>
      </p:sp>
      <p:pic>
        <p:nvPicPr>
          <p:cNvPr id="2050" name="Picture 2" descr="C:\Users\zarasheikh\Downloads\Mettler.jpg"/>
          <p:cNvPicPr>
            <a:picLocks noGrp="1" noChangeAspect="1" noChangeArrowheads="1"/>
          </p:cNvPicPr>
          <p:nvPr>
            <p:ph idx="1"/>
          </p:nvPr>
        </p:nvPicPr>
        <p:blipFill>
          <a:blip r:embed="rId2"/>
          <a:srcRect/>
          <a:stretch>
            <a:fillRect/>
          </a:stretch>
        </p:blipFill>
        <p:spPr bwMode="auto">
          <a:xfrm>
            <a:off x="2133601" y="1705770"/>
            <a:ext cx="4495800" cy="4736272"/>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Weights </a:t>
            </a:r>
            <a:endParaRPr lang="en-US" dirty="0"/>
          </a:p>
        </p:txBody>
      </p:sp>
      <p:sp>
        <p:nvSpPr>
          <p:cNvPr id="3" name="Content Placeholder 2"/>
          <p:cNvSpPr>
            <a:spLocks noGrp="1"/>
          </p:cNvSpPr>
          <p:nvPr>
            <p:ph idx="1"/>
          </p:nvPr>
        </p:nvSpPr>
        <p:spPr>
          <a:xfrm>
            <a:off x="457200" y="1600200"/>
            <a:ext cx="8229600" cy="4724400"/>
          </a:xfrm>
        </p:spPr>
        <p:txBody>
          <a:bodyPr>
            <a:normAutofit/>
          </a:bodyPr>
          <a:lstStyle/>
          <a:p>
            <a:pPr algn="just"/>
            <a:r>
              <a:rPr lang="en-US" dirty="0"/>
              <a:t>Weights used for the Class A Prescription Balance and other balances are made of brass or polished metal and must be maintained and handled properly. These sets usually contain cylindrical weights ranging from 1 to 50 </a:t>
            </a:r>
            <a:r>
              <a:rPr lang="en-US" dirty="0" err="1"/>
              <a:t>gms</a:t>
            </a:r>
            <a:r>
              <a:rPr lang="en-US" dirty="0"/>
              <a:t> and fractional weights of 10 to 500 mg. </a:t>
            </a:r>
          </a:p>
          <a:p>
            <a:pPr algn="just"/>
            <a:r>
              <a:rPr lang="en-US" dirty="0"/>
              <a:t>Once yearly the weights should be calibrated to ensure accuracy.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49362"/>
          </a:xfrm>
        </p:spPr>
        <p:txBody>
          <a:bodyPr/>
          <a:lstStyle/>
          <a:p>
            <a:r>
              <a:rPr lang="en-US" b="1" dirty="0"/>
              <a:t>Spatula </a:t>
            </a:r>
            <a:endParaRPr lang="en-US" dirty="0"/>
          </a:p>
        </p:txBody>
      </p:sp>
      <p:sp>
        <p:nvSpPr>
          <p:cNvPr id="5" name="Content Placeholder 4"/>
          <p:cNvSpPr>
            <a:spLocks noGrp="1"/>
          </p:cNvSpPr>
          <p:nvPr>
            <p:ph idx="1"/>
          </p:nvPr>
        </p:nvSpPr>
        <p:spPr>
          <a:xfrm>
            <a:off x="457200" y="1752600"/>
            <a:ext cx="8229600" cy="4373563"/>
          </a:xfrm>
        </p:spPr>
        <p:txBody>
          <a:bodyPr/>
          <a:lstStyle/>
          <a:p>
            <a:pPr algn="just"/>
            <a:r>
              <a:rPr lang="en-US" dirty="0"/>
              <a:t>Spatulas are used to transfer solid ingredients such as powders, ointments, creams to weighing pans. They are also used to mix ingredients together into homogenous mixtures. Spatulas are available in stainless steel, plastic and hard rubber, the type of spatula to use is dependent on what is being transferred or mixed.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Spatula made of stainless steel</a:t>
            </a:r>
          </a:p>
        </p:txBody>
      </p:sp>
      <p:pic>
        <p:nvPicPr>
          <p:cNvPr id="4098" name="Picture 2" descr="C:\Users\zarasheikh\Downloads\$(KGrHqJHJFMFDVgqZypDBQ7rsWuLTw~~60_35.JPG"/>
          <p:cNvPicPr>
            <a:picLocks noGrp="1" noChangeAspect="1" noChangeArrowheads="1"/>
          </p:cNvPicPr>
          <p:nvPr>
            <p:ph idx="1"/>
          </p:nvPr>
        </p:nvPicPr>
        <p:blipFill>
          <a:blip r:embed="rId2"/>
          <a:stretch>
            <a:fillRect/>
          </a:stretch>
        </p:blipFill>
        <p:spPr bwMode="auto">
          <a:xfrm>
            <a:off x="2654300" y="2813050"/>
            <a:ext cx="3810000" cy="2527300"/>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77962"/>
          </a:xfrm>
        </p:spPr>
        <p:txBody>
          <a:bodyPr/>
          <a:lstStyle/>
          <a:p>
            <a:r>
              <a:rPr lang="en-US" b="1" dirty="0"/>
              <a:t>Mortar and Pestle </a:t>
            </a:r>
            <a:endParaRPr lang="en-US" dirty="0"/>
          </a:p>
        </p:txBody>
      </p:sp>
      <p:sp>
        <p:nvSpPr>
          <p:cNvPr id="3" name="Content Placeholder 2"/>
          <p:cNvSpPr>
            <a:spLocks noGrp="1"/>
          </p:cNvSpPr>
          <p:nvPr>
            <p:ph idx="1"/>
          </p:nvPr>
        </p:nvSpPr>
        <p:spPr>
          <a:xfrm>
            <a:off x="457200" y="2057400"/>
            <a:ext cx="8229600" cy="4068763"/>
          </a:xfrm>
        </p:spPr>
        <p:txBody>
          <a:bodyPr/>
          <a:lstStyle/>
          <a:p>
            <a:pPr algn="just"/>
            <a:r>
              <a:rPr lang="en-US" dirty="0"/>
              <a:t>The mortar and pestle is used to grind particles into fine powders (</a:t>
            </a:r>
            <a:r>
              <a:rPr lang="en-US" dirty="0" err="1"/>
              <a:t>trituration</a:t>
            </a:r>
            <a:r>
              <a:rPr lang="en-US" dirty="0"/>
              <a:t>). The incorporation of a liquid (</a:t>
            </a:r>
            <a:r>
              <a:rPr lang="en-US" dirty="0" err="1"/>
              <a:t>levigation</a:t>
            </a:r>
            <a:r>
              <a:rPr lang="en-US" dirty="0"/>
              <a:t>) can further reduce particle size. Mortar and Pestles are made of Glass, Porcelain, Wedgwood or Marble. Glass is preferable for mixing liquids and semi-soft dosage forms.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Mortar and Pestle</a:t>
            </a:r>
          </a:p>
        </p:txBody>
      </p:sp>
      <p:pic>
        <p:nvPicPr>
          <p:cNvPr id="1026" name="Picture 2"/>
          <p:cNvPicPr>
            <a:picLocks noGrp="1" noChangeAspect="1" noChangeArrowheads="1"/>
          </p:cNvPicPr>
          <p:nvPr>
            <p:ph idx="1"/>
          </p:nvPr>
        </p:nvPicPr>
        <p:blipFill>
          <a:blip r:embed="rId2"/>
          <a:srcRect/>
          <a:stretch>
            <a:fillRect/>
          </a:stretch>
        </p:blipFill>
        <p:spPr bwMode="auto">
          <a:xfrm>
            <a:off x="2209800" y="1688152"/>
            <a:ext cx="4495800" cy="4583097"/>
          </a:xfrm>
          <a:prstGeom prst="rect">
            <a:avLst/>
          </a:prstGeom>
          <a:noFill/>
          <a:ln w="9525">
            <a:noFill/>
            <a:miter lim="800000"/>
            <a:headEnd/>
            <a:tailEnd/>
          </a:ln>
          <a:effec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49362"/>
          </a:xfrm>
        </p:spPr>
        <p:txBody>
          <a:bodyPr/>
          <a:lstStyle/>
          <a:p>
            <a:r>
              <a:rPr lang="en-US" b="1" dirty="0"/>
              <a:t>Graduates </a:t>
            </a:r>
            <a:endParaRPr lang="en-US" dirty="0"/>
          </a:p>
        </p:txBody>
      </p:sp>
      <p:sp>
        <p:nvSpPr>
          <p:cNvPr id="3" name="Content Placeholder 2"/>
          <p:cNvSpPr>
            <a:spLocks noGrp="1"/>
          </p:cNvSpPr>
          <p:nvPr>
            <p:ph idx="1"/>
          </p:nvPr>
        </p:nvSpPr>
        <p:spPr>
          <a:xfrm>
            <a:off x="457200" y="1905000"/>
            <a:ext cx="8229600" cy="4221163"/>
          </a:xfrm>
        </p:spPr>
        <p:txBody>
          <a:bodyPr/>
          <a:lstStyle/>
          <a:p>
            <a:pPr algn="just"/>
            <a:r>
              <a:rPr lang="en-US" dirty="0"/>
              <a:t>Graduates are used in the measurement of liquids. Most graduates are marked “TD” which means, “to deliver”. This marking indicates that the measurement of this graduate will compensate for the excess liquid that adheres to the surface of the graduate after emptying.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Conical Graduates</a:t>
            </a:r>
          </a:p>
        </p:txBody>
      </p:sp>
      <p:sp>
        <p:nvSpPr>
          <p:cNvPr id="3" name="Content Placeholder 2"/>
          <p:cNvSpPr>
            <a:spLocks noGrp="1"/>
          </p:cNvSpPr>
          <p:nvPr>
            <p:ph idx="1"/>
          </p:nvPr>
        </p:nvSpPr>
        <p:spPr>
          <a:xfrm>
            <a:off x="457200" y="1981200"/>
            <a:ext cx="8229600" cy="4144963"/>
          </a:xfrm>
        </p:spPr>
        <p:txBody>
          <a:bodyPr/>
          <a:lstStyle/>
          <a:p>
            <a:pPr algn="just"/>
            <a:r>
              <a:rPr lang="en-US" dirty="0"/>
              <a:t>The Conical graduate has a wide mouth and wide base to allow the stirring of liquids with a glass stirring rod. As the diameter of the graduate increases, the accuracy decreases. The conical graduate varies in size from 10ml to 4000ml.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Conical Graduates</a:t>
            </a:r>
            <a:endParaRPr lang="en-US" dirty="0"/>
          </a:p>
        </p:txBody>
      </p:sp>
      <p:pic>
        <p:nvPicPr>
          <p:cNvPr id="2050" name="Picture 2" descr="C:\Users\zarasheikh\Downloads\images.jpg"/>
          <p:cNvPicPr>
            <a:picLocks noGrp="1" noChangeAspect="1" noChangeArrowheads="1"/>
          </p:cNvPicPr>
          <p:nvPr>
            <p:ph idx="1"/>
          </p:nvPr>
        </p:nvPicPr>
        <p:blipFill>
          <a:blip r:embed="rId2"/>
          <a:srcRect/>
          <a:stretch>
            <a:fillRect/>
          </a:stretch>
        </p:blipFill>
        <p:spPr bwMode="auto">
          <a:xfrm>
            <a:off x="1219200" y="1547739"/>
            <a:ext cx="6553200" cy="4741141"/>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b="1" dirty="0"/>
              <a:t>Cylindrical Graduates</a:t>
            </a:r>
            <a:endParaRPr lang="en-US" dirty="0"/>
          </a:p>
        </p:txBody>
      </p:sp>
      <p:sp>
        <p:nvSpPr>
          <p:cNvPr id="3" name="Content Placeholder 2"/>
          <p:cNvSpPr>
            <a:spLocks noGrp="1"/>
          </p:cNvSpPr>
          <p:nvPr>
            <p:ph idx="1"/>
          </p:nvPr>
        </p:nvSpPr>
        <p:spPr>
          <a:xfrm>
            <a:off x="457200" y="1295400"/>
            <a:ext cx="8229600" cy="4830763"/>
          </a:xfrm>
        </p:spPr>
        <p:txBody>
          <a:bodyPr/>
          <a:lstStyle/>
          <a:p>
            <a:pPr algn="just"/>
            <a:r>
              <a:rPr lang="en-US" dirty="0"/>
              <a:t>The Cylindrical graduate is uniform from top to bottom and is the most accurate graduate for the measurement of liquids. </a:t>
            </a:r>
          </a:p>
          <a:p>
            <a:pPr algn="just">
              <a:buNone/>
            </a:pPr>
            <a:endParaRPr lang="en-US" dirty="0"/>
          </a:p>
        </p:txBody>
      </p:sp>
      <p:pic>
        <p:nvPicPr>
          <p:cNvPr id="3074" name="Picture 2" descr="C:\Users\zarasheikh\Downloads\images.jpg"/>
          <p:cNvPicPr>
            <a:picLocks noChangeAspect="1" noChangeArrowheads="1"/>
          </p:cNvPicPr>
          <p:nvPr/>
        </p:nvPicPr>
        <p:blipFill>
          <a:blip r:embed="rId2"/>
          <a:srcRect/>
          <a:stretch>
            <a:fillRect/>
          </a:stretch>
        </p:blipFill>
        <p:spPr bwMode="auto">
          <a:xfrm>
            <a:off x="3042665" y="3124200"/>
            <a:ext cx="2857043" cy="3535944"/>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2060"/>
                </a:solidFill>
              </a:rPr>
              <a:t>Principles of Compounding </a:t>
            </a:r>
            <a:endParaRPr lang="en-US" dirty="0"/>
          </a:p>
        </p:txBody>
      </p:sp>
      <p:sp>
        <p:nvSpPr>
          <p:cNvPr id="3" name="Content Placeholder 2"/>
          <p:cNvSpPr>
            <a:spLocks noGrp="1"/>
          </p:cNvSpPr>
          <p:nvPr>
            <p:ph idx="1"/>
          </p:nvPr>
        </p:nvSpPr>
        <p:spPr>
          <a:xfrm>
            <a:off x="457200" y="1600200"/>
            <a:ext cx="8229600" cy="4953000"/>
          </a:xfrm>
        </p:spPr>
        <p:txBody>
          <a:bodyPr>
            <a:normAutofit/>
          </a:bodyPr>
          <a:lstStyle/>
          <a:p>
            <a:pPr algn="just"/>
            <a:r>
              <a:rPr lang="en-US" dirty="0">
                <a:solidFill>
                  <a:srgbClr val="002060"/>
                </a:solidFill>
              </a:rPr>
              <a:t>Compounding as it relates to pharmacy; includes the preparation, mixing, assembling, packaging or labeling of a drug in response to a prescription written by a licensed practitioner. </a:t>
            </a:r>
          </a:p>
          <a:p>
            <a:pPr algn="just"/>
            <a:r>
              <a:rPr lang="en-US" dirty="0">
                <a:solidFill>
                  <a:srgbClr val="002060"/>
                </a:solidFill>
              </a:rPr>
              <a:t>Extemporaneous compounding is defined as the timely preparation of a drug product according to a physicians prescription, a drug formula, or a recipe in which calculated amounts of ingredients are made into a homogenous (uniform) mixture. Extemporaneous compounding is done when certain medical needs of individual patients cannot be met by the use of an approved commercial drug product. </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Ointment Slabs </a:t>
            </a:r>
            <a:endParaRPr lang="en-US" dirty="0"/>
          </a:p>
        </p:txBody>
      </p:sp>
      <p:sp>
        <p:nvSpPr>
          <p:cNvPr id="3" name="Content Placeholder 2"/>
          <p:cNvSpPr>
            <a:spLocks noGrp="1"/>
          </p:cNvSpPr>
          <p:nvPr>
            <p:ph idx="1"/>
          </p:nvPr>
        </p:nvSpPr>
        <p:spPr>
          <a:xfrm>
            <a:off x="457200" y="1600200"/>
            <a:ext cx="8229600" cy="4724400"/>
          </a:xfrm>
        </p:spPr>
        <p:txBody>
          <a:bodyPr>
            <a:normAutofit/>
          </a:bodyPr>
          <a:lstStyle/>
          <a:p>
            <a:pPr algn="just"/>
            <a:r>
              <a:rPr lang="en-US" dirty="0"/>
              <a:t>Along with the mortar, pestle and spatula, the Ointment Slab is mainstay in the Pharmacy setting. </a:t>
            </a:r>
          </a:p>
          <a:p>
            <a:pPr algn="just"/>
            <a:r>
              <a:rPr lang="en-US" dirty="0"/>
              <a:t>Ointment slabs provide a clean, hard surface for the mixing of compounds. Most ointment slabs are ground glass plates, that provide a non-absorbable surface area. </a:t>
            </a:r>
          </a:p>
          <a:p>
            <a:pPr algn="just"/>
            <a:r>
              <a:rPr lang="en-US" dirty="0"/>
              <a:t>For multiple compounding, many pharmacies purchase Parchment Papers that serve the same purpose when placed over an ointment slab, but are easily disposed of after use without the necessary cleaning involved between mixtures.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Geometric Dilution </a:t>
            </a:r>
            <a:endParaRPr lang="en-US" dirty="0"/>
          </a:p>
        </p:txBody>
      </p:sp>
      <p:sp>
        <p:nvSpPr>
          <p:cNvPr id="3" name="Content Placeholder 2"/>
          <p:cNvSpPr>
            <a:spLocks noGrp="1"/>
          </p:cNvSpPr>
          <p:nvPr>
            <p:ph idx="1"/>
          </p:nvPr>
        </p:nvSpPr>
        <p:spPr>
          <a:xfrm>
            <a:off x="457200" y="1600200"/>
            <a:ext cx="8229600" cy="4724400"/>
          </a:xfrm>
        </p:spPr>
        <p:txBody>
          <a:bodyPr>
            <a:normAutofit/>
          </a:bodyPr>
          <a:lstStyle/>
          <a:p>
            <a:pPr algn="just"/>
            <a:r>
              <a:rPr lang="en-US" dirty="0"/>
              <a:t>Geometric Dilution is the process by which a homogenous mixture or even distribution of two or more substances is achieved. When using this method, the smallest quantity of active ingredient is mixed thoroughly with an equal volume of the </a:t>
            </a:r>
            <a:r>
              <a:rPr lang="en-US" dirty="0" err="1"/>
              <a:t>diluent</a:t>
            </a:r>
            <a:r>
              <a:rPr lang="en-US" dirty="0"/>
              <a:t> or base on the ointment slab. More </a:t>
            </a:r>
            <a:r>
              <a:rPr lang="en-US" dirty="0" err="1"/>
              <a:t>diluent</a:t>
            </a:r>
            <a:r>
              <a:rPr lang="en-US" dirty="0"/>
              <a:t> (base) is added in amounts equal to the volume of the mixture on the ointment slab. This process is repeated until all of the </a:t>
            </a:r>
            <a:r>
              <a:rPr lang="en-US" dirty="0" err="1"/>
              <a:t>diluent</a:t>
            </a:r>
            <a:r>
              <a:rPr lang="en-US" dirty="0"/>
              <a:t> (base) is incorporated in the mixture. This method, though time consuming, will create a homogenous mixture or smooth dispersion of the drug in the ointment/cream base.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Geometric Dilution </a:t>
            </a:r>
            <a:endParaRPr lang="en-US" dirty="0"/>
          </a:p>
        </p:txBody>
      </p:sp>
      <p:sp>
        <p:nvSpPr>
          <p:cNvPr id="3" name="Content Placeholder 2"/>
          <p:cNvSpPr>
            <a:spLocks noGrp="1"/>
          </p:cNvSpPr>
          <p:nvPr>
            <p:ph idx="1"/>
          </p:nvPr>
        </p:nvSpPr>
        <p:spPr>
          <a:xfrm>
            <a:off x="457200" y="1600200"/>
            <a:ext cx="8229600" cy="4724400"/>
          </a:xfrm>
        </p:spPr>
        <p:txBody>
          <a:bodyPr>
            <a:normAutofit/>
          </a:bodyPr>
          <a:lstStyle/>
          <a:p>
            <a:pPr algn="just"/>
            <a:r>
              <a:rPr lang="en-US" dirty="0"/>
              <a:t>In some cases, due to time constraints or lack of experience, Geometric Dilution is not used in the Pharmacy setting and mixtures are just mixed together haphazardly. This “slap them together mixture” may result in gritty and scattered powder that fails to blend in the ointment/cream base being used. A non-homogenous mixture can not only pharmacologically affect the therapeutic effect, but can also cause serious topical skin reactions.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a:p>
          <a:p>
            <a:pPr algn="just"/>
            <a:r>
              <a:rPr lang="en-US" b="1" dirty="0"/>
              <a:t>It is generally agreed that pharmaceutical products should be prepared with a low percentage of error. The Official Compendium allows a tolerance of plus or minus </a:t>
            </a:r>
            <a:r>
              <a:rPr lang="en-US" b="1" u="sng" dirty="0">
                <a:solidFill>
                  <a:srgbClr val="FF0000"/>
                </a:solidFill>
              </a:rPr>
              <a:t>5 percent </a:t>
            </a:r>
            <a:r>
              <a:rPr lang="en-US" b="1" dirty="0"/>
              <a:t>for most formulas.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990600" y="685800"/>
            <a:ext cx="7848600" cy="1066800"/>
          </a:xfrm>
        </p:spPr>
        <p:txBody>
          <a:bodyPr>
            <a:noAutofit/>
          </a:bodyPr>
          <a:lstStyle/>
          <a:p>
            <a:pPr algn="l"/>
            <a:r>
              <a:rPr lang="en-US" sz="4000" b="1" dirty="0">
                <a:solidFill>
                  <a:srgbClr val="002060"/>
                </a:solidFill>
              </a:rPr>
              <a:t>Storage and labelling requirements after dispensing</a:t>
            </a:r>
          </a:p>
        </p:txBody>
      </p:sp>
      <p:sp>
        <p:nvSpPr>
          <p:cNvPr id="3" name="Content Placeholder 2"/>
          <p:cNvSpPr>
            <a:spLocks noGrp="1"/>
          </p:cNvSpPr>
          <p:nvPr>
            <p:ph idx="1"/>
          </p:nvPr>
        </p:nvSpPr>
        <p:spPr>
          <a:xfrm>
            <a:off x="685800" y="2057400"/>
            <a:ext cx="7543800" cy="4267200"/>
          </a:xfrm>
        </p:spPr>
        <p:txBody>
          <a:bodyPr>
            <a:normAutofit/>
          </a:bodyPr>
          <a:lstStyle/>
          <a:p>
            <a:pPr algn="just">
              <a:buFontTx/>
              <a:buNone/>
              <a:defRPr/>
            </a:pPr>
            <a:r>
              <a:rPr lang="en-US" sz="2400" dirty="0">
                <a:solidFill>
                  <a:srgbClr val="002060"/>
                </a:solidFill>
              </a:rPr>
              <a:t>     The label of a pharmaceutical product has many functions:</a:t>
            </a:r>
          </a:p>
          <a:p>
            <a:pPr algn="just">
              <a:buFontTx/>
              <a:buNone/>
              <a:defRPr/>
            </a:pPr>
            <a:r>
              <a:rPr lang="en-US" sz="2400" dirty="0">
                <a:solidFill>
                  <a:srgbClr val="002060"/>
                </a:solidFill>
              </a:rPr>
              <a:t>	1. To indicate clearly the contents of the container</a:t>
            </a:r>
          </a:p>
          <a:p>
            <a:pPr algn="just">
              <a:buFontTx/>
              <a:buNone/>
              <a:defRPr/>
            </a:pPr>
            <a:r>
              <a:rPr lang="en-US" sz="2400" dirty="0">
                <a:solidFill>
                  <a:srgbClr val="002060"/>
                </a:solidFill>
              </a:rPr>
              <a:t>	2. To indicate clearly to patients how and </a:t>
            </a:r>
            <a:r>
              <a:rPr lang="en-US" sz="2400" dirty="0">
                <a:solidFill>
                  <a:srgbClr val="002060"/>
                </a:solidFill>
                <a:latin typeface="+mj-lt"/>
              </a:rPr>
              <a:t>when</a:t>
            </a:r>
            <a:r>
              <a:rPr lang="en-US" sz="2400" dirty="0">
                <a:solidFill>
                  <a:srgbClr val="002060"/>
                </a:solidFill>
              </a:rPr>
              <a:t> the medicinal product should be taken or used.</a:t>
            </a:r>
          </a:p>
          <a:p>
            <a:pPr algn="just">
              <a:buFontTx/>
              <a:buNone/>
              <a:defRPr/>
            </a:pPr>
            <a:r>
              <a:rPr lang="en-US" sz="2400" dirty="0">
                <a:solidFill>
                  <a:srgbClr val="002060"/>
                </a:solidFill>
              </a:rPr>
              <a:t>      3.To indicate clearly to patients how the product should be stored and for how long.</a:t>
            </a:r>
          </a:p>
          <a:p>
            <a:pPr algn="just">
              <a:buFontTx/>
              <a:buNone/>
              <a:defRPr/>
            </a:pPr>
            <a:r>
              <a:rPr lang="en-US" sz="2400" dirty="0">
                <a:solidFill>
                  <a:srgbClr val="002060"/>
                </a:solidFill>
              </a:rPr>
              <a:t>      4.To indicate clearly to patients any warnings or cautions of which they need to be made aware.</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3600" b="1" dirty="0">
                <a:solidFill>
                  <a:srgbClr val="002060"/>
                </a:solidFill>
              </a:rPr>
              <a:t>Storage and labelling requirements after dispensing</a:t>
            </a:r>
            <a:endParaRPr lang="en-US" sz="3600" dirty="0"/>
          </a:p>
        </p:txBody>
      </p:sp>
      <p:sp>
        <p:nvSpPr>
          <p:cNvPr id="3" name="Content Placeholder 2"/>
          <p:cNvSpPr>
            <a:spLocks noGrp="1"/>
          </p:cNvSpPr>
          <p:nvPr>
            <p:ph idx="1"/>
          </p:nvPr>
        </p:nvSpPr>
        <p:spPr/>
        <p:txBody>
          <a:bodyPr>
            <a:normAutofit fontScale="40000" lnSpcReduction="20000"/>
          </a:bodyPr>
          <a:lstStyle/>
          <a:p>
            <a:pPr algn="just">
              <a:defRPr/>
            </a:pPr>
            <a:r>
              <a:rPr lang="en-US" sz="4800" dirty="0">
                <a:solidFill>
                  <a:srgbClr val="002060"/>
                </a:solidFill>
              </a:rPr>
              <a:t>The label of a pharmaceutical product must be in the right place and contain the right information. The following  need to be taken into consideration:</a:t>
            </a:r>
          </a:p>
          <a:p>
            <a:pPr algn="just">
              <a:buNone/>
              <a:defRPr/>
            </a:pPr>
            <a:r>
              <a:rPr lang="en-US" sz="4800" b="1" dirty="0">
                <a:solidFill>
                  <a:srgbClr val="002060"/>
                </a:solidFill>
              </a:rPr>
              <a:t>      </a:t>
            </a:r>
            <a:r>
              <a:rPr lang="en-US" sz="4800" b="1" u="sng" dirty="0">
                <a:solidFill>
                  <a:srgbClr val="002060"/>
                </a:solidFill>
              </a:rPr>
              <a:t>Appearance</a:t>
            </a:r>
          </a:p>
          <a:p>
            <a:pPr algn="just">
              <a:defRPr/>
            </a:pPr>
            <a:r>
              <a:rPr lang="en-US" sz="4800" dirty="0">
                <a:solidFill>
                  <a:srgbClr val="002060"/>
                </a:solidFill>
              </a:rPr>
              <a:t> Correct position</a:t>
            </a:r>
          </a:p>
          <a:p>
            <a:pPr algn="just">
              <a:defRPr/>
            </a:pPr>
            <a:r>
              <a:rPr lang="en-US" sz="4800" dirty="0">
                <a:solidFill>
                  <a:srgbClr val="002060"/>
                </a:solidFill>
              </a:rPr>
              <a:t> Clean</a:t>
            </a:r>
          </a:p>
          <a:p>
            <a:pPr algn="just">
              <a:defRPr/>
            </a:pPr>
            <a:r>
              <a:rPr lang="en-US" sz="4800" dirty="0">
                <a:solidFill>
                  <a:srgbClr val="002060"/>
                </a:solidFill>
              </a:rPr>
              <a:t> Secure</a:t>
            </a:r>
          </a:p>
          <a:p>
            <a:pPr algn="just">
              <a:buNone/>
              <a:defRPr/>
            </a:pPr>
            <a:r>
              <a:rPr lang="en-US" sz="4800" b="1" dirty="0">
                <a:solidFill>
                  <a:srgbClr val="002060"/>
                </a:solidFill>
              </a:rPr>
              <a:t>      </a:t>
            </a:r>
            <a:r>
              <a:rPr lang="en-US" sz="4800" b="1" u="sng" dirty="0">
                <a:solidFill>
                  <a:srgbClr val="002060"/>
                </a:solidFill>
              </a:rPr>
              <a:t>Information</a:t>
            </a:r>
          </a:p>
          <a:p>
            <a:pPr algn="just">
              <a:defRPr/>
            </a:pPr>
            <a:r>
              <a:rPr lang="en-US" sz="4800" dirty="0">
                <a:solidFill>
                  <a:srgbClr val="002060"/>
                </a:solidFill>
              </a:rPr>
              <a:t> Legible</a:t>
            </a:r>
          </a:p>
          <a:p>
            <a:pPr algn="just">
              <a:defRPr/>
            </a:pPr>
            <a:r>
              <a:rPr lang="en-US" sz="4800" dirty="0">
                <a:solidFill>
                  <a:srgbClr val="002060"/>
                </a:solidFill>
              </a:rPr>
              <a:t> Concise</a:t>
            </a:r>
          </a:p>
          <a:p>
            <a:pPr algn="just">
              <a:defRPr/>
            </a:pPr>
            <a:r>
              <a:rPr lang="en-US" sz="4800" dirty="0">
                <a:solidFill>
                  <a:srgbClr val="002060"/>
                </a:solidFill>
              </a:rPr>
              <a:t> Adequate</a:t>
            </a:r>
          </a:p>
          <a:p>
            <a:pPr algn="just">
              <a:defRPr/>
            </a:pPr>
            <a:r>
              <a:rPr lang="en-US" sz="4800" dirty="0">
                <a:solidFill>
                  <a:srgbClr val="002060"/>
                </a:solidFill>
              </a:rPr>
              <a:t> Intelligible</a:t>
            </a:r>
          </a:p>
          <a:p>
            <a:pPr algn="just">
              <a:defRPr/>
            </a:pPr>
            <a:r>
              <a:rPr lang="en-US" sz="4800" dirty="0">
                <a:solidFill>
                  <a:srgbClr val="002060"/>
                </a:solidFill>
              </a:rPr>
              <a:t> Accurate</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solidFill>
                  <a:srgbClr val="002060"/>
                </a:solidFill>
              </a:rPr>
              <a:t>Storage and labelling requirements after dispensing</a:t>
            </a:r>
            <a:endParaRPr lang="en-US" dirty="0"/>
          </a:p>
        </p:txBody>
      </p:sp>
      <p:sp>
        <p:nvSpPr>
          <p:cNvPr id="3" name="Content Placeholder 2"/>
          <p:cNvSpPr>
            <a:spLocks noGrp="1"/>
          </p:cNvSpPr>
          <p:nvPr>
            <p:ph idx="1"/>
          </p:nvPr>
        </p:nvSpPr>
        <p:spPr>
          <a:xfrm>
            <a:off x="457200" y="1828800"/>
            <a:ext cx="8229600" cy="4724400"/>
          </a:xfrm>
        </p:spPr>
        <p:txBody>
          <a:bodyPr>
            <a:normAutofit/>
          </a:bodyPr>
          <a:lstStyle/>
          <a:p>
            <a:pPr algn="just">
              <a:buNone/>
              <a:defRPr/>
            </a:pPr>
            <a:r>
              <a:rPr lang="en-US" dirty="0">
                <a:solidFill>
                  <a:srgbClr val="002060"/>
                </a:solidFill>
                <a:latin typeface="Arial" charset="0"/>
              </a:rPr>
              <a:t>   The labels for extemporaneous products need to contain the following:</a:t>
            </a:r>
          </a:p>
          <a:p>
            <a:pPr algn="just">
              <a:defRPr/>
            </a:pPr>
            <a:r>
              <a:rPr lang="en-US" dirty="0">
                <a:solidFill>
                  <a:srgbClr val="002060"/>
                </a:solidFill>
                <a:latin typeface="Arial" charset="0"/>
              </a:rPr>
              <a:t>Full name (including title) of the   patient</a:t>
            </a:r>
          </a:p>
          <a:p>
            <a:pPr algn="just">
              <a:defRPr/>
            </a:pPr>
            <a:r>
              <a:rPr lang="en-US" dirty="0">
                <a:solidFill>
                  <a:srgbClr val="002060"/>
                </a:solidFill>
                <a:latin typeface="Arial" charset="0"/>
              </a:rPr>
              <a:t>Name of the product</a:t>
            </a:r>
          </a:p>
          <a:p>
            <a:pPr algn="just">
              <a:defRPr/>
            </a:pPr>
            <a:r>
              <a:rPr lang="en-US" dirty="0">
                <a:solidFill>
                  <a:srgbClr val="002060"/>
                </a:solidFill>
                <a:latin typeface="Arial" charset="0"/>
              </a:rPr>
              <a:t>Quantitative particulars (for unofficial products)</a:t>
            </a:r>
          </a:p>
          <a:p>
            <a:pPr algn="just">
              <a:defRPr/>
            </a:pPr>
            <a:r>
              <a:rPr lang="en-US" dirty="0">
                <a:solidFill>
                  <a:srgbClr val="002060"/>
                </a:solidFill>
                <a:latin typeface="Arial" charset="0"/>
              </a:rPr>
              <a:t> Appropriate expiry date</a:t>
            </a:r>
          </a:p>
          <a:p>
            <a:pPr algn="just">
              <a:defRPr/>
            </a:pPr>
            <a:r>
              <a:rPr lang="en-US" dirty="0">
                <a:solidFill>
                  <a:srgbClr val="002060"/>
                </a:solidFill>
                <a:latin typeface="Arial" charset="0"/>
              </a:rPr>
              <a:t> Additional warnings (where appropriate)</a:t>
            </a:r>
          </a:p>
          <a:p>
            <a:pPr algn="just">
              <a:defRPr/>
            </a:pPr>
            <a:r>
              <a:rPr lang="en-US" dirty="0">
                <a:solidFill>
                  <a:srgbClr val="002060"/>
                </a:solidFill>
                <a:latin typeface="Arial" charset="0"/>
              </a:rPr>
              <a:t>Directions for use</a:t>
            </a:r>
          </a:p>
          <a:p>
            <a:pPr>
              <a:buNone/>
            </a:pP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rmAutofit/>
          </a:bodyPr>
          <a:lstStyle/>
          <a:p>
            <a:r>
              <a:rPr lang="en-US" b="1" dirty="0">
                <a:solidFill>
                  <a:srgbClr val="002060"/>
                </a:solidFill>
                <a:latin typeface="Arial" charset="0"/>
              </a:rPr>
              <a:t>An example of Quantitative particulars</a:t>
            </a:r>
            <a:endParaRPr lang="en-US" b="1" dirty="0"/>
          </a:p>
        </p:txBody>
      </p:sp>
      <p:sp>
        <p:nvSpPr>
          <p:cNvPr id="3" name="Content Placeholder 2"/>
          <p:cNvSpPr>
            <a:spLocks noGrp="1"/>
          </p:cNvSpPr>
          <p:nvPr>
            <p:ph idx="1"/>
          </p:nvPr>
        </p:nvSpPr>
        <p:spPr>
          <a:xfrm>
            <a:off x="457200" y="1981200"/>
            <a:ext cx="8229600" cy="4144963"/>
          </a:xfrm>
        </p:spPr>
        <p:txBody>
          <a:bodyPr/>
          <a:lstStyle/>
          <a:p>
            <a:pPr algn="just"/>
            <a:r>
              <a:rPr lang="fr-FR" dirty="0"/>
              <a:t>Quantitative particulars for 100 ml Sodium </a:t>
            </a:r>
            <a:r>
              <a:rPr lang="en-US" dirty="0"/>
              <a:t>Chloride BP Lotion 4% would be labelled:</a:t>
            </a:r>
          </a:p>
          <a:p>
            <a:pPr algn="just"/>
            <a:r>
              <a:rPr lang="en-US" dirty="0"/>
              <a:t>The Lotion</a:t>
            </a:r>
          </a:p>
          <a:p>
            <a:pPr algn="just">
              <a:buNone/>
            </a:pPr>
            <a:r>
              <a:rPr lang="en-US" dirty="0"/>
              <a:t>    Containing:</a:t>
            </a:r>
          </a:p>
          <a:p>
            <a:pPr algn="just">
              <a:buNone/>
            </a:pPr>
            <a:r>
              <a:rPr lang="en-US" dirty="0"/>
              <a:t>    Sodium Chloride BP 4 g </a:t>
            </a:r>
          </a:p>
          <a:p>
            <a:pPr algn="just">
              <a:buNone/>
            </a:pPr>
            <a:r>
              <a:rPr lang="en-US" dirty="0"/>
              <a:t>    Freshly boiled and cooled purified water to 100 ml</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solidFill>
                  <a:srgbClr val="002060"/>
                </a:solidFill>
              </a:rPr>
              <a:t>Storage and labelling requirements after dispensing</a:t>
            </a:r>
            <a:endParaRPr lang="en-US" dirty="0"/>
          </a:p>
        </p:txBody>
      </p:sp>
      <p:sp>
        <p:nvSpPr>
          <p:cNvPr id="3" name="Content Placeholder 2"/>
          <p:cNvSpPr>
            <a:spLocks noGrp="1"/>
          </p:cNvSpPr>
          <p:nvPr>
            <p:ph idx="1"/>
          </p:nvPr>
        </p:nvSpPr>
        <p:spPr>
          <a:xfrm>
            <a:off x="457200" y="1905000"/>
            <a:ext cx="8229600" cy="4419600"/>
          </a:xfrm>
        </p:spPr>
        <p:txBody>
          <a:bodyPr>
            <a:normAutofit/>
          </a:bodyPr>
          <a:lstStyle/>
          <a:p>
            <a:pPr algn="just"/>
            <a:r>
              <a:rPr lang="en-US" dirty="0">
                <a:solidFill>
                  <a:srgbClr val="002060"/>
                </a:solidFill>
              </a:rPr>
              <a:t>Remember, the label of a pharmaceutical product will need to indicate the contents -</a:t>
            </a:r>
          </a:p>
          <a:p>
            <a:pPr algn="just">
              <a:buFont typeface="Arial" charset="0"/>
              <a:buChar char="•"/>
            </a:pPr>
            <a:r>
              <a:rPr lang="en-US" dirty="0">
                <a:solidFill>
                  <a:srgbClr val="002060"/>
                </a:solidFill>
              </a:rPr>
              <a:t>For official preparations, it will be sufficient to put the official title (as this indicates the contents).</a:t>
            </a:r>
          </a:p>
          <a:p>
            <a:pPr algn="just">
              <a:buFont typeface="Arial" charset="0"/>
              <a:buChar char="•"/>
            </a:pPr>
            <a:r>
              <a:rPr lang="en-US" dirty="0">
                <a:solidFill>
                  <a:srgbClr val="002060"/>
                </a:solidFill>
              </a:rPr>
              <a:t>For unofficial products, the formula will need to be detailed on the label. For internal products this information is given per dose; for external products, per container.</a:t>
            </a:r>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2060"/>
                </a:solidFill>
              </a:rPr>
              <a:t>Pharmaceutical Packaging</a:t>
            </a:r>
            <a:endParaRPr lang="en-US" dirty="0"/>
          </a:p>
        </p:txBody>
      </p:sp>
      <p:sp>
        <p:nvSpPr>
          <p:cNvPr id="3" name="Content Placeholder 2"/>
          <p:cNvSpPr>
            <a:spLocks noGrp="1"/>
          </p:cNvSpPr>
          <p:nvPr>
            <p:ph idx="1"/>
          </p:nvPr>
        </p:nvSpPr>
        <p:spPr>
          <a:xfrm>
            <a:off x="457200" y="1600200"/>
            <a:ext cx="8229600" cy="4876800"/>
          </a:xfrm>
        </p:spPr>
        <p:txBody>
          <a:bodyPr>
            <a:normAutofit/>
          </a:bodyPr>
          <a:lstStyle/>
          <a:p>
            <a:pPr algn="just">
              <a:buNone/>
            </a:pPr>
            <a:r>
              <a:rPr lang="en-US" dirty="0">
                <a:solidFill>
                  <a:srgbClr val="002060"/>
                </a:solidFill>
              </a:rPr>
              <a:t>     The ideal container should be:</a:t>
            </a:r>
          </a:p>
          <a:p>
            <a:pPr algn="just"/>
            <a:r>
              <a:rPr lang="en-US" dirty="0">
                <a:solidFill>
                  <a:srgbClr val="002060"/>
                </a:solidFill>
              </a:rPr>
              <a:t>Robust enough to protect the contents against crushing during handling and transport .</a:t>
            </a:r>
          </a:p>
          <a:p>
            <a:pPr algn="just"/>
            <a:r>
              <a:rPr lang="en-US" dirty="0">
                <a:solidFill>
                  <a:srgbClr val="002060"/>
                </a:solidFill>
              </a:rPr>
              <a:t>Convenient to use in order to promote good patient compliance (i.e. encourage patients to take their medication at the correct times).</a:t>
            </a:r>
          </a:p>
          <a:p>
            <a:pPr algn="just"/>
            <a:r>
              <a:rPr lang="en-US" dirty="0">
                <a:solidFill>
                  <a:srgbClr val="002060"/>
                </a:solidFill>
              </a:rPr>
              <a:t>Easy to open and close, especially if the medication is for an elderly or arthritic patient.</a:t>
            </a:r>
          </a:p>
          <a:p>
            <a:pPr algn="just"/>
            <a:r>
              <a:rPr lang="en-US" dirty="0">
                <a:solidFill>
                  <a:srgbClr val="002060"/>
                </a:solidFill>
              </a:rPr>
              <a:t>Constructed of materials which do not react with the medicine, so the materials of construction</a:t>
            </a:r>
          </a:p>
          <a:p>
            <a:pPr algn="just">
              <a:buFontTx/>
              <a:buNone/>
            </a:pPr>
            <a:r>
              <a:rPr lang="en-US" dirty="0">
                <a:solidFill>
                  <a:srgbClr val="002060"/>
                </a:solidFill>
              </a:rPr>
              <a:t>	should be inert. </a:t>
            </a:r>
          </a:p>
          <a:p>
            <a:pPr algn="just"/>
            <a:r>
              <a:rPr lang="en-US" dirty="0">
                <a:solidFill>
                  <a:srgbClr val="002060"/>
                </a:solidFill>
              </a:rPr>
              <a:t>Sufficiently transparent to allow for inspection of the contents in the case of liquid preparations.</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8680" y="381000"/>
            <a:ext cx="7406640" cy="1356360"/>
          </a:xfrm>
        </p:spPr>
        <p:txBody>
          <a:bodyPr>
            <a:normAutofit/>
          </a:bodyPr>
          <a:lstStyle/>
          <a:p>
            <a:r>
              <a:rPr lang="en-US" b="1" dirty="0">
                <a:solidFill>
                  <a:srgbClr val="002060"/>
                </a:solidFill>
              </a:rPr>
              <a:t>Reasons for Extemporaneous Compounding Today </a:t>
            </a:r>
            <a:endParaRPr lang="en-US" dirty="0"/>
          </a:p>
        </p:txBody>
      </p:sp>
      <p:sp>
        <p:nvSpPr>
          <p:cNvPr id="3" name="Content Placeholder 2"/>
          <p:cNvSpPr>
            <a:spLocks noGrp="1"/>
          </p:cNvSpPr>
          <p:nvPr>
            <p:ph idx="1"/>
          </p:nvPr>
        </p:nvSpPr>
        <p:spPr>
          <a:xfrm>
            <a:off x="457200" y="1600200"/>
            <a:ext cx="8229600" cy="4876800"/>
          </a:xfrm>
        </p:spPr>
        <p:txBody>
          <a:bodyPr>
            <a:normAutofit/>
          </a:bodyPr>
          <a:lstStyle/>
          <a:p>
            <a:pPr algn="just"/>
            <a:r>
              <a:rPr lang="en-US" dirty="0">
                <a:solidFill>
                  <a:srgbClr val="002060"/>
                </a:solidFill>
              </a:rPr>
              <a:t>Unavailable dosages, strengths and routes of commercial products </a:t>
            </a:r>
          </a:p>
          <a:p>
            <a:pPr algn="just"/>
            <a:r>
              <a:rPr lang="en-US" dirty="0">
                <a:solidFill>
                  <a:srgbClr val="002060"/>
                </a:solidFill>
              </a:rPr>
              <a:t>Dilution of adult doses of medications to Pediatric/Geriatric strengths.</a:t>
            </a:r>
          </a:p>
          <a:p>
            <a:pPr algn="just"/>
            <a:r>
              <a:rPr lang="en-US" dirty="0">
                <a:solidFill>
                  <a:srgbClr val="002060"/>
                </a:solidFill>
              </a:rPr>
              <a:t>Conversion of solid dosage forms to solutions or suspensions.</a:t>
            </a:r>
          </a:p>
          <a:p>
            <a:pPr algn="just"/>
            <a:r>
              <a:rPr lang="en-US" dirty="0">
                <a:solidFill>
                  <a:srgbClr val="002060"/>
                </a:solidFill>
              </a:rPr>
              <a:t>Combination of topical dermatological products not available by the manufacturer. </a:t>
            </a:r>
          </a:p>
          <a:p>
            <a:pPr algn="just"/>
            <a:r>
              <a:rPr lang="en-US" dirty="0">
                <a:solidFill>
                  <a:srgbClr val="002060"/>
                </a:solidFill>
              </a:rPr>
              <a:t>Inactive ingredients of commercial products which may cause allergic reactions in individuals. </a:t>
            </a:r>
          </a:p>
          <a:p>
            <a:pPr>
              <a:buNone/>
            </a:pP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2060"/>
                </a:solidFill>
              </a:rPr>
              <a:t>Pharmaceutical Packaging</a:t>
            </a:r>
            <a:endParaRPr lang="en-US" dirty="0"/>
          </a:p>
        </p:txBody>
      </p:sp>
      <p:sp>
        <p:nvSpPr>
          <p:cNvPr id="3" name="Content Placeholder 2"/>
          <p:cNvSpPr>
            <a:spLocks noGrp="1"/>
          </p:cNvSpPr>
          <p:nvPr>
            <p:ph idx="1"/>
          </p:nvPr>
        </p:nvSpPr>
        <p:spPr>
          <a:xfrm>
            <a:off x="457200" y="1752600"/>
            <a:ext cx="8229600" cy="4373563"/>
          </a:xfrm>
        </p:spPr>
        <p:txBody>
          <a:bodyPr/>
          <a:lstStyle/>
          <a:p>
            <a:pPr algn="just"/>
            <a:r>
              <a:rPr lang="en-US" b="1" dirty="0">
                <a:solidFill>
                  <a:srgbClr val="002060"/>
                </a:solidFill>
              </a:rPr>
              <a:t>Tablet bottles</a:t>
            </a:r>
            <a:r>
              <a:rPr lang="en-US" dirty="0">
                <a:solidFill>
                  <a:srgbClr val="002060"/>
                </a:solidFill>
              </a:rPr>
              <a:t>:  Tablet bottles come in a variety of shapes and sizes and are usually made of either glass or plastic. Generally, tablet bottles are colored amber to reduce the likelihood of the contents reacting with light. They are used for solid, single-dose preparations that are intended for oral use (i.e. tablets and capsules).</a:t>
            </a:r>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 selection of tablet bottles.</a:t>
            </a:r>
            <a:br>
              <a:rPr lang="en-US" dirty="0"/>
            </a:br>
            <a:endParaRPr lang="en-US" dirty="0"/>
          </a:p>
        </p:txBody>
      </p:sp>
      <p:pic>
        <p:nvPicPr>
          <p:cNvPr id="1026" name="Picture 2"/>
          <p:cNvPicPr>
            <a:picLocks noGrp="1" noChangeAspect="1" noChangeArrowheads="1"/>
          </p:cNvPicPr>
          <p:nvPr>
            <p:ph idx="1"/>
          </p:nvPr>
        </p:nvPicPr>
        <p:blipFill>
          <a:blip r:embed="rId2"/>
          <a:srcRect/>
          <a:stretch>
            <a:fillRect/>
          </a:stretch>
        </p:blipFill>
        <p:spPr bwMode="auto">
          <a:xfrm>
            <a:off x="1036867" y="1268408"/>
            <a:ext cx="6659333" cy="5225853"/>
          </a:xfrm>
          <a:prstGeom prst="rect">
            <a:avLst/>
          </a:prstGeom>
          <a:noFill/>
          <a:ln w="9525">
            <a:noFill/>
            <a:miter lim="800000"/>
            <a:headEnd/>
            <a:tailEnd/>
          </a:ln>
          <a:effectLst/>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Medical Bottles</a:t>
            </a:r>
          </a:p>
        </p:txBody>
      </p:sp>
      <p:sp>
        <p:nvSpPr>
          <p:cNvPr id="3" name="Content Placeholder 2"/>
          <p:cNvSpPr>
            <a:spLocks noGrp="1"/>
          </p:cNvSpPr>
          <p:nvPr>
            <p:ph idx="1"/>
          </p:nvPr>
        </p:nvSpPr>
        <p:spPr>
          <a:xfrm>
            <a:off x="457200" y="1752600"/>
            <a:ext cx="8229600" cy="4724400"/>
          </a:xfrm>
        </p:spPr>
        <p:txBody>
          <a:bodyPr>
            <a:normAutofit/>
          </a:bodyPr>
          <a:lstStyle/>
          <a:p>
            <a:pPr algn="just"/>
            <a:r>
              <a:rPr lang="en-US" b="1" dirty="0">
                <a:solidFill>
                  <a:srgbClr val="002060"/>
                </a:solidFill>
              </a:rPr>
              <a:t>Plain amber medicine bottles</a:t>
            </a:r>
            <a:r>
              <a:rPr lang="en-US" dirty="0">
                <a:solidFill>
                  <a:srgbClr val="002060"/>
                </a:solidFill>
              </a:rPr>
              <a:t>: Plain amber medicine bottles can be used to package all internal liquid preparations. The label or labels are usually placed on the curved side of the bottle as the patient’s natural action will be to pick the bottle up with the curved side of the bottle facing the inside of the palm.</a:t>
            </a:r>
          </a:p>
          <a:p>
            <a:pPr algn="just"/>
            <a:r>
              <a:rPr lang="en-US" b="1" dirty="0">
                <a:solidFill>
                  <a:srgbClr val="002060"/>
                </a:solidFill>
              </a:rPr>
              <a:t>Fluted amber medicine bottles</a:t>
            </a:r>
            <a:r>
              <a:rPr lang="en-US" dirty="0">
                <a:solidFill>
                  <a:srgbClr val="002060"/>
                </a:solidFill>
              </a:rPr>
              <a:t>: Fluted (or ribbed) amber medicine bottles are similar to the plain amber medicine bottles but, instead of having a fl at plain side, this side is curved and contains a number of ridges or grooves running from the top of the bottle down to the bottom.</a:t>
            </a:r>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2060"/>
                </a:solidFill>
              </a:rPr>
              <a:t>Plain amber medicine bottles</a:t>
            </a:r>
            <a:endParaRPr lang="en-US" dirty="0"/>
          </a:p>
        </p:txBody>
      </p:sp>
      <p:pic>
        <p:nvPicPr>
          <p:cNvPr id="2050" name="Picture 2"/>
          <p:cNvPicPr>
            <a:picLocks noGrp="1" noChangeAspect="1" noChangeArrowheads="1"/>
          </p:cNvPicPr>
          <p:nvPr>
            <p:ph idx="1"/>
          </p:nvPr>
        </p:nvPicPr>
        <p:blipFill>
          <a:blip r:embed="rId2"/>
          <a:stretch>
            <a:fillRect/>
          </a:stretch>
        </p:blipFill>
        <p:spPr bwMode="auto">
          <a:xfrm>
            <a:off x="2797175" y="2705100"/>
            <a:ext cx="3524250" cy="2743200"/>
          </a:xfrm>
          <a:prstGeom prst="rect">
            <a:avLst/>
          </a:prstGeom>
          <a:noFill/>
          <a:ln w="9525">
            <a:noFill/>
            <a:miter lim="800000"/>
            <a:headEnd/>
            <a:tailEnd/>
          </a:ln>
          <a:effectLst/>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2060"/>
                </a:solidFill>
              </a:rPr>
              <a:t>Fluted amber medicine bottles</a:t>
            </a:r>
            <a:endParaRPr lang="en-US" dirty="0"/>
          </a:p>
        </p:txBody>
      </p:sp>
      <p:pic>
        <p:nvPicPr>
          <p:cNvPr id="3074" name="Picture 2"/>
          <p:cNvPicPr>
            <a:picLocks noGrp="1" noChangeAspect="1" noChangeArrowheads="1"/>
          </p:cNvPicPr>
          <p:nvPr>
            <p:ph idx="1"/>
          </p:nvPr>
        </p:nvPicPr>
        <p:blipFill>
          <a:blip r:embed="rId2"/>
          <a:srcRect/>
          <a:stretch>
            <a:fillRect/>
          </a:stretch>
        </p:blipFill>
        <p:spPr bwMode="auto">
          <a:xfrm>
            <a:off x="1295400" y="1526381"/>
            <a:ext cx="6781800" cy="4521200"/>
          </a:xfrm>
          <a:prstGeom prst="rect">
            <a:avLst/>
          </a:prstGeom>
          <a:noFill/>
          <a:ln w="9525">
            <a:noFill/>
            <a:miter lim="800000"/>
            <a:headEnd/>
            <a:tailEnd/>
          </a:ln>
          <a:effectLst/>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2060"/>
                </a:solidFill>
              </a:rPr>
              <a:t>Pharmaceutical Packaging</a:t>
            </a:r>
            <a:endParaRPr lang="en-US" dirty="0"/>
          </a:p>
        </p:txBody>
      </p:sp>
      <p:sp>
        <p:nvSpPr>
          <p:cNvPr id="3" name="Content Placeholder 2"/>
          <p:cNvSpPr>
            <a:spLocks noGrp="1"/>
          </p:cNvSpPr>
          <p:nvPr>
            <p:ph idx="1"/>
          </p:nvPr>
        </p:nvSpPr>
        <p:spPr>
          <a:xfrm>
            <a:off x="457200" y="1600200"/>
            <a:ext cx="8229600" cy="4724400"/>
          </a:xfrm>
        </p:spPr>
        <p:txBody>
          <a:bodyPr>
            <a:normAutofit/>
          </a:bodyPr>
          <a:lstStyle/>
          <a:p>
            <a:pPr algn="just"/>
            <a:r>
              <a:rPr lang="en-US" b="1" dirty="0">
                <a:solidFill>
                  <a:srgbClr val="002060"/>
                </a:solidFill>
              </a:rPr>
              <a:t>Calibrated containers for liquid preparations: </a:t>
            </a:r>
            <a:r>
              <a:rPr lang="en-US" dirty="0">
                <a:solidFill>
                  <a:srgbClr val="002060"/>
                </a:solidFill>
              </a:rPr>
              <a:t>Liquid preparations are normally made up to volume in a conical measure. There are occasions where a tared or calibrated bottle may be used. A tared bottle is normally only employed when, because of the viscosity of the final product, the transference loss from the measure to the container would be unacceptable. For example, Kaolin Mixture BP is a very dense suspension and transference may cause problems; similarly, a thick emulsion will also prove difficult and time-consuming to transfer in its entirety because of the viscosity of the finished product.</a:t>
            </a:r>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2060"/>
                </a:solidFill>
              </a:rPr>
              <a:t>Pharmaceutical Packaging</a:t>
            </a:r>
            <a:endParaRPr lang="en-US" dirty="0"/>
          </a:p>
        </p:txBody>
      </p:sp>
      <p:sp>
        <p:nvSpPr>
          <p:cNvPr id="3" name="Content Placeholder 2"/>
          <p:cNvSpPr>
            <a:spLocks noGrp="1"/>
          </p:cNvSpPr>
          <p:nvPr>
            <p:ph idx="1"/>
          </p:nvPr>
        </p:nvSpPr>
        <p:spPr/>
        <p:txBody>
          <a:bodyPr>
            <a:normAutofit/>
          </a:bodyPr>
          <a:lstStyle/>
          <a:p>
            <a:pPr algn="just"/>
            <a:r>
              <a:rPr lang="en-US" b="1" dirty="0">
                <a:solidFill>
                  <a:srgbClr val="002060"/>
                </a:solidFill>
              </a:rPr>
              <a:t>Cartons: </a:t>
            </a:r>
            <a:r>
              <a:rPr lang="en-US" dirty="0">
                <a:solidFill>
                  <a:srgbClr val="002060"/>
                </a:solidFill>
              </a:rPr>
              <a:t>Cardboard cartons come in a variety of differing sizes, the sizes being dependent on the manufacturer. They tend to be rectangular in shape and the label is placed on the larger side of the box. They are used to package blister strips of tablets </a:t>
            </a:r>
            <a:r>
              <a:rPr lang="en-US">
                <a:solidFill>
                  <a:srgbClr val="002060"/>
                </a:solidFill>
              </a:rPr>
              <a:t>for </a:t>
            </a:r>
            <a:r>
              <a:rPr lang="en-GB">
                <a:solidFill>
                  <a:srgbClr val="002060"/>
                </a:solidFill>
              </a:rPr>
              <a:t>p</a:t>
            </a:r>
            <a:r>
              <a:rPr lang="en-US">
                <a:solidFill>
                  <a:srgbClr val="002060"/>
                </a:solidFill>
              </a:rPr>
              <a:t>harmaceutical </a:t>
            </a:r>
            <a:r>
              <a:rPr lang="en-US" dirty="0">
                <a:solidFill>
                  <a:srgbClr val="002060"/>
                </a:solidFill>
              </a:rPr>
              <a:t>Compounding and Dispensing or capsules, powder papers and other pharmaceutical products that may be of a shape that is not suitable for labelling.</a:t>
            </a:r>
          </a:p>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selection of cartons</a:t>
            </a:r>
            <a:endParaRPr lang="en-US" b="1" dirty="0"/>
          </a:p>
        </p:txBody>
      </p:sp>
      <p:pic>
        <p:nvPicPr>
          <p:cNvPr id="5122" name="Picture 2"/>
          <p:cNvPicPr>
            <a:picLocks noGrp="1" noChangeAspect="1" noChangeArrowheads="1"/>
          </p:cNvPicPr>
          <p:nvPr>
            <p:ph idx="1"/>
          </p:nvPr>
        </p:nvPicPr>
        <p:blipFill>
          <a:blip r:embed="rId2"/>
          <a:srcRect/>
          <a:stretch>
            <a:fillRect/>
          </a:stretch>
        </p:blipFill>
        <p:spPr bwMode="auto">
          <a:xfrm>
            <a:off x="1751653" y="1558929"/>
            <a:ext cx="5334000" cy="4227023"/>
          </a:xfrm>
          <a:prstGeom prst="rect">
            <a:avLst/>
          </a:prstGeom>
          <a:noFill/>
          <a:ln w="9525">
            <a:noFill/>
            <a:miter lim="800000"/>
            <a:headEnd/>
            <a:tailEnd/>
          </a:ln>
          <a:effectLst/>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2060"/>
                </a:solidFill>
              </a:rPr>
              <a:t>Pharmaceutical Packaging</a:t>
            </a:r>
            <a:endParaRPr lang="en-US" dirty="0"/>
          </a:p>
        </p:txBody>
      </p:sp>
      <p:sp>
        <p:nvSpPr>
          <p:cNvPr id="3" name="Content Placeholder 2"/>
          <p:cNvSpPr>
            <a:spLocks noGrp="1"/>
          </p:cNvSpPr>
          <p:nvPr>
            <p:ph idx="1"/>
          </p:nvPr>
        </p:nvSpPr>
        <p:spPr>
          <a:xfrm>
            <a:off x="457200" y="1600200"/>
            <a:ext cx="8229600" cy="5029200"/>
          </a:xfrm>
        </p:spPr>
        <p:txBody>
          <a:bodyPr>
            <a:normAutofit/>
          </a:bodyPr>
          <a:lstStyle/>
          <a:p>
            <a:pPr algn="just"/>
            <a:r>
              <a:rPr lang="en-US" b="1" dirty="0">
                <a:solidFill>
                  <a:srgbClr val="002060"/>
                </a:solidFill>
              </a:rPr>
              <a:t>Ointment jars</a:t>
            </a:r>
            <a:r>
              <a:rPr lang="en-US" dirty="0">
                <a:solidFill>
                  <a:srgbClr val="002060"/>
                </a:solidFill>
              </a:rPr>
              <a:t>: Ointment jars come in a variety of different sizes and can be made of either colourless glass or amber glass. Amber ointment jars are used for preparations that are sensitive to light. They are used to package ointments and creams and can be used for individually wrapped suppositories.</a:t>
            </a:r>
          </a:p>
          <a:p>
            <a:pPr algn="just"/>
            <a:r>
              <a:rPr lang="en-US" b="1" dirty="0">
                <a:solidFill>
                  <a:srgbClr val="002060"/>
                </a:solidFill>
              </a:rPr>
              <a:t>Collapsible tubes</a:t>
            </a:r>
            <a:r>
              <a:rPr lang="en-US" dirty="0">
                <a:solidFill>
                  <a:srgbClr val="002060"/>
                </a:solidFill>
              </a:rPr>
              <a:t>: Collapsible tubes come in a variety of different sizes and can be used to package creams or ointments. They are less convenient to fill than ointment jars and as such are rarely used for individual patient formulations.</a:t>
            </a:r>
          </a:p>
          <a:p>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2060"/>
                </a:solidFill>
              </a:rPr>
              <a:t>Ointment jars</a:t>
            </a:r>
            <a:endParaRPr lang="en-US" dirty="0"/>
          </a:p>
        </p:txBody>
      </p:sp>
      <p:pic>
        <p:nvPicPr>
          <p:cNvPr id="6146" name="Picture 2"/>
          <p:cNvPicPr>
            <a:picLocks noGrp="1" noChangeAspect="1" noChangeArrowheads="1"/>
          </p:cNvPicPr>
          <p:nvPr>
            <p:ph idx="1"/>
          </p:nvPr>
        </p:nvPicPr>
        <p:blipFill>
          <a:blip r:embed="rId2"/>
          <a:srcRect/>
          <a:stretch>
            <a:fillRect/>
          </a:stretch>
        </p:blipFill>
        <p:spPr bwMode="auto">
          <a:xfrm>
            <a:off x="1359140" y="1676400"/>
            <a:ext cx="6421581" cy="4740764"/>
          </a:xfrm>
          <a:prstGeom prst="rect">
            <a:avLst/>
          </a:prstGeom>
          <a:noFill/>
          <a:ln w="9525">
            <a:noFill/>
            <a:miter lim="800000"/>
            <a:headEnd/>
            <a:tailEnd/>
          </a:ln>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2060"/>
                </a:solidFill>
              </a:rPr>
              <a:t>Equipment : Balance</a:t>
            </a:r>
            <a:endParaRPr lang="en-US" dirty="0"/>
          </a:p>
        </p:txBody>
      </p:sp>
      <p:sp>
        <p:nvSpPr>
          <p:cNvPr id="3" name="Content Placeholder 2"/>
          <p:cNvSpPr>
            <a:spLocks noGrp="1"/>
          </p:cNvSpPr>
          <p:nvPr>
            <p:ph idx="1"/>
          </p:nvPr>
        </p:nvSpPr>
        <p:spPr>
          <a:xfrm>
            <a:off x="457200" y="1600200"/>
            <a:ext cx="8229600" cy="4724400"/>
          </a:xfrm>
        </p:spPr>
        <p:txBody>
          <a:bodyPr>
            <a:normAutofit/>
          </a:bodyPr>
          <a:lstStyle/>
          <a:p>
            <a:pPr>
              <a:buNone/>
            </a:pPr>
            <a:r>
              <a:rPr lang="en-US" b="1" dirty="0">
                <a:solidFill>
                  <a:srgbClr val="002060"/>
                </a:solidFill>
              </a:rPr>
              <a:t>    </a:t>
            </a:r>
            <a:r>
              <a:rPr lang="en-US" b="1" u="sng" dirty="0">
                <a:solidFill>
                  <a:srgbClr val="002060"/>
                </a:solidFill>
              </a:rPr>
              <a:t>Class A Prescription Balance </a:t>
            </a:r>
          </a:p>
          <a:p>
            <a:pPr algn="just"/>
            <a:r>
              <a:rPr lang="en-US" dirty="0">
                <a:solidFill>
                  <a:srgbClr val="002060"/>
                </a:solidFill>
              </a:rPr>
              <a:t>The Class A Prescription Balance is a two-pan torsion type balance that utilizes both internal and external weights. The Class A Prescription Balance is used in the Pharmacy setting as a means of determining the weight of a material to be used in the compounding of a prescription or manufacturing of a dosage form. This balance is currently required in all pharmacy settings and must meet the requirements of the National Bureau of Standards (NBS). </a:t>
            </a:r>
          </a:p>
          <a:p>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1752600" y="533400"/>
            <a:ext cx="7086600" cy="838200"/>
          </a:xfrm>
        </p:spPr>
        <p:txBody>
          <a:bodyPr>
            <a:normAutofit/>
          </a:bodyPr>
          <a:lstStyle/>
          <a:p>
            <a:pPr algn="l"/>
            <a:r>
              <a:rPr lang="en-US" b="1" dirty="0">
                <a:solidFill>
                  <a:srgbClr val="002060"/>
                </a:solidFill>
              </a:rPr>
              <a:t>Solution</a:t>
            </a:r>
          </a:p>
        </p:txBody>
      </p:sp>
      <p:sp>
        <p:nvSpPr>
          <p:cNvPr id="20483" name="Content Placeholder 2"/>
          <p:cNvSpPr>
            <a:spLocks noGrp="1"/>
          </p:cNvSpPr>
          <p:nvPr>
            <p:ph idx="1"/>
          </p:nvPr>
        </p:nvSpPr>
        <p:spPr>
          <a:xfrm>
            <a:off x="533400" y="1447800"/>
            <a:ext cx="8305800" cy="5029200"/>
          </a:xfrm>
        </p:spPr>
        <p:txBody>
          <a:bodyPr>
            <a:normAutofit/>
          </a:bodyPr>
          <a:lstStyle/>
          <a:p>
            <a:pPr algn="just"/>
            <a:r>
              <a:rPr lang="en-US" sz="2400" dirty="0">
                <a:solidFill>
                  <a:srgbClr val="002060"/>
                </a:solidFill>
              </a:rPr>
              <a:t>Essentially a solution is a homogeneous liquid preparation that contains one or more dissolved medicaments. Since, by definition, active ingredients are dissolved within the vehicle, uniform doses by volume may be obtained without any need to shake the formulation. This is an advantage over some other formulation types, e.g. suspensions.</a:t>
            </a:r>
          </a:p>
          <a:p>
            <a:pPr>
              <a:buNone/>
            </a:pPr>
            <a:r>
              <a:rPr lang="en-US" sz="2400" b="1" u="sng" dirty="0">
                <a:solidFill>
                  <a:srgbClr val="002060"/>
                </a:solidFill>
              </a:rPr>
              <a:t> Advantages of solution dosage form</a:t>
            </a:r>
            <a:r>
              <a:rPr lang="en-US" sz="2400" dirty="0">
                <a:solidFill>
                  <a:srgbClr val="002060"/>
                </a:solidFill>
              </a:rPr>
              <a:t>:</a:t>
            </a:r>
          </a:p>
          <a:p>
            <a:r>
              <a:rPr lang="en-US" sz="2400" dirty="0">
                <a:solidFill>
                  <a:srgbClr val="002060"/>
                </a:solidFill>
              </a:rPr>
              <a:t> Drug available immediately for absorption</a:t>
            </a:r>
          </a:p>
          <a:p>
            <a:r>
              <a:rPr lang="en-US" sz="2400" dirty="0">
                <a:solidFill>
                  <a:srgbClr val="002060"/>
                </a:solidFill>
              </a:rPr>
              <a:t> Flexible dosing</a:t>
            </a:r>
          </a:p>
          <a:p>
            <a:r>
              <a:rPr lang="en-US" sz="2400" dirty="0">
                <a:solidFill>
                  <a:srgbClr val="002060"/>
                </a:solidFill>
              </a:rPr>
              <a:t> May be designed for any route of administration</a:t>
            </a:r>
          </a:p>
          <a:p>
            <a:r>
              <a:rPr lang="en-US" sz="2400" dirty="0">
                <a:solidFill>
                  <a:srgbClr val="002060"/>
                </a:solidFill>
              </a:rPr>
              <a:t> No need to shake container</a:t>
            </a:r>
          </a:p>
          <a:p>
            <a:r>
              <a:rPr lang="en-US" sz="2400" dirty="0">
                <a:solidFill>
                  <a:srgbClr val="002060"/>
                </a:solidFill>
              </a:rPr>
              <a:t> Facilitates swallowing in difficult cases</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itle 1"/>
          <p:cNvSpPr>
            <a:spLocks noGrp="1"/>
          </p:cNvSpPr>
          <p:nvPr>
            <p:ph type="title"/>
          </p:nvPr>
        </p:nvSpPr>
        <p:spPr>
          <a:xfrm>
            <a:off x="1752600" y="609600"/>
            <a:ext cx="7086600" cy="685800"/>
          </a:xfrm>
        </p:spPr>
        <p:txBody>
          <a:bodyPr>
            <a:normAutofit/>
          </a:bodyPr>
          <a:lstStyle/>
          <a:p>
            <a:pPr algn="l"/>
            <a:r>
              <a:rPr lang="en-US" b="1" dirty="0">
                <a:solidFill>
                  <a:srgbClr val="002060"/>
                </a:solidFill>
              </a:rPr>
              <a:t>Solution</a:t>
            </a:r>
          </a:p>
        </p:txBody>
      </p:sp>
      <p:sp>
        <p:nvSpPr>
          <p:cNvPr id="21506" name="Content Placeholder 2"/>
          <p:cNvSpPr>
            <a:spLocks noGrp="1"/>
          </p:cNvSpPr>
          <p:nvPr>
            <p:ph idx="1"/>
          </p:nvPr>
        </p:nvSpPr>
        <p:spPr>
          <a:xfrm>
            <a:off x="533400" y="1447800"/>
            <a:ext cx="8305800" cy="5410200"/>
          </a:xfrm>
        </p:spPr>
        <p:txBody>
          <a:bodyPr>
            <a:normAutofit/>
          </a:bodyPr>
          <a:lstStyle/>
          <a:p>
            <a:pPr algn="just">
              <a:buFontTx/>
              <a:buNone/>
            </a:pPr>
            <a:r>
              <a:rPr lang="en-US" sz="2000" dirty="0">
                <a:solidFill>
                  <a:srgbClr val="002060"/>
                </a:solidFill>
              </a:rPr>
              <a:t>	</a:t>
            </a:r>
            <a:r>
              <a:rPr lang="en-US" sz="2200" b="1" u="sng" dirty="0">
                <a:solidFill>
                  <a:srgbClr val="002060"/>
                </a:solidFill>
              </a:rPr>
              <a:t>Disadvantages of solution dosage form</a:t>
            </a:r>
            <a:r>
              <a:rPr lang="en-US" sz="2200" dirty="0">
                <a:solidFill>
                  <a:srgbClr val="002060"/>
                </a:solidFill>
              </a:rPr>
              <a:t>:</a:t>
            </a:r>
          </a:p>
          <a:p>
            <a:pPr algn="just"/>
            <a:r>
              <a:rPr lang="en-US" sz="2000" dirty="0">
                <a:solidFill>
                  <a:srgbClr val="002060"/>
                </a:solidFill>
              </a:rPr>
              <a:t>Drug stability often reduced in solution.</a:t>
            </a:r>
          </a:p>
          <a:p>
            <a:pPr algn="just"/>
            <a:r>
              <a:rPr lang="en-US" sz="2000" dirty="0">
                <a:solidFill>
                  <a:srgbClr val="002060"/>
                </a:solidFill>
              </a:rPr>
              <a:t>Difficult to mask unpleasant tastes.</a:t>
            </a:r>
          </a:p>
          <a:p>
            <a:pPr algn="just"/>
            <a:r>
              <a:rPr lang="en-US" sz="2000" dirty="0">
                <a:solidFill>
                  <a:srgbClr val="002060"/>
                </a:solidFill>
              </a:rPr>
              <a:t>Bulky, difficult to transport and prone to container breakages. </a:t>
            </a:r>
          </a:p>
          <a:p>
            <a:pPr algn="just"/>
            <a:r>
              <a:rPr lang="en-US" sz="2000" dirty="0">
                <a:solidFill>
                  <a:srgbClr val="002060"/>
                </a:solidFill>
              </a:rPr>
              <a:t>Technical accuracy needed to measure dose on administration.</a:t>
            </a:r>
          </a:p>
          <a:p>
            <a:pPr algn="just"/>
            <a:r>
              <a:rPr lang="en-US" sz="2000" dirty="0">
                <a:solidFill>
                  <a:srgbClr val="002060"/>
                </a:solidFill>
              </a:rPr>
              <a:t>Measuring device needed for administration.</a:t>
            </a:r>
          </a:p>
          <a:p>
            <a:pPr algn="just"/>
            <a:r>
              <a:rPr lang="en-US" sz="2000" b="1" dirty="0">
                <a:solidFill>
                  <a:srgbClr val="002060"/>
                </a:solidFill>
              </a:rPr>
              <a:t>Dissolution will normally take place in a glass beaker, not a conical measure, for a number of reasons:</a:t>
            </a:r>
          </a:p>
          <a:p>
            <a:pPr algn="just"/>
            <a:r>
              <a:rPr lang="en-US" sz="2000" dirty="0">
                <a:solidFill>
                  <a:srgbClr val="002060"/>
                </a:solidFill>
              </a:rPr>
              <a:t> Firstly, owing to the shape of the conical measure, any solid added to a conical measure will tend to cake at the bottom of the measure and hamper any attempt to stir the solid around with the stirring rod which aids dissolution. Secondly, the action of the stirring rod may scratch the inside of the glass conical measure, permanently altering the internal volume of the measure.</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Title 1"/>
          <p:cNvSpPr>
            <a:spLocks noGrp="1"/>
          </p:cNvSpPr>
          <p:nvPr>
            <p:ph type="title"/>
          </p:nvPr>
        </p:nvSpPr>
        <p:spPr>
          <a:xfrm>
            <a:off x="1752600" y="381000"/>
            <a:ext cx="7086600" cy="762000"/>
          </a:xfrm>
        </p:spPr>
        <p:txBody>
          <a:bodyPr>
            <a:normAutofit/>
          </a:bodyPr>
          <a:lstStyle/>
          <a:p>
            <a:pPr algn="l"/>
            <a:r>
              <a:rPr lang="en-US" b="1">
                <a:solidFill>
                  <a:srgbClr val="002060"/>
                </a:solidFill>
              </a:rPr>
              <a:t>Solution</a:t>
            </a:r>
          </a:p>
        </p:txBody>
      </p:sp>
      <p:sp>
        <p:nvSpPr>
          <p:cNvPr id="22530" name="Content Placeholder 2"/>
          <p:cNvSpPr>
            <a:spLocks noGrp="1"/>
          </p:cNvSpPr>
          <p:nvPr>
            <p:ph idx="1"/>
          </p:nvPr>
        </p:nvSpPr>
        <p:spPr>
          <a:xfrm>
            <a:off x="533400" y="1295400"/>
            <a:ext cx="8305800" cy="5562600"/>
          </a:xfrm>
        </p:spPr>
        <p:txBody>
          <a:bodyPr>
            <a:normAutofit/>
          </a:bodyPr>
          <a:lstStyle/>
          <a:p>
            <a:pPr algn="just"/>
            <a:r>
              <a:rPr lang="en-US" sz="2000" b="1" dirty="0">
                <a:solidFill>
                  <a:srgbClr val="002060"/>
                </a:solidFill>
              </a:rPr>
              <a:t>Further considerations during the preparation of a solution:</a:t>
            </a:r>
          </a:p>
          <a:p>
            <a:pPr algn="just"/>
            <a:r>
              <a:rPr lang="en-US" sz="2000" dirty="0">
                <a:solidFill>
                  <a:srgbClr val="002060"/>
                </a:solidFill>
              </a:rPr>
              <a:t>To aid dissolution, high-viscosity liquid components should be added to those of lower viscosity.</a:t>
            </a:r>
          </a:p>
          <a:p>
            <a:pPr algn="just"/>
            <a:r>
              <a:rPr lang="en-US" sz="2000" dirty="0">
                <a:solidFill>
                  <a:srgbClr val="002060"/>
                </a:solidFill>
              </a:rPr>
              <a:t>Completely dissolve salts in a small amount of water prior to the addition of other solvent elements.</a:t>
            </a:r>
          </a:p>
          <a:p>
            <a:pPr algn="just"/>
            <a:r>
              <a:rPr lang="en-US" sz="2000" dirty="0">
                <a:solidFill>
                  <a:srgbClr val="002060"/>
                </a:solidFill>
              </a:rPr>
              <a:t>In complex solutions, organic components should be dissolved in alcoholic solvents and water soluble components dissolved in aqueous solvents.</a:t>
            </a:r>
          </a:p>
          <a:p>
            <a:pPr algn="just"/>
            <a:r>
              <a:rPr lang="en-US" sz="2000" dirty="0">
                <a:solidFill>
                  <a:srgbClr val="002060"/>
                </a:solidFill>
              </a:rPr>
              <a:t>Aqueous solutions should be added to alcoholic solutions with stirring to maintain the alcohol concentration as high as possible – the reverse may result in separation of any dissolved components.</a:t>
            </a:r>
          </a:p>
          <a:p>
            <a:pPr algn="just">
              <a:buFontTx/>
              <a:buNone/>
            </a:pPr>
            <a:r>
              <a:rPr lang="en-US" sz="2000" dirty="0">
                <a:solidFill>
                  <a:srgbClr val="002060"/>
                </a:solidFill>
              </a:rPr>
              <a:t>	Example:</a:t>
            </a:r>
          </a:p>
          <a:p>
            <a:pPr algn="just"/>
            <a:r>
              <a:rPr lang="en-US" sz="2000" dirty="0">
                <a:solidFill>
                  <a:srgbClr val="002060"/>
                </a:solidFill>
              </a:rPr>
              <a:t>The preparation of Ammonium Chloride Mixture BP (Product formula and method of compounding).</a:t>
            </a:r>
          </a:p>
          <a:p>
            <a:pPr algn="just"/>
            <a:r>
              <a:rPr lang="en-US" sz="2000" dirty="0">
                <a:solidFill>
                  <a:srgbClr val="002060"/>
                </a:solidFill>
              </a:rPr>
              <a:t>The preparation of  Sodium Chloride Compound Mouthwash BP (Product formula and method of compounding).</a:t>
            </a:r>
          </a:p>
          <a:p>
            <a:pPr algn="just">
              <a:buFontTx/>
              <a:buNone/>
            </a:pPr>
            <a:endParaRPr lang="en-US" sz="1800" dirty="0">
              <a:solidFill>
                <a:srgbClr val="002060"/>
              </a:solidFill>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Title 1"/>
          <p:cNvSpPr>
            <a:spLocks noGrp="1"/>
          </p:cNvSpPr>
          <p:nvPr>
            <p:ph type="title"/>
          </p:nvPr>
        </p:nvSpPr>
        <p:spPr>
          <a:xfrm>
            <a:off x="457200" y="304800"/>
            <a:ext cx="8458200" cy="990600"/>
          </a:xfrm>
        </p:spPr>
        <p:txBody>
          <a:bodyPr>
            <a:normAutofit/>
          </a:bodyPr>
          <a:lstStyle/>
          <a:p>
            <a:pPr algn="l"/>
            <a:r>
              <a:rPr lang="en-US" sz="3200" b="1" dirty="0">
                <a:solidFill>
                  <a:srgbClr val="002060"/>
                </a:solidFill>
              </a:rPr>
              <a:t>Calculation during Solution Dispensing and Compounding </a:t>
            </a:r>
          </a:p>
        </p:txBody>
      </p:sp>
      <p:sp>
        <p:nvSpPr>
          <p:cNvPr id="23554" name="Content Placeholder 2"/>
          <p:cNvSpPr>
            <a:spLocks noGrp="1"/>
          </p:cNvSpPr>
          <p:nvPr>
            <p:ph idx="1"/>
          </p:nvPr>
        </p:nvSpPr>
        <p:spPr>
          <a:xfrm>
            <a:off x="381000" y="1447800"/>
            <a:ext cx="8763000" cy="5715000"/>
          </a:xfrm>
        </p:spPr>
        <p:txBody>
          <a:bodyPr>
            <a:normAutofit/>
          </a:bodyPr>
          <a:lstStyle/>
          <a:p>
            <a:r>
              <a:rPr lang="en-US" sz="1600" b="1" dirty="0">
                <a:solidFill>
                  <a:srgbClr val="002060"/>
                </a:solidFill>
              </a:rPr>
              <a:t>Basic strength calculations:</a:t>
            </a:r>
          </a:p>
          <a:p>
            <a:r>
              <a:rPr lang="en-US" sz="1600" dirty="0">
                <a:solidFill>
                  <a:srgbClr val="002060"/>
                </a:solidFill>
              </a:rPr>
              <a:t>The simplest way to express the strength of a solution is to specify the amount of solute to be dissolved in a stated amount of solvent.</a:t>
            </a:r>
          </a:p>
          <a:p>
            <a:r>
              <a:rPr lang="en-US" sz="1600" dirty="0">
                <a:solidFill>
                  <a:srgbClr val="002060"/>
                </a:solidFill>
              </a:rPr>
              <a:t>If the solute is a solid dissolved in a liquid, the strength of the solution may often be expressed as mg/ml, mg/100 ml, g/100 ml, mg/l or g/l. Similarly, if the solute is a liquid, the strength could be expressed as ml/10 ml, ml/100 ml or ml/l.</a:t>
            </a:r>
          </a:p>
          <a:p>
            <a:r>
              <a:rPr lang="en-US" sz="1600" dirty="0">
                <a:solidFill>
                  <a:srgbClr val="002060"/>
                </a:solidFill>
              </a:rPr>
              <a:t>Example:  </a:t>
            </a:r>
          </a:p>
          <a:p>
            <a:r>
              <a:rPr lang="en-US" sz="1600" dirty="0">
                <a:solidFill>
                  <a:srgbClr val="002060"/>
                </a:solidFill>
              </a:rPr>
              <a:t>You are asked to prepare a 100 ml solution containing Sodium Chloride BP 9 mg/ml.</a:t>
            </a:r>
          </a:p>
          <a:p>
            <a:pPr>
              <a:buNone/>
            </a:pPr>
            <a:r>
              <a:rPr lang="en-US" sz="1600" dirty="0">
                <a:solidFill>
                  <a:srgbClr val="002060"/>
                </a:solidFill>
              </a:rPr>
              <a:t>        Sodium Chloride BP    9 mg         90 mg          900 mg</a:t>
            </a:r>
          </a:p>
          <a:p>
            <a:pPr>
              <a:buNone/>
            </a:pPr>
            <a:r>
              <a:rPr lang="en-US" sz="1600" dirty="0">
                <a:solidFill>
                  <a:srgbClr val="002060"/>
                </a:solidFill>
              </a:rPr>
              <a:t>         Potable water             to 1 ml       to 10 ml       to 100 ml</a:t>
            </a:r>
          </a:p>
          <a:p>
            <a:pPr>
              <a:buFontTx/>
              <a:buNone/>
            </a:pPr>
            <a:endParaRPr lang="en-US" sz="1600" dirty="0">
              <a:solidFill>
                <a:srgbClr val="002060"/>
              </a:solidFill>
            </a:endParaRPr>
          </a:p>
          <a:p>
            <a:r>
              <a:rPr lang="en-US" sz="1600" b="1" dirty="0">
                <a:solidFill>
                  <a:srgbClr val="002060"/>
                </a:solidFill>
              </a:rPr>
              <a:t>Tailored strength calculations:</a:t>
            </a:r>
          </a:p>
          <a:p>
            <a:r>
              <a:rPr lang="en-US" sz="1600" dirty="0">
                <a:solidFill>
                  <a:srgbClr val="002060"/>
                </a:solidFill>
              </a:rPr>
              <a:t>Often this type of calculation is required if you are attempting to give a tailored dose to a patient using existing pre-prepared stock mixtures.</a:t>
            </a:r>
          </a:p>
          <a:p>
            <a:r>
              <a:rPr lang="en-US" sz="1600" dirty="0">
                <a:solidFill>
                  <a:srgbClr val="002060"/>
                </a:solidFill>
              </a:rPr>
              <a:t>Example: A common dose seen in paediatric prescribing is 62.5 mg phenoxymethylpenicillin four times a day. This is the recommended dose for a child 1 month–1 year. The readily available mixture is 125 mg/5 ml. Therefore to provide a dose of 62.5 mg we give 2.5 ml of a 125 mg/ml mixture.</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762000" y="381000"/>
            <a:ext cx="7467600" cy="685800"/>
          </a:xfrm>
        </p:spPr>
        <p:txBody>
          <a:bodyPr>
            <a:noAutofit/>
          </a:bodyPr>
          <a:lstStyle/>
          <a:p>
            <a:pPr algn="l"/>
            <a:r>
              <a:rPr lang="en-US" sz="2800" b="1" dirty="0">
                <a:solidFill>
                  <a:srgbClr val="002060"/>
                </a:solidFill>
              </a:rPr>
              <a:t>Calculation during Solution Dispensing and Compounding </a:t>
            </a:r>
            <a:endParaRPr lang="en-US" sz="2800" b="1" dirty="0"/>
          </a:p>
        </p:txBody>
      </p:sp>
      <p:sp>
        <p:nvSpPr>
          <p:cNvPr id="21507" name="Content Placeholder 2"/>
          <p:cNvSpPr>
            <a:spLocks noGrp="1"/>
          </p:cNvSpPr>
          <p:nvPr>
            <p:ph idx="1"/>
          </p:nvPr>
        </p:nvSpPr>
        <p:spPr>
          <a:xfrm>
            <a:off x="228600" y="1447800"/>
            <a:ext cx="8686800" cy="5257800"/>
          </a:xfrm>
        </p:spPr>
        <p:txBody>
          <a:bodyPr>
            <a:noAutofit/>
          </a:bodyPr>
          <a:lstStyle/>
          <a:p>
            <a:pPr>
              <a:defRPr/>
            </a:pPr>
            <a:r>
              <a:rPr lang="en-US" sz="1800" b="1" dirty="0">
                <a:solidFill>
                  <a:srgbClr val="002060"/>
                </a:solidFill>
              </a:rPr>
              <a:t>Percentage calculations:</a:t>
            </a:r>
          </a:p>
          <a:p>
            <a:pPr algn="just">
              <a:defRPr/>
            </a:pPr>
            <a:r>
              <a:rPr lang="en-US" sz="1800" dirty="0">
                <a:solidFill>
                  <a:srgbClr val="002060"/>
                </a:solidFill>
              </a:rPr>
              <a:t>Percentages are also commonly used to express the strength of solutions. Usually these solutions are not intended for the oral route of administration. As a percentage this can have four different meanings and in order to make clear the intention the following terms are used:</a:t>
            </a:r>
          </a:p>
          <a:p>
            <a:pPr lvl="1" algn="just">
              <a:buFontTx/>
              <a:buNone/>
              <a:defRPr/>
            </a:pPr>
            <a:r>
              <a:rPr lang="en-US" sz="1800" dirty="0">
                <a:solidFill>
                  <a:srgbClr val="002060"/>
                </a:solidFill>
                <a:ea typeface="+mn-ea"/>
                <a:cs typeface="+mn-cs"/>
              </a:rPr>
              <a:t> </a:t>
            </a:r>
            <a:r>
              <a:rPr lang="en-US" sz="1800" b="1" dirty="0">
                <a:solidFill>
                  <a:srgbClr val="002060"/>
                </a:solidFill>
                <a:ea typeface="+mn-ea"/>
                <a:cs typeface="+mn-cs"/>
              </a:rPr>
              <a:t>% w/w percentage weight in weight. This expresses the amount in grams of </a:t>
            </a:r>
            <a:r>
              <a:rPr lang="en-US" sz="1800" dirty="0">
                <a:solidFill>
                  <a:srgbClr val="002060"/>
                </a:solidFill>
                <a:ea typeface="+mn-ea"/>
                <a:cs typeface="+mn-cs"/>
              </a:rPr>
              <a:t>solute in 100 g of product.</a:t>
            </a:r>
          </a:p>
          <a:p>
            <a:pPr lvl="1" algn="just">
              <a:buFontTx/>
              <a:buNone/>
              <a:defRPr/>
            </a:pPr>
            <a:r>
              <a:rPr lang="en-US" sz="1800" dirty="0">
                <a:solidFill>
                  <a:srgbClr val="002060"/>
                </a:solidFill>
                <a:ea typeface="+mn-ea"/>
                <a:cs typeface="+mn-cs"/>
              </a:rPr>
              <a:t> </a:t>
            </a:r>
            <a:r>
              <a:rPr lang="en-US" sz="1800" b="1" dirty="0">
                <a:solidFill>
                  <a:srgbClr val="002060"/>
                </a:solidFill>
                <a:ea typeface="+mn-ea"/>
                <a:cs typeface="+mn-cs"/>
              </a:rPr>
              <a:t>% w/v percentage weight in volume. This expresses the amount in grams of </a:t>
            </a:r>
            <a:r>
              <a:rPr lang="en-US" sz="1800" dirty="0">
                <a:solidFill>
                  <a:srgbClr val="002060"/>
                </a:solidFill>
                <a:ea typeface="+mn-ea"/>
                <a:cs typeface="+mn-cs"/>
              </a:rPr>
              <a:t>solute in 100 ml of product.</a:t>
            </a:r>
          </a:p>
          <a:p>
            <a:pPr lvl="1" algn="just">
              <a:buFontTx/>
              <a:buNone/>
              <a:defRPr/>
            </a:pPr>
            <a:r>
              <a:rPr lang="en-US" sz="1800" dirty="0">
                <a:solidFill>
                  <a:srgbClr val="002060"/>
                </a:solidFill>
                <a:ea typeface="+mn-ea"/>
                <a:cs typeface="+mn-cs"/>
              </a:rPr>
              <a:t> </a:t>
            </a:r>
            <a:r>
              <a:rPr lang="en-US" sz="1800" b="1" dirty="0">
                <a:solidFill>
                  <a:srgbClr val="002060"/>
                </a:solidFill>
                <a:ea typeface="+mn-ea"/>
                <a:cs typeface="+mn-cs"/>
              </a:rPr>
              <a:t>% v/v percentage volume in volume. This expresses the number of </a:t>
            </a:r>
            <a:r>
              <a:rPr lang="en-US" sz="1800" b="1" dirty="0" err="1">
                <a:solidFill>
                  <a:srgbClr val="002060"/>
                </a:solidFill>
                <a:ea typeface="+mn-ea"/>
                <a:cs typeface="+mn-cs"/>
              </a:rPr>
              <a:t>millilitres</a:t>
            </a:r>
            <a:r>
              <a:rPr lang="en-US" sz="1800" b="1" dirty="0">
                <a:solidFill>
                  <a:srgbClr val="002060"/>
                </a:solidFill>
                <a:ea typeface="+mn-ea"/>
                <a:cs typeface="+mn-cs"/>
              </a:rPr>
              <a:t> of </a:t>
            </a:r>
            <a:r>
              <a:rPr lang="en-US" sz="1800" dirty="0">
                <a:solidFill>
                  <a:srgbClr val="002060"/>
                </a:solidFill>
                <a:ea typeface="+mn-ea"/>
                <a:cs typeface="+mn-cs"/>
              </a:rPr>
              <a:t>solute in 100 ml of  product.</a:t>
            </a:r>
          </a:p>
          <a:p>
            <a:pPr lvl="1" algn="just">
              <a:buFontTx/>
              <a:buNone/>
              <a:defRPr/>
            </a:pPr>
            <a:r>
              <a:rPr lang="en-US" sz="1800" dirty="0">
                <a:solidFill>
                  <a:srgbClr val="002060"/>
                </a:solidFill>
                <a:ea typeface="+mn-ea"/>
                <a:cs typeface="+mn-cs"/>
              </a:rPr>
              <a:t> </a:t>
            </a:r>
            <a:r>
              <a:rPr lang="en-US" sz="1800" b="1" dirty="0">
                <a:solidFill>
                  <a:srgbClr val="002060"/>
                </a:solidFill>
                <a:ea typeface="+mn-ea"/>
                <a:cs typeface="+mn-cs"/>
              </a:rPr>
              <a:t>% v/w percentage volume in weight. This expresses the number of </a:t>
            </a:r>
            <a:r>
              <a:rPr lang="en-US" sz="1800" b="1" dirty="0" err="1">
                <a:solidFill>
                  <a:srgbClr val="002060"/>
                </a:solidFill>
                <a:ea typeface="+mn-ea"/>
                <a:cs typeface="+mn-cs"/>
              </a:rPr>
              <a:t>millilitres</a:t>
            </a:r>
            <a:r>
              <a:rPr lang="en-US" sz="1800" b="1" dirty="0">
                <a:solidFill>
                  <a:srgbClr val="002060"/>
                </a:solidFill>
                <a:ea typeface="+mn-ea"/>
                <a:cs typeface="+mn-cs"/>
              </a:rPr>
              <a:t> of </a:t>
            </a:r>
            <a:r>
              <a:rPr lang="en-US" sz="1800" dirty="0">
                <a:solidFill>
                  <a:srgbClr val="002060"/>
                </a:solidFill>
                <a:ea typeface="+mn-ea"/>
                <a:cs typeface="+mn-cs"/>
              </a:rPr>
              <a:t>solute in 100 g of product.</a:t>
            </a:r>
          </a:p>
          <a:p>
            <a:pPr lvl="1" algn="just">
              <a:buFontTx/>
              <a:buNone/>
              <a:defRPr/>
            </a:pPr>
            <a:r>
              <a:rPr lang="en-US" sz="1800" dirty="0">
                <a:solidFill>
                  <a:srgbClr val="002060"/>
                </a:solidFill>
                <a:ea typeface="+mn-ea"/>
                <a:cs typeface="+mn-cs"/>
              </a:rPr>
              <a:t>The strength of solutions of solids in liquids is usually expressed as % w/v, whereas that of liquids in liquids is expressed as % v/v. When the type of  percentage is not specified by convention the above rule will apply. For example, % solid in liquid is interpreted as % w/v.</a:t>
            </a:r>
          </a:p>
          <a:p>
            <a:pPr algn="just">
              <a:buFontTx/>
              <a:buNone/>
              <a:defRPr/>
            </a:pPr>
            <a:r>
              <a:rPr lang="en-US" sz="1800" b="1" dirty="0">
                <a:solidFill>
                  <a:srgbClr val="002060"/>
                </a:solidFill>
              </a:rPr>
              <a:t>	</a:t>
            </a:r>
            <a:endParaRPr lang="en-US" sz="1800" dirty="0">
              <a:solidFill>
                <a:srgbClr val="002060"/>
              </a:solidFill>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solidFill>
                  <a:srgbClr val="002060"/>
                </a:solidFill>
              </a:rPr>
              <a:t>Calculation during Solution Dispensing and Compounding </a:t>
            </a:r>
            <a:endParaRPr lang="en-US" dirty="0"/>
          </a:p>
        </p:txBody>
      </p:sp>
      <p:sp>
        <p:nvSpPr>
          <p:cNvPr id="3" name="Content Placeholder 2"/>
          <p:cNvSpPr>
            <a:spLocks noGrp="1"/>
          </p:cNvSpPr>
          <p:nvPr>
            <p:ph idx="1"/>
          </p:nvPr>
        </p:nvSpPr>
        <p:spPr>
          <a:xfrm>
            <a:off x="304800" y="1752600"/>
            <a:ext cx="8382000" cy="4373563"/>
          </a:xfrm>
        </p:spPr>
        <p:txBody>
          <a:bodyPr>
            <a:normAutofit lnSpcReduction="10000"/>
          </a:bodyPr>
          <a:lstStyle/>
          <a:p>
            <a:pPr algn="just">
              <a:buFontTx/>
              <a:buNone/>
              <a:defRPr/>
            </a:pPr>
            <a:r>
              <a:rPr lang="en-US" b="1" dirty="0">
                <a:solidFill>
                  <a:srgbClr val="002060"/>
                </a:solidFill>
              </a:rPr>
              <a:t>Parts calculations:</a:t>
            </a:r>
          </a:p>
          <a:p>
            <a:pPr algn="just">
              <a:buFontTx/>
              <a:buNone/>
              <a:defRPr/>
            </a:pPr>
            <a:endParaRPr lang="en-US" b="1" dirty="0">
              <a:solidFill>
                <a:srgbClr val="002060"/>
              </a:solidFill>
            </a:endParaRPr>
          </a:p>
          <a:p>
            <a:pPr algn="just">
              <a:buFontTx/>
              <a:buNone/>
              <a:defRPr/>
            </a:pPr>
            <a:r>
              <a:rPr lang="en-US" dirty="0">
                <a:solidFill>
                  <a:srgbClr val="002060"/>
                </a:solidFill>
              </a:rPr>
              <a:t>	The concentration of solutions may also be expressed in terms of ‘parts’. By this we mean ‘parts’ of solute in ‘parts’ of product. This is interpreted as parts by weight (grams) of a solid in parts by volume (millilitres) of the final solution or in parts by volume (millilitres) of a liquid in parts by volume (millilitres) of the final solution. Solubility of ingredients is often expressed in this way.</a:t>
            </a:r>
          </a:p>
          <a:p>
            <a:pPr algn="just">
              <a:buFontTx/>
              <a:buNone/>
              <a:defRPr/>
            </a:pPr>
            <a:r>
              <a:rPr lang="en-US" dirty="0">
                <a:solidFill>
                  <a:srgbClr val="002060"/>
                </a:solidFill>
              </a:rPr>
              <a:t>	Example:</a:t>
            </a:r>
          </a:p>
          <a:p>
            <a:pPr algn="just">
              <a:buFontTx/>
              <a:buNone/>
              <a:defRPr/>
            </a:pPr>
            <a:r>
              <a:rPr lang="en-US" dirty="0">
                <a:solidFill>
                  <a:srgbClr val="002060"/>
                </a:solidFill>
              </a:rPr>
              <a:t>	Sodium Bicarbonate BP is soluble in 11 parts of water. This means that 1 g of Sodium Bicarbonate BP will dissolve in 11 ml of water. Therefore if you had a formula that required 4 g of Sodium Bicarbonate BP you would need a minimum of 4 × 11 = 44 ml of water in which to dissolve the 4 g of Sodium Bicarbonate BP.</a:t>
            </a:r>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533400" y="457200"/>
            <a:ext cx="8305800" cy="914400"/>
          </a:xfrm>
        </p:spPr>
        <p:txBody>
          <a:bodyPr/>
          <a:lstStyle/>
          <a:p>
            <a:pPr algn="l"/>
            <a:r>
              <a:rPr lang="en-US" sz="2500" b="1" dirty="0">
                <a:solidFill>
                  <a:srgbClr val="002060"/>
                </a:solidFill>
              </a:rPr>
              <a:t>Calculation during Solution Dispensing and Compounding </a:t>
            </a:r>
            <a:endParaRPr lang="en-US" sz="2500" dirty="0"/>
          </a:p>
        </p:txBody>
      </p:sp>
      <p:sp>
        <p:nvSpPr>
          <p:cNvPr id="25603" name="Content Placeholder 2"/>
          <p:cNvSpPr>
            <a:spLocks noGrp="1"/>
          </p:cNvSpPr>
          <p:nvPr>
            <p:ph idx="1"/>
          </p:nvPr>
        </p:nvSpPr>
        <p:spPr>
          <a:xfrm>
            <a:off x="1371600" y="1371600"/>
            <a:ext cx="7543800" cy="5943600"/>
          </a:xfrm>
        </p:spPr>
        <p:txBody>
          <a:bodyPr>
            <a:normAutofit/>
          </a:bodyPr>
          <a:lstStyle/>
          <a:p>
            <a:r>
              <a:rPr lang="en-US" sz="1600" b="1" dirty="0">
                <a:solidFill>
                  <a:srgbClr val="002060"/>
                </a:solidFill>
              </a:rPr>
              <a:t>Millimolar calculations</a:t>
            </a:r>
          </a:p>
          <a:p>
            <a:pPr>
              <a:buFontTx/>
              <a:buNone/>
            </a:pPr>
            <a:r>
              <a:rPr lang="en-US" sz="1600" dirty="0">
                <a:solidFill>
                  <a:srgbClr val="002060"/>
                </a:solidFill>
              </a:rPr>
              <a:t>	The strength of active ingredient within a pharmaceutical preparation can be</a:t>
            </a:r>
          </a:p>
          <a:p>
            <a:pPr>
              <a:buFontTx/>
              <a:buNone/>
            </a:pPr>
            <a:r>
              <a:rPr lang="en-US" sz="1600" dirty="0">
                <a:solidFill>
                  <a:srgbClr val="002060"/>
                </a:solidFill>
              </a:rPr>
              <a:t>	expressed as the number of millimoles per unit volume or mass of product. The</a:t>
            </a:r>
          </a:p>
          <a:p>
            <a:pPr>
              <a:buFontTx/>
              <a:buNone/>
            </a:pPr>
            <a:r>
              <a:rPr lang="en-US" sz="1600" dirty="0">
                <a:solidFill>
                  <a:srgbClr val="002060"/>
                </a:solidFill>
              </a:rPr>
              <a:t>	mole is the unit of amount of substance and there are 1000 millimoles in a mole.</a:t>
            </a:r>
          </a:p>
          <a:p>
            <a:pPr>
              <a:buFontTx/>
              <a:buNone/>
            </a:pPr>
            <a:r>
              <a:rPr lang="en-US" sz="1600" dirty="0">
                <a:solidFill>
                  <a:srgbClr val="002060"/>
                </a:solidFill>
              </a:rPr>
              <a:t>	To calculate the number of millimoles of an ingredient in a medicinal product, you</a:t>
            </a:r>
          </a:p>
          <a:p>
            <a:pPr>
              <a:buFontTx/>
              <a:buNone/>
            </a:pPr>
            <a:r>
              <a:rPr lang="en-US" sz="1600" dirty="0">
                <a:solidFill>
                  <a:srgbClr val="002060"/>
                </a:solidFill>
              </a:rPr>
              <a:t>	will firstly need to know the molecular weight of the ingredient.</a:t>
            </a:r>
          </a:p>
          <a:p>
            <a:pPr>
              <a:buFontTx/>
              <a:buNone/>
            </a:pPr>
            <a:r>
              <a:rPr lang="en-US" sz="1600" dirty="0">
                <a:solidFill>
                  <a:srgbClr val="002060"/>
                </a:solidFill>
              </a:rPr>
              <a:t>	The number of moles of ingredient is the mass of ingredient divided by the</a:t>
            </a:r>
          </a:p>
          <a:p>
            <a:pPr>
              <a:buFontTx/>
              <a:buNone/>
            </a:pPr>
            <a:r>
              <a:rPr lang="en-US" sz="1600" dirty="0">
                <a:solidFill>
                  <a:srgbClr val="002060"/>
                </a:solidFill>
              </a:rPr>
              <a:t>	molecular mass:</a:t>
            </a:r>
          </a:p>
          <a:p>
            <a:pPr>
              <a:buFontTx/>
              <a:buNone/>
            </a:pPr>
            <a:r>
              <a:rPr lang="en-US" sz="1600" dirty="0">
                <a:solidFill>
                  <a:srgbClr val="002060"/>
                </a:solidFill>
              </a:rPr>
              <a:t>	Number of moles = Mass in grams</a:t>
            </a:r>
          </a:p>
          <a:p>
            <a:pPr>
              <a:buFontTx/>
              <a:buNone/>
            </a:pPr>
            <a:r>
              <a:rPr lang="en-US" sz="1600" dirty="0">
                <a:solidFill>
                  <a:srgbClr val="002060"/>
                </a:solidFill>
              </a:rPr>
              <a:t>			 Molecular mass</a:t>
            </a:r>
          </a:p>
          <a:p>
            <a:pPr>
              <a:buFontTx/>
              <a:buNone/>
            </a:pPr>
            <a:r>
              <a:rPr lang="en-US" sz="1600" dirty="0">
                <a:solidFill>
                  <a:srgbClr val="002060"/>
                </a:solidFill>
              </a:rPr>
              <a:t>	For example, the molecular weight quoted for Sodium Chloride BP is 58.44.</a:t>
            </a:r>
          </a:p>
          <a:p>
            <a:pPr>
              <a:buFontTx/>
              <a:buNone/>
            </a:pPr>
            <a:r>
              <a:rPr lang="en-US" sz="1600" dirty="0">
                <a:solidFill>
                  <a:srgbClr val="002060"/>
                </a:solidFill>
              </a:rPr>
              <a:t>	Therefore a molar solution of Sodium Chloride BP would contain 58.44 g of</a:t>
            </a:r>
          </a:p>
          <a:p>
            <a:pPr>
              <a:buFontTx/>
              <a:buNone/>
            </a:pPr>
            <a:r>
              <a:rPr lang="en-US" sz="1600" dirty="0">
                <a:solidFill>
                  <a:srgbClr val="002060"/>
                </a:solidFill>
              </a:rPr>
              <a:t>	Sodium Chloride BP in a litre.</a:t>
            </a:r>
          </a:p>
        </p:txBody>
      </p:sp>
      <p:cxnSp>
        <p:nvCxnSpPr>
          <p:cNvPr id="5" name="Straight Connector 4"/>
          <p:cNvCxnSpPr/>
          <p:nvPr/>
        </p:nvCxnSpPr>
        <p:spPr bwMode="auto">
          <a:xfrm>
            <a:off x="3346450" y="4271963"/>
            <a:ext cx="1295400" cy="1587"/>
          </a:xfrm>
          <a:prstGeom prst="line">
            <a:avLst/>
          </a:prstGeom>
          <a:solidFill>
            <a:schemeClr val="accent1"/>
          </a:solidFill>
          <a:ln w="9525" cap="flat" cmpd="sng" algn="ctr">
            <a:solidFill>
              <a:schemeClr val="accent5">
                <a:lumMod val="10000"/>
              </a:schemeClr>
            </a:solidFill>
            <a:prstDash val="solid"/>
            <a:round/>
            <a:headEnd type="none" w="med" len="med"/>
            <a:tailEnd type="none" w="med" len="med"/>
          </a:ln>
          <a:effectLst/>
        </p:spPr>
      </p:cxn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533400" y="228600"/>
            <a:ext cx="8305800" cy="914400"/>
          </a:xfrm>
        </p:spPr>
        <p:txBody>
          <a:bodyPr/>
          <a:lstStyle/>
          <a:p>
            <a:r>
              <a:rPr lang="en-US" b="1" dirty="0">
                <a:solidFill>
                  <a:srgbClr val="002060"/>
                </a:solidFill>
              </a:rPr>
              <a:t>Suspension</a:t>
            </a:r>
          </a:p>
        </p:txBody>
      </p:sp>
      <p:sp>
        <p:nvSpPr>
          <p:cNvPr id="26627" name="Content Placeholder 2"/>
          <p:cNvSpPr>
            <a:spLocks noGrp="1"/>
          </p:cNvSpPr>
          <p:nvPr>
            <p:ph idx="1"/>
          </p:nvPr>
        </p:nvSpPr>
        <p:spPr>
          <a:xfrm>
            <a:off x="228600" y="1143000"/>
            <a:ext cx="8686800" cy="5486400"/>
          </a:xfrm>
        </p:spPr>
        <p:txBody>
          <a:bodyPr>
            <a:normAutofit fontScale="92500" lnSpcReduction="20000"/>
          </a:bodyPr>
          <a:lstStyle/>
          <a:p>
            <a:pPr algn="just">
              <a:buFontTx/>
              <a:buNone/>
            </a:pPr>
            <a:r>
              <a:rPr lang="en-US" sz="1600" dirty="0">
                <a:solidFill>
                  <a:srgbClr val="002060"/>
                </a:solidFill>
              </a:rPr>
              <a:t>	</a:t>
            </a:r>
            <a:r>
              <a:rPr lang="en-US" sz="2100" dirty="0">
                <a:solidFill>
                  <a:srgbClr val="002060"/>
                </a:solidFill>
              </a:rPr>
              <a:t>A pharmaceutical suspension is a preparation where at least one of the active ingredients is suspended throughout the vehicle. In contrast to solutions, in a suspension at least one of the ingredients is not dissolved in the vehicle and so the preparation will require shaking before a dose is administered. </a:t>
            </a:r>
          </a:p>
          <a:p>
            <a:pPr algn="just">
              <a:buFontTx/>
              <a:buNone/>
            </a:pPr>
            <a:r>
              <a:rPr lang="en-US" sz="2100" dirty="0"/>
              <a:t>	</a:t>
            </a:r>
            <a:r>
              <a:rPr lang="en-US" sz="2100" b="1" dirty="0">
                <a:solidFill>
                  <a:srgbClr val="002060"/>
                </a:solidFill>
              </a:rPr>
              <a:t>Diffusible and indiffusible suspensions: </a:t>
            </a:r>
          </a:p>
          <a:p>
            <a:pPr algn="just">
              <a:buFontTx/>
              <a:buNone/>
            </a:pPr>
            <a:r>
              <a:rPr lang="en-US" sz="2100" dirty="0">
                <a:solidFill>
                  <a:srgbClr val="002060"/>
                </a:solidFill>
              </a:rPr>
              <a:t>	</a:t>
            </a:r>
            <a:r>
              <a:rPr lang="en-US" sz="2100" b="1" dirty="0">
                <a:solidFill>
                  <a:srgbClr val="002060"/>
                </a:solidFill>
              </a:rPr>
              <a:t>Diffusible suspensions </a:t>
            </a:r>
            <a:r>
              <a:rPr lang="en-US" sz="2100" dirty="0">
                <a:solidFill>
                  <a:srgbClr val="002060"/>
                </a:solidFill>
              </a:rPr>
              <a:t>- These are suspensions containing light powders which are insoluble, or only very slightly soluble in the vehicle, but which on shaking disperse evenly throughout the vehicle for long enough to allow an accurate dose to be poured.</a:t>
            </a:r>
          </a:p>
          <a:p>
            <a:pPr>
              <a:buFontTx/>
              <a:buNone/>
            </a:pPr>
            <a:r>
              <a:rPr lang="en-US" sz="2100" dirty="0"/>
              <a:t>	</a:t>
            </a:r>
            <a:r>
              <a:rPr lang="en-US" sz="2100" b="1" dirty="0">
                <a:solidFill>
                  <a:srgbClr val="002060"/>
                </a:solidFill>
              </a:rPr>
              <a:t>Indiffusible suspensions </a:t>
            </a:r>
            <a:r>
              <a:rPr lang="en-US" sz="2100" dirty="0">
                <a:solidFill>
                  <a:srgbClr val="002060"/>
                </a:solidFill>
              </a:rPr>
              <a:t>- These are suspensions containing heavy powders which are insoluble in the vehicle and which on shaking do not disperse evenly throughout the vehicle long enough to allow an accurate dose to be poured.</a:t>
            </a:r>
          </a:p>
          <a:p>
            <a:pPr algn="just">
              <a:buFontTx/>
              <a:buNone/>
            </a:pPr>
            <a:r>
              <a:rPr lang="en-US" sz="2100" b="1" dirty="0">
                <a:solidFill>
                  <a:srgbClr val="002060"/>
                </a:solidFill>
              </a:rPr>
              <a:t>	Choice of suspending agent - </a:t>
            </a:r>
            <a:r>
              <a:rPr lang="en-US" sz="2100" dirty="0">
                <a:solidFill>
                  <a:srgbClr val="002060"/>
                </a:solidFill>
              </a:rPr>
              <a:t>The amount of suspending agent used in any given formulation depends on the volume of vehicle being thickened. It does not vary with the amount of powder in the preparation. A suspending agent is intended to increase the viscosity of the vehicle and therefore slow down sedimentation rates. This outcome could also be achieved by decreasing the particle size of the powder in suspension. The most common suspending agents used in extemporaneous dispensing are Tragacanth BP (internal or external suspensions), Compound Tragacanth Powder BP (containing: 15% Tragacanth BP, 20% Acacia BP, 20% Starch BP and 45% Sucrose BP) (internal suspensions) and Bentonite BP (external suspensions).</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381000" y="152400"/>
            <a:ext cx="8458200" cy="1600200"/>
          </a:xfrm>
        </p:spPr>
        <p:txBody>
          <a:bodyPr>
            <a:normAutofit/>
          </a:bodyPr>
          <a:lstStyle/>
          <a:p>
            <a:pPr algn="l"/>
            <a:r>
              <a:rPr lang="en-US" sz="2800" b="1" dirty="0">
                <a:solidFill>
                  <a:srgbClr val="002060"/>
                </a:solidFill>
              </a:rPr>
              <a:t>Advantages of suspensions as dosage forms : </a:t>
            </a:r>
          </a:p>
        </p:txBody>
      </p:sp>
      <p:sp>
        <p:nvSpPr>
          <p:cNvPr id="24579" name="Content Placeholder 2"/>
          <p:cNvSpPr>
            <a:spLocks noGrp="1"/>
          </p:cNvSpPr>
          <p:nvPr>
            <p:ph idx="1"/>
          </p:nvPr>
        </p:nvSpPr>
        <p:spPr>
          <a:xfrm>
            <a:off x="609600" y="1447800"/>
            <a:ext cx="7162800" cy="4572000"/>
          </a:xfrm>
        </p:spPr>
        <p:txBody>
          <a:bodyPr>
            <a:normAutofit/>
          </a:bodyPr>
          <a:lstStyle/>
          <a:p>
            <a:pPr algn="just">
              <a:buFontTx/>
              <a:buNone/>
              <a:defRPr/>
            </a:pPr>
            <a:r>
              <a:rPr lang="en-US" sz="2000" b="1" dirty="0">
                <a:solidFill>
                  <a:srgbClr val="002060"/>
                </a:solidFill>
              </a:rPr>
              <a:t>Advantages</a:t>
            </a:r>
          </a:p>
          <a:p>
            <a:pPr algn="just">
              <a:buClr>
                <a:schemeClr val="accent5">
                  <a:lumMod val="10000"/>
                </a:schemeClr>
              </a:buClr>
              <a:buFont typeface="+mj-lt"/>
              <a:buAutoNum type="arabicPeriod"/>
              <a:defRPr/>
            </a:pPr>
            <a:r>
              <a:rPr lang="en-US" sz="2000" dirty="0">
                <a:solidFill>
                  <a:srgbClr val="002060"/>
                </a:solidFill>
              </a:rPr>
              <a:t> Insoluble drugs may be more palatable.</a:t>
            </a:r>
          </a:p>
          <a:p>
            <a:pPr algn="just">
              <a:buClr>
                <a:schemeClr val="accent5">
                  <a:lumMod val="10000"/>
                </a:schemeClr>
              </a:buClr>
              <a:buFont typeface="+mj-lt"/>
              <a:buAutoNum type="arabicPeriod"/>
              <a:defRPr/>
            </a:pPr>
            <a:r>
              <a:rPr lang="en-US" sz="2000" dirty="0">
                <a:solidFill>
                  <a:srgbClr val="002060"/>
                </a:solidFill>
              </a:rPr>
              <a:t> Insoluble drugs may be more stable.</a:t>
            </a:r>
          </a:p>
          <a:p>
            <a:pPr algn="just">
              <a:buClr>
                <a:schemeClr val="accent5">
                  <a:lumMod val="10000"/>
                </a:schemeClr>
              </a:buClr>
              <a:buFont typeface="+mj-lt"/>
              <a:buAutoNum type="arabicPeriod"/>
              <a:defRPr/>
            </a:pPr>
            <a:r>
              <a:rPr lang="en-US" sz="2000" dirty="0">
                <a:solidFill>
                  <a:srgbClr val="002060"/>
                </a:solidFill>
              </a:rPr>
              <a:t> Suspended insoluble powders are easy to swallow.</a:t>
            </a:r>
          </a:p>
          <a:p>
            <a:pPr algn="just">
              <a:buClr>
                <a:schemeClr val="accent5">
                  <a:lumMod val="10000"/>
                </a:schemeClr>
              </a:buClr>
              <a:buFont typeface="+mj-lt"/>
              <a:buAutoNum type="arabicPeriod"/>
              <a:defRPr/>
            </a:pPr>
            <a:r>
              <a:rPr lang="en-US" sz="2000" dirty="0">
                <a:solidFill>
                  <a:srgbClr val="002060"/>
                </a:solidFill>
              </a:rPr>
              <a:t> The suspension format enables easy  administration of bulk insoluble powders.</a:t>
            </a:r>
          </a:p>
          <a:p>
            <a:pPr algn="just">
              <a:buClr>
                <a:schemeClr val="accent5">
                  <a:lumMod val="10000"/>
                </a:schemeClr>
              </a:buClr>
              <a:buFont typeface="+mj-lt"/>
              <a:buAutoNum type="arabicPeriod"/>
              <a:defRPr/>
            </a:pPr>
            <a:r>
              <a:rPr lang="en-US" sz="2000" dirty="0">
                <a:solidFill>
                  <a:srgbClr val="002060"/>
                </a:solidFill>
              </a:rPr>
              <a:t> Absorption will be quicker than solid dosage forms.</a:t>
            </a:r>
          </a:p>
          <a:p>
            <a:pPr algn="just">
              <a:buClr>
                <a:schemeClr val="accent5">
                  <a:lumMod val="10000"/>
                </a:schemeClr>
              </a:buClr>
              <a:buFont typeface="+mj-lt"/>
              <a:buAutoNum type="arabicPeriod"/>
              <a:defRPr/>
            </a:pPr>
            <a:r>
              <a:rPr lang="en-US" sz="2000" dirty="0">
                <a:solidFill>
                  <a:srgbClr val="002060"/>
                </a:solidFill>
              </a:rPr>
              <a:t> Lotions will leave a cooling layer of  medicament on the skin.</a:t>
            </a:r>
          </a:p>
          <a:p>
            <a:pPr algn="just">
              <a:buClr>
                <a:schemeClr val="accent5">
                  <a:lumMod val="10000"/>
                </a:schemeClr>
              </a:buClr>
              <a:buFont typeface="+mj-lt"/>
              <a:buAutoNum type="arabicPeriod"/>
              <a:defRPr/>
            </a:pPr>
            <a:r>
              <a:rPr lang="en-US" sz="2000" dirty="0">
                <a:solidFill>
                  <a:srgbClr val="002060"/>
                </a:solidFill>
              </a:rPr>
              <a:t> It is theoretically possible to formulate sustained-release preparations</a:t>
            </a:r>
            <a:r>
              <a:rPr lang="en-US" sz="1400" dirty="0">
                <a:solidFill>
                  <a:srgbClr val="002060"/>
                </a:solidFill>
              </a:rPr>
              <a:t>. </a:t>
            </a:r>
          </a:p>
        </p:txBody>
      </p:sp>
      <p:sp>
        <p:nvSpPr>
          <p:cNvPr id="6" name="TextBox 5"/>
          <p:cNvSpPr txBox="1"/>
          <p:nvPr/>
        </p:nvSpPr>
        <p:spPr>
          <a:xfrm>
            <a:off x="609600" y="5257800"/>
            <a:ext cx="8229600" cy="1015663"/>
          </a:xfrm>
          <a:prstGeom prst="rect">
            <a:avLst/>
          </a:prstGeom>
          <a:noFill/>
        </p:spPr>
        <p:txBody>
          <a:bodyPr wrap="square">
            <a:spAutoFit/>
          </a:bodyPr>
          <a:lstStyle/>
          <a:p>
            <a:pPr algn="just">
              <a:defRPr/>
            </a:pPr>
            <a:r>
              <a:rPr lang="en-US" sz="2000" dirty="0">
                <a:solidFill>
                  <a:srgbClr val="002060"/>
                </a:solidFill>
                <a:latin typeface="+mj-lt"/>
              </a:rPr>
              <a:t>Example of suspension dispensing and compounding:</a:t>
            </a:r>
          </a:p>
          <a:p>
            <a:pPr algn="just">
              <a:defRPr/>
            </a:pPr>
            <a:r>
              <a:rPr lang="en-US" sz="2000" dirty="0">
                <a:solidFill>
                  <a:srgbClr val="002060"/>
                </a:solidFill>
                <a:latin typeface="+mj-lt"/>
              </a:rPr>
              <a:t>The preparation of Magnesium </a:t>
            </a:r>
            <a:r>
              <a:rPr lang="en-US" sz="2000" dirty="0" err="1">
                <a:solidFill>
                  <a:srgbClr val="002060"/>
                </a:solidFill>
                <a:latin typeface="+mj-lt"/>
              </a:rPr>
              <a:t>Trisilicate</a:t>
            </a:r>
            <a:r>
              <a:rPr lang="en-US" sz="2000" dirty="0">
                <a:solidFill>
                  <a:srgbClr val="002060"/>
                </a:solidFill>
                <a:latin typeface="+mj-lt"/>
              </a:rPr>
              <a:t> Mixture BP (Product formula and method of compounding).</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solidFill>
                  <a:srgbClr val="002060"/>
                </a:solidFill>
              </a:rPr>
              <a:t>Disadvantages of suspensions as dosage forms</a:t>
            </a:r>
            <a:endParaRPr lang="en-US" dirty="0"/>
          </a:p>
        </p:txBody>
      </p:sp>
      <p:sp>
        <p:nvSpPr>
          <p:cNvPr id="3" name="Content Placeholder 2"/>
          <p:cNvSpPr>
            <a:spLocks noGrp="1"/>
          </p:cNvSpPr>
          <p:nvPr>
            <p:ph idx="1"/>
          </p:nvPr>
        </p:nvSpPr>
        <p:spPr>
          <a:xfrm>
            <a:off x="457200" y="1600200"/>
            <a:ext cx="8229600" cy="4800600"/>
          </a:xfrm>
        </p:spPr>
        <p:txBody>
          <a:bodyPr>
            <a:normAutofit/>
          </a:bodyPr>
          <a:lstStyle/>
          <a:p>
            <a:pPr>
              <a:lnSpc>
                <a:spcPct val="150000"/>
              </a:lnSpc>
              <a:defRPr/>
            </a:pPr>
            <a:r>
              <a:rPr lang="en-US" b="1" dirty="0">
                <a:solidFill>
                  <a:srgbClr val="002060"/>
                </a:solidFill>
              </a:rPr>
              <a:t>Disadvantages:</a:t>
            </a:r>
          </a:p>
          <a:p>
            <a:pPr>
              <a:lnSpc>
                <a:spcPct val="150000"/>
              </a:lnSpc>
              <a:buFont typeface="+mj-lt"/>
              <a:buAutoNum type="arabicPeriod"/>
              <a:defRPr/>
            </a:pPr>
            <a:r>
              <a:rPr lang="en-US" dirty="0">
                <a:solidFill>
                  <a:srgbClr val="002060"/>
                </a:solidFill>
              </a:rPr>
              <a:t>Preparation requires shaking before use.</a:t>
            </a:r>
          </a:p>
          <a:p>
            <a:pPr>
              <a:lnSpc>
                <a:spcPct val="150000"/>
              </a:lnSpc>
              <a:buFont typeface="+mj-lt"/>
              <a:buAutoNum type="arabicPeriod"/>
              <a:defRPr/>
            </a:pPr>
            <a:r>
              <a:rPr lang="en-US" dirty="0">
                <a:solidFill>
                  <a:srgbClr val="002060"/>
                </a:solidFill>
              </a:rPr>
              <a:t>Accuracy of dose is likely to be less than with equivalent solution.</a:t>
            </a:r>
          </a:p>
          <a:p>
            <a:pPr>
              <a:lnSpc>
                <a:spcPct val="150000"/>
              </a:lnSpc>
              <a:buFont typeface="+mj-lt"/>
              <a:buAutoNum type="arabicPeriod"/>
              <a:defRPr/>
            </a:pPr>
            <a:r>
              <a:rPr lang="en-US" dirty="0">
                <a:solidFill>
                  <a:srgbClr val="002060"/>
                </a:solidFill>
              </a:rPr>
              <a:t>Storage conditions can affect disperse system.</a:t>
            </a:r>
          </a:p>
          <a:p>
            <a:pPr>
              <a:lnSpc>
                <a:spcPct val="150000"/>
              </a:lnSpc>
              <a:buFont typeface="+mj-lt"/>
              <a:buAutoNum type="arabicPeriod"/>
              <a:defRPr/>
            </a:pPr>
            <a:r>
              <a:rPr lang="en-US" dirty="0">
                <a:solidFill>
                  <a:srgbClr val="002060"/>
                </a:solidFill>
              </a:rPr>
              <a:t>Suspensions are bulky, difficult to transport and prone to container breakages</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7680" y="264160"/>
            <a:ext cx="7406640" cy="1356360"/>
          </a:xfrm>
        </p:spPr>
        <p:txBody>
          <a:bodyPr>
            <a:normAutofit/>
          </a:bodyPr>
          <a:lstStyle/>
          <a:p>
            <a:r>
              <a:rPr lang="en-US" b="1" dirty="0">
                <a:solidFill>
                  <a:srgbClr val="002060"/>
                </a:solidFill>
              </a:rPr>
              <a:t>Class A Prescription Balance Weighing Procedure </a:t>
            </a:r>
            <a:endParaRPr lang="en-US" dirty="0"/>
          </a:p>
        </p:txBody>
      </p:sp>
      <p:sp>
        <p:nvSpPr>
          <p:cNvPr id="3" name="Content Placeholder 2"/>
          <p:cNvSpPr>
            <a:spLocks noGrp="1"/>
          </p:cNvSpPr>
          <p:nvPr>
            <p:ph idx="1"/>
          </p:nvPr>
        </p:nvSpPr>
        <p:spPr>
          <a:xfrm>
            <a:off x="457200" y="1600200"/>
            <a:ext cx="8229600" cy="5257800"/>
          </a:xfrm>
        </p:spPr>
        <p:txBody>
          <a:bodyPr>
            <a:normAutofit fontScale="77500" lnSpcReduction="20000"/>
          </a:bodyPr>
          <a:lstStyle/>
          <a:p>
            <a:pPr algn="just"/>
            <a:r>
              <a:rPr lang="en-US" sz="3400" dirty="0">
                <a:solidFill>
                  <a:srgbClr val="002060"/>
                </a:solidFill>
              </a:rPr>
              <a:t>With the balance locked, place a weighing paper on each pan. Place the desired weight on the </a:t>
            </a:r>
            <a:r>
              <a:rPr lang="en-US" sz="3400" b="1" dirty="0">
                <a:solidFill>
                  <a:srgbClr val="002060"/>
                </a:solidFill>
              </a:rPr>
              <a:t>RIGHT pan; place the material to be weighed on the LEFT pan.</a:t>
            </a:r>
          </a:p>
          <a:p>
            <a:pPr algn="just"/>
            <a:r>
              <a:rPr lang="en-US" sz="3400" dirty="0">
                <a:solidFill>
                  <a:srgbClr val="002060"/>
                </a:solidFill>
              </a:rPr>
              <a:t>Release the lock of the balance and observe the position of the indicator.</a:t>
            </a:r>
          </a:p>
          <a:p>
            <a:pPr algn="just"/>
            <a:r>
              <a:rPr lang="en-US" sz="3400" dirty="0">
                <a:solidFill>
                  <a:srgbClr val="002060"/>
                </a:solidFill>
              </a:rPr>
              <a:t>Lock the beam and adjust the amount of material.</a:t>
            </a:r>
          </a:p>
          <a:p>
            <a:pPr algn="just"/>
            <a:r>
              <a:rPr lang="en-US" sz="3400" dirty="0">
                <a:solidFill>
                  <a:srgbClr val="002060"/>
                </a:solidFill>
              </a:rPr>
              <a:t>A swinging balance is the most accurate method of measuring. This is indicated when the pointer swings an equal number of divisions to both sides of the central position.</a:t>
            </a:r>
          </a:p>
          <a:p>
            <a:pPr algn="just"/>
            <a:r>
              <a:rPr lang="en-US" sz="3400" dirty="0">
                <a:solidFill>
                  <a:srgbClr val="002060"/>
                </a:solidFill>
              </a:rPr>
              <a:t>The final measurement should be determined with the cover down.</a:t>
            </a:r>
          </a:p>
          <a:p>
            <a:pPr algn="just"/>
            <a:r>
              <a:rPr lang="en-US" sz="3400" dirty="0">
                <a:solidFill>
                  <a:srgbClr val="002060"/>
                </a:solidFill>
              </a:rPr>
              <a:t>To avoid mistakes in totaling the weights, they should be totaled three times as they are placed on the pan from the vacant positions in the weight box and as they rest on the pan.</a:t>
            </a:r>
          </a:p>
          <a:p>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304800" y="228600"/>
            <a:ext cx="8534400" cy="1066800"/>
          </a:xfrm>
        </p:spPr>
        <p:txBody>
          <a:bodyPr/>
          <a:lstStyle/>
          <a:p>
            <a:r>
              <a:rPr lang="en-US" b="1" dirty="0">
                <a:solidFill>
                  <a:srgbClr val="002060"/>
                </a:solidFill>
              </a:rPr>
              <a:t>Emulsion</a:t>
            </a:r>
          </a:p>
        </p:txBody>
      </p:sp>
      <p:sp>
        <p:nvSpPr>
          <p:cNvPr id="28675" name="Content Placeholder 2"/>
          <p:cNvSpPr>
            <a:spLocks noGrp="1"/>
          </p:cNvSpPr>
          <p:nvPr>
            <p:ph idx="1"/>
          </p:nvPr>
        </p:nvSpPr>
        <p:spPr>
          <a:xfrm>
            <a:off x="381000" y="1219200"/>
            <a:ext cx="8610600" cy="5638800"/>
          </a:xfrm>
        </p:spPr>
        <p:txBody>
          <a:bodyPr>
            <a:normAutofit/>
          </a:bodyPr>
          <a:lstStyle/>
          <a:p>
            <a:pPr algn="just"/>
            <a:r>
              <a:rPr lang="en-US" sz="1800" dirty="0">
                <a:solidFill>
                  <a:srgbClr val="002060"/>
                </a:solidFill>
              </a:rPr>
              <a:t>An emulsion is essentially a liquid preparation containing a mixture of oil and water that is rendered homogeneous by the addition of an emulsifying agent. The emulsifying agent ensures that the oil phase is finely dispersed throughout the water as minute globules. This type of emulsion is termed an ‘oil-in water’ emulsion. The oily phase(disperse phase) is dispersed through the aqueous phase(continuous phase). Generally all oral dose emulsions tend to be oil-in-water as the oily phase is usually less pleasant to take and more difficult to flavor. ‘Water in-oil’ emulsions can be formed but these tend to be those with external uses. </a:t>
            </a:r>
          </a:p>
          <a:p>
            <a:r>
              <a:rPr lang="en-US" sz="1800" b="1" dirty="0">
                <a:solidFill>
                  <a:srgbClr val="002060"/>
                </a:solidFill>
              </a:rPr>
              <a:t>Stability of emulsions </a:t>
            </a:r>
            <a:r>
              <a:rPr lang="en-US" sz="1800" dirty="0">
                <a:solidFill>
                  <a:srgbClr val="002060"/>
                </a:solidFill>
              </a:rPr>
              <a:t>: Emulsions can break down in the following ways:</a:t>
            </a:r>
          </a:p>
          <a:p>
            <a:pPr lvl="1">
              <a:buFontTx/>
              <a:buNone/>
            </a:pPr>
            <a:r>
              <a:rPr lang="en-US" sz="1800" dirty="0">
                <a:solidFill>
                  <a:srgbClr val="002060"/>
                </a:solidFill>
              </a:rPr>
              <a:t>- cracking</a:t>
            </a:r>
          </a:p>
          <a:p>
            <a:pPr lvl="1">
              <a:buFontTx/>
              <a:buNone/>
            </a:pPr>
            <a:r>
              <a:rPr lang="en-US" sz="1800" dirty="0">
                <a:solidFill>
                  <a:srgbClr val="002060"/>
                </a:solidFill>
              </a:rPr>
              <a:t>- creaming</a:t>
            </a:r>
          </a:p>
          <a:p>
            <a:pPr lvl="1">
              <a:buFontTx/>
              <a:buNone/>
            </a:pPr>
            <a:r>
              <a:rPr lang="en-US" sz="1800" dirty="0">
                <a:solidFill>
                  <a:srgbClr val="002060"/>
                </a:solidFill>
              </a:rPr>
              <a:t>- phase inversion.</a:t>
            </a:r>
          </a:p>
          <a:p>
            <a:pPr algn="just"/>
            <a:r>
              <a:rPr lang="en-US" sz="1800" b="1" dirty="0">
                <a:solidFill>
                  <a:srgbClr val="002060"/>
                </a:solidFill>
              </a:rPr>
              <a:t>Cracking</a:t>
            </a:r>
            <a:r>
              <a:rPr lang="en-US" sz="1800" dirty="0">
                <a:solidFill>
                  <a:srgbClr val="002060"/>
                </a:solidFill>
              </a:rPr>
              <a:t> - This is the term applied when the disperse phase coalesces and forms a separate layer. Redispersion cannot be achieved by shaking and the preparation is no longer an emulsion. Cracking can occur if the oil turns rancid during storage. The acid formed denatures the emulsifying agent, causing the two phases to separate.</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457200" y="304800"/>
            <a:ext cx="8305800" cy="609600"/>
          </a:xfrm>
        </p:spPr>
        <p:txBody>
          <a:bodyPr>
            <a:normAutofit fontScale="90000"/>
          </a:bodyPr>
          <a:lstStyle/>
          <a:p>
            <a:r>
              <a:rPr lang="en-US" b="1" dirty="0">
                <a:solidFill>
                  <a:srgbClr val="002060"/>
                </a:solidFill>
              </a:rPr>
              <a:t>Emulsion</a:t>
            </a:r>
          </a:p>
        </p:txBody>
      </p:sp>
      <p:sp>
        <p:nvSpPr>
          <p:cNvPr id="29699" name="Content Placeholder 2"/>
          <p:cNvSpPr>
            <a:spLocks noGrp="1"/>
          </p:cNvSpPr>
          <p:nvPr>
            <p:ph idx="1"/>
          </p:nvPr>
        </p:nvSpPr>
        <p:spPr>
          <a:xfrm>
            <a:off x="228600" y="1066800"/>
            <a:ext cx="8686800" cy="5562600"/>
          </a:xfrm>
        </p:spPr>
        <p:txBody>
          <a:bodyPr>
            <a:noAutofit/>
          </a:bodyPr>
          <a:lstStyle/>
          <a:p>
            <a:pPr algn="just"/>
            <a:r>
              <a:rPr lang="en-US" sz="2400" b="1" dirty="0">
                <a:solidFill>
                  <a:srgbClr val="002060"/>
                </a:solidFill>
              </a:rPr>
              <a:t>Creaming</a:t>
            </a:r>
            <a:r>
              <a:rPr lang="en-US" sz="2400" dirty="0">
                <a:solidFill>
                  <a:srgbClr val="002060"/>
                </a:solidFill>
              </a:rPr>
              <a:t> - In creaming, the oil separates out, forming a layer on top of the emulsion, but it usually remains in globules so that it can be redispersed on shaking (e.g. the cream on the top of a pint of milk).This is undesirable as the product appearance is poor and if the product is not adequately shaken there is a risk of the patient obtaining an incorrect dose. Creaming is less likely to occur if the viscosity of the continuous phase is increased.</a:t>
            </a:r>
          </a:p>
          <a:p>
            <a:r>
              <a:rPr lang="en-US" sz="2400" b="1" dirty="0">
                <a:solidFill>
                  <a:srgbClr val="002060"/>
                </a:solidFill>
              </a:rPr>
              <a:t>Phase inversion:</a:t>
            </a:r>
          </a:p>
          <a:p>
            <a:pPr algn="just">
              <a:buFontTx/>
              <a:buNone/>
            </a:pPr>
            <a:r>
              <a:rPr lang="en-US" sz="2400" dirty="0">
                <a:solidFill>
                  <a:srgbClr val="002060"/>
                </a:solidFill>
              </a:rPr>
              <a:t>	This is the process when an oil-in-water emulsion changes to a water-in-oil emulsion or vice versa. For stability of an emulsion, the optimum range of concentration of dispersed phase is 30–60% of the total volume. If the disperse phase exceeds this, the stability of the emulsion is questionable. As the concentration of the disperse phase approaches a theoretical maximum of 74% of the total volume, phase inversion is more likely to occur.</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307166" y="2366"/>
            <a:ext cx="8153400" cy="1066800"/>
          </a:xfrm>
        </p:spPr>
        <p:txBody>
          <a:bodyPr/>
          <a:lstStyle/>
          <a:p>
            <a:pPr algn="l"/>
            <a:r>
              <a:rPr lang="en-US" sz="2800" b="1" dirty="0">
                <a:solidFill>
                  <a:srgbClr val="002060"/>
                </a:solidFill>
              </a:rPr>
              <a:t>Advantages and disadvantages of emulsions as dosage forms</a:t>
            </a:r>
          </a:p>
        </p:txBody>
      </p:sp>
      <p:sp>
        <p:nvSpPr>
          <p:cNvPr id="27651" name="Content Placeholder 2"/>
          <p:cNvSpPr>
            <a:spLocks noGrp="1"/>
          </p:cNvSpPr>
          <p:nvPr>
            <p:ph idx="1"/>
          </p:nvPr>
        </p:nvSpPr>
        <p:spPr>
          <a:xfrm>
            <a:off x="307166" y="776672"/>
            <a:ext cx="8305800" cy="4876800"/>
          </a:xfrm>
        </p:spPr>
        <p:txBody>
          <a:bodyPr>
            <a:noAutofit/>
          </a:bodyPr>
          <a:lstStyle/>
          <a:p>
            <a:pPr>
              <a:defRPr/>
            </a:pPr>
            <a:r>
              <a:rPr lang="en-US" sz="1800" b="1" dirty="0">
                <a:solidFill>
                  <a:srgbClr val="002060"/>
                </a:solidFill>
              </a:rPr>
              <a:t>Advantages: </a:t>
            </a:r>
          </a:p>
          <a:p>
            <a:pPr>
              <a:buClr>
                <a:schemeClr val="accent5">
                  <a:lumMod val="10000"/>
                </a:schemeClr>
              </a:buClr>
              <a:buFont typeface="+mj-lt"/>
              <a:buAutoNum type="arabicPeriod"/>
              <a:defRPr/>
            </a:pPr>
            <a:r>
              <a:rPr lang="en-US" sz="1800" dirty="0">
                <a:solidFill>
                  <a:srgbClr val="002060"/>
                </a:solidFill>
              </a:rPr>
              <a:t> Unpalatable oils can be administered in palatable form.</a:t>
            </a:r>
          </a:p>
          <a:p>
            <a:pPr>
              <a:buClr>
                <a:schemeClr val="accent5">
                  <a:lumMod val="10000"/>
                </a:schemeClr>
              </a:buClr>
              <a:buFont typeface="+mj-lt"/>
              <a:buAutoNum type="arabicPeriod"/>
              <a:defRPr/>
            </a:pPr>
            <a:r>
              <a:rPr lang="en-US" sz="1800" dirty="0">
                <a:solidFill>
                  <a:srgbClr val="002060"/>
                </a:solidFill>
              </a:rPr>
              <a:t> Unpalatable oil-soluble drugs can be administered in palatable form.</a:t>
            </a:r>
          </a:p>
          <a:p>
            <a:pPr>
              <a:buClr>
                <a:schemeClr val="accent5">
                  <a:lumMod val="10000"/>
                </a:schemeClr>
              </a:buClr>
              <a:buFont typeface="+mj-lt"/>
              <a:buAutoNum type="arabicPeriod"/>
              <a:defRPr/>
            </a:pPr>
            <a:r>
              <a:rPr lang="en-US" sz="1800" dirty="0">
                <a:solidFill>
                  <a:srgbClr val="002060"/>
                </a:solidFill>
              </a:rPr>
              <a:t> The aqueous phase is easily flavored.</a:t>
            </a:r>
          </a:p>
          <a:p>
            <a:pPr>
              <a:buClr>
                <a:schemeClr val="accent5">
                  <a:lumMod val="10000"/>
                </a:schemeClr>
              </a:buClr>
              <a:buFont typeface="+mj-lt"/>
              <a:buAutoNum type="arabicPeriod"/>
              <a:defRPr/>
            </a:pPr>
            <a:r>
              <a:rPr lang="en-US" sz="1800" dirty="0">
                <a:solidFill>
                  <a:srgbClr val="002060"/>
                </a:solidFill>
              </a:rPr>
              <a:t> The oily sensation is easily removed.</a:t>
            </a:r>
          </a:p>
          <a:p>
            <a:pPr>
              <a:buClr>
                <a:schemeClr val="accent5">
                  <a:lumMod val="10000"/>
                </a:schemeClr>
              </a:buClr>
              <a:buFont typeface="+mj-lt"/>
              <a:buAutoNum type="arabicPeriod"/>
              <a:defRPr/>
            </a:pPr>
            <a:r>
              <a:rPr lang="en-US" sz="1800" dirty="0">
                <a:solidFill>
                  <a:srgbClr val="002060"/>
                </a:solidFill>
              </a:rPr>
              <a:t> The rate of absorption is increased.</a:t>
            </a:r>
          </a:p>
          <a:p>
            <a:pPr>
              <a:buClr>
                <a:schemeClr val="accent5">
                  <a:lumMod val="10000"/>
                </a:schemeClr>
              </a:buClr>
              <a:buFont typeface="+mj-lt"/>
              <a:buAutoNum type="arabicPeriod"/>
              <a:defRPr/>
            </a:pPr>
            <a:r>
              <a:rPr lang="en-US" sz="1800" dirty="0">
                <a:solidFill>
                  <a:srgbClr val="002060"/>
                </a:solidFill>
              </a:rPr>
              <a:t> It is possible to include two incompatible ingredients, one in each phase of the emulsion. </a:t>
            </a:r>
          </a:p>
          <a:p>
            <a:pPr>
              <a:defRPr/>
            </a:pPr>
            <a:r>
              <a:rPr lang="en-US" sz="1800" b="1" dirty="0">
                <a:solidFill>
                  <a:srgbClr val="002060"/>
                </a:solidFill>
              </a:rPr>
              <a:t>Disadvantages:</a:t>
            </a:r>
          </a:p>
          <a:p>
            <a:pPr>
              <a:buClr>
                <a:schemeClr val="accent5">
                  <a:lumMod val="10000"/>
                </a:schemeClr>
              </a:buClr>
              <a:buFont typeface="+mj-lt"/>
              <a:buAutoNum type="arabicPeriod"/>
              <a:defRPr/>
            </a:pPr>
            <a:r>
              <a:rPr lang="en-US" sz="1800" dirty="0">
                <a:solidFill>
                  <a:srgbClr val="002060"/>
                </a:solidFill>
              </a:rPr>
              <a:t> Preparation needs to be shaken well before use.</a:t>
            </a:r>
          </a:p>
          <a:p>
            <a:pPr>
              <a:buClr>
                <a:schemeClr val="accent5">
                  <a:lumMod val="10000"/>
                </a:schemeClr>
              </a:buClr>
              <a:buFont typeface="+mj-lt"/>
              <a:buAutoNum type="arabicPeriod"/>
              <a:defRPr/>
            </a:pPr>
            <a:r>
              <a:rPr lang="en-US" sz="1800" dirty="0">
                <a:solidFill>
                  <a:srgbClr val="002060"/>
                </a:solidFill>
              </a:rPr>
              <a:t> A measuring device is needed for administration.</a:t>
            </a:r>
          </a:p>
          <a:p>
            <a:pPr>
              <a:buClr>
                <a:schemeClr val="accent5">
                  <a:lumMod val="10000"/>
                </a:schemeClr>
              </a:buClr>
              <a:buFont typeface="+mj-lt"/>
              <a:buAutoNum type="arabicPeriod"/>
              <a:defRPr/>
            </a:pPr>
            <a:r>
              <a:rPr lang="en-US" sz="1800" dirty="0">
                <a:solidFill>
                  <a:srgbClr val="002060"/>
                </a:solidFill>
              </a:rPr>
              <a:t> A degree of technical accuracy is needed to measure a dose.</a:t>
            </a:r>
          </a:p>
          <a:p>
            <a:pPr>
              <a:buClr>
                <a:schemeClr val="accent5">
                  <a:lumMod val="10000"/>
                </a:schemeClr>
              </a:buClr>
              <a:buFont typeface="+mj-lt"/>
              <a:buAutoNum type="arabicPeriod"/>
              <a:defRPr/>
            </a:pPr>
            <a:r>
              <a:rPr lang="en-US" sz="1800" dirty="0">
                <a:solidFill>
                  <a:srgbClr val="002060"/>
                </a:solidFill>
              </a:rPr>
              <a:t> Storage conditions may affect stability.</a:t>
            </a:r>
          </a:p>
          <a:p>
            <a:pPr>
              <a:buClr>
                <a:schemeClr val="accent5">
                  <a:lumMod val="10000"/>
                </a:schemeClr>
              </a:buClr>
              <a:buFont typeface="+mj-lt"/>
              <a:buAutoNum type="arabicPeriod"/>
              <a:defRPr/>
            </a:pPr>
            <a:r>
              <a:rPr lang="en-US" sz="1800" dirty="0">
                <a:solidFill>
                  <a:srgbClr val="002060"/>
                </a:solidFill>
              </a:rPr>
              <a:t> Bulky, difficult to transport and prone to container breakages.</a:t>
            </a:r>
          </a:p>
          <a:p>
            <a:pPr>
              <a:buClr>
                <a:schemeClr val="accent5">
                  <a:lumMod val="10000"/>
                </a:schemeClr>
              </a:buClr>
              <a:buFont typeface="+mj-lt"/>
              <a:buAutoNum type="arabicPeriod"/>
              <a:defRPr/>
            </a:pPr>
            <a:r>
              <a:rPr lang="en-US" sz="1800" dirty="0">
                <a:solidFill>
                  <a:srgbClr val="002060"/>
                </a:solidFill>
              </a:rPr>
              <a:t> Liable to microbial contamination which can lead to cracking.</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838200" y="381000"/>
            <a:ext cx="7924800" cy="838200"/>
          </a:xfrm>
        </p:spPr>
        <p:txBody>
          <a:bodyPr>
            <a:normAutofit/>
          </a:bodyPr>
          <a:lstStyle/>
          <a:p>
            <a:pPr algn="l"/>
            <a:r>
              <a:rPr lang="en-US" sz="2500" b="1" dirty="0">
                <a:solidFill>
                  <a:srgbClr val="002060"/>
                </a:solidFill>
              </a:rPr>
              <a:t>Calculation of the amount of emulsifying agent to be used in the preparation of an emulsion :</a:t>
            </a:r>
            <a:endParaRPr lang="en-US" sz="2500" b="1" dirty="0"/>
          </a:p>
        </p:txBody>
      </p:sp>
      <p:sp>
        <p:nvSpPr>
          <p:cNvPr id="28675" name="Content Placeholder 2"/>
          <p:cNvSpPr>
            <a:spLocks noGrp="1"/>
          </p:cNvSpPr>
          <p:nvPr>
            <p:ph idx="1"/>
          </p:nvPr>
        </p:nvSpPr>
        <p:spPr>
          <a:xfrm>
            <a:off x="304800" y="1295400"/>
            <a:ext cx="8534400" cy="5334000"/>
          </a:xfrm>
        </p:spPr>
        <p:txBody>
          <a:bodyPr>
            <a:normAutofit/>
          </a:bodyPr>
          <a:lstStyle/>
          <a:p>
            <a:pPr>
              <a:defRPr/>
            </a:pPr>
            <a:r>
              <a:rPr lang="en-US" sz="1750" dirty="0">
                <a:solidFill>
                  <a:srgbClr val="002060"/>
                </a:solidFill>
              </a:rPr>
              <a:t>The amount of emulsifying agent used is dependent on the amount and type of oil to be emulsified. Oils can be divided into three categories: fixed oils, mineral oils and volatile oils.</a:t>
            </a:r>
          </a:p>
          <a:p>
            <a:pPr>
              <a:defRPr/>
            </a:pPr>
            <a:r>
              <a:rPr lang="en-US" sz="1750" b="1" dirty="0">
                <a:solidFill>
                  <a:srgbClr val="002060"/>
                </a:solidFill>
              </a:rPr>
              <a:t>Fixed oils:</a:t>
            </a:r>
          </a:p>
          <a:p>
            <a:pPr>
              <a:buFontTx/>
              <a:buNone/>
              <a:defRPr/>
            </a:pPr>
            <a:r>
              <a:rPr lang="en-US" sz="1750" dirty="0">
                <a:solidFill>
                  <a:srgbClr val="002060"/>
                </a:solidFill>
              </a:rPr>
              <a:t>	Oil: 4 parts by volume</a:t>
            </a:r>
          </a:p>
          <a:p>
            <a:pPr>
              <a:buFontTx/>
              <a:buNone/>
              <a:defRPr/>
            </a:pPr>
            <a:r>
              <a:rPr lang="en-US" sz="1750" dirty="0">
                <a:solidFill>
                  <a:srgbClr val="002060"/>
                </a:solidFill>
              </a:rPr>
              <a:t>	Aqueous phase: 2 parts by volume</a:t>
            </a:r>
          </a:p>
          <a:p>
            <a:pPr>
              <a:buFontTx/>
              <a:buNone/>
              <a:defRPr/>
            </a:pPr>
            <a:r>
              <a:rPr lang="en-US" sz="1750" dirty="0">
                <a:solidFill>
                  <a:srgbClr val="002060"/>
                </a:solidFill>
              </a:rPr>
              <a:t>	Gum: 1 part by weight</a:t>
            </a:r>
          </a:p>
          <a:p>
            <a:pPr>
              <a:defRPr/>
            </a:pPr>
            <a:r>
              <a:rPr lang="en-US" sz="1750" b="1" dirty="0">
                <a:solidFill>
                  <a:srgbClr val="002060"/>
                </a:solidFill>
              </a:rPr>
              <a:t>Mineral oils:</a:t>
            </a:r>
          </a:p>
          <a:p>
            <a:pPr>
              <a:buFontTx/>
              <a:buNone/>
              <a:defRPr/>
            </a:pPr>
            <a:r>
              <a:rPr lang="en-US" sz="1750" dirty="0">
                <a:solidFill>
                  <a:srgbClr val="002060"/>
                </a:solidFill>
              </a:rPr>
              <a:t> 	Oil: 3 parts by volume</a:t>
            </a:r>
          </a:p>
          <a:p>
            <a:pPr>
              <a:buFontTx/>
              <a:buNone/>
              <a:defRPr/>
            </a:pPr>
            <a:r>
              <a:rPr lang="en-US" sz="1750" dirty="0">
                <a:solidFill>
                  <a:srgbClr val="002060"/>
                </a:solidFill>
              </a:rPr>
              <a:t> 	Aqueous phase: 2 parts by volume</a:t>
            </a:r>
          </a:p>
          <a:p>
            <a:pPr>
              <a:buFontTx/>
              <a:buNone/>
              <a:defRPr/>
            </a:pPr>
            <a:r>
              <a:rPr lang="en-US" sz="1750" dirty="0">
                <a:solidFill>
                  <a:srgbClr val="002060"/>
                </a:solidFill>
              </a:rPr>
              <a:t> 	Gum: 1 part by weight</a:t>
            </a:r>
          </a:p>
          <a:p>
            <a:pPr>
              <a:defRPr/>
            </a:pPr>
            <a:r>
              <a:rPr lang="en-US" sz="1750" b="1" dirty="0">
                <a:solidFill>
                  <a:srgbClr val="002060"/>
                </a:solidFill>
              </a:rPr>
              <a:t>Volatile (aromatic) oils:</a:t>
            </a:r>
          </a:p>
          <a:p>
            <a:pPr>
              <a:buFontTx/>
              <a:buNone/>
              <a:defRPr/>
            </a:pPr>
            <a:r>
              <a:rPr lang="en-US" sz="1750" dirty="0">
                <a:solidFill>
                  <a:srgbClr val="002060"/>
                </a:solidFill>
              </a:rPr>
              <a:t> 	Oil: 2 parts by volume</a:t>
            </a:r>
          </a:p>
          <a:p>
            <a:pPr>
              <a:buFontTx/>
              <a:buNone/>
              <a:defRPr/>
            </a:pPr>
            <a:r>
              <a:rPr lang="en-US" sz="1750" dirty="0">
                <a:solidFill>
                  <a:srgbClr val="002060"/>
                </a:solidFill>
              </a:rPr>
              <a:t> 	Aqueous phase: 2 parts by volume</a:t>
            </a:r>
          </a:p>
          <a:p>
            <a:pPr>
              <a:buFontTx/>
              <a:buNone/>
              <a:defRPr/>
            </a:pPr>
            <a:r>
              <a:rPr lang="en-US" sz="1750" dirty="0">
                <a:solidFill>
                  <a:srgbClr val="002060"/>
                </a:solidFill>
              </a:rPr>
              <a:t> 	Gum: 1 part by weight</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304800" y="381000"/>
            <a:ext cx="8534400" cy="990600"/>
          </a:xfrm>
        </p:spPr>
        <p:txBody>
          <a:bodyPr/>
          <a:lstStyle/>
          <a:p>
            <a:r>
              <a:rPr lang="en-US" b="1" dirty="0">
                <a:solidFill>
                  <a:srgbClr val="002060"/>
                </a:solidFill>
              </a:rPr>
              <a:t>CREAM</a:t>
            </a:r>
          </a:p>
        </p:txBody>
      </p:sp>
      <p:sp>
        <p:nvSpPr>
          <p:cNvPr id="32771" name="Content Placeholder 2"/>
          <p:cNvSpPr>
            <a:spLocks noGrp="1"/>
          </p:cNvSpPr>
          <p:nvPr>
            <p:ph idx="1"/>
          </p:nvPr>
        </p:nvSpPr>
        <p:spPr>
          <a:xfrm>
            <a:off x="457200" y="1371600"/>
            <a:ext cx="8305800" cy="5029200"/>
          </a:xfrm>
        </p:spPr>
        <p:txBody>
          <a:bodyPr>
            <a:normAutofit/>
          </a:bodyPr>
          <a:lstStyle/>
          <a:p>
            <a:pPr algn="just"/>
            <a:r>
              <a:rPr lang="en-US" sz="2000" dirty="0">
                <a:solidFill>
                  <a:srgbClr val="002060"/>
                </a:solidFill>
              </a:rPr>
              <a:t>The term ‘cream’ is reserved for external preparations. Creams are viscous semi-solid emulsions for external use. Medicaments can be dissolved or suspended in creams. A cream may be ‘water-in-oil’ or ‘oil-in-water’ depending on the emulsifying agent used. A cream is always miscible with its continuous phase.</a:t>
            </a:r>
          </a:p>
          <a:p>
            <a:pPr algn="just"/>
            <a:r>
              <a:rPr lang="en-US" sz="2000" b="1" dirty="0">
                <a:solidFill>
                  <a:srgbClr val="002060"/>
                </a:solidFill>
              </a:rPr>
              <a:t>Water-in-oil creams (oily creams) as bases</a:t>
            </a:r>
            <a:r>
              <a:rPr lang="en-US" sz="2000" dirty="0">
                <a:solidFill>
                  <a:srgbClr val="002060"/>
                </a:solidFill>
              </a:rPr>
              <a:t>: These are produced by emulsifying agents of natural origin, e.g. beeswax, wool alcohols or wool fat. These bases have good emollient properties. They are creamy, white or translucent and rather stiff.</a:t>
            </a:r>
          </a:p>
          <a:p>
            <a:pPr algn="just"/>
            <a:r>
              <a:rPr lang="en-US" sz="2000" b="1" dirty="0">
                <a:solidFill>
                  <a:srgbClr val="002060"/>
                </a:solidFill>
              </a:rPr>
              <a:t>Oil-in-water creams(aqueous creams) as bases</a:t>
            </a:r>
            <a:r>
              <a:rPr lang="en-US" sz="2000" dirty="0">
                <a:solidFill>
                  <a:srgbClr val="002060"/>
                </a:solidFill>
              </a:rPr>
              <a:t>: These are produced by synthetic waxes, e.g. macrogol and cetomacrogol. They are the best bases to use for rapid absorption and penetration of drugs. They are thin, white and smooth inconsistency.</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1143000" y="457200"/>
            <a:ext cx="7772400" cy="914400"/>
          </a:xfrm>
        </p:spPr>
        <p:txBody>
          <a:bodyPr>
            <a:normAutofit/>
          </a:bodyPr>
          <a:lstStyle/>
          <a:p>
            <a:r>
              <a:rPr lang="en-US" sz="4000" b="1">
                <a:solidFill>
                  <a:srgbClr val="002060"/>
                </a:solidFill>
              </a:rPr>
              <a:t>Ointment, paste &amp; gels</a:t>
            </a:r>
          </a:p>
        </p:txBody>
      </p:sp>
      <p:sp>
        <p:nvSpPr>
          <p:cNvPr id="33795" name="Content Placeholder 2"/>
          <p:cNvSpPr>
            <a:spLocks noGrp="1"/>
          </p:cNvSpPr>
          <p:nvPr>
            <p:ph idx="1"/>
          </p:nvPr>
        </p:nvSpPr>
        <p:spPr>
          <a:xfrm>
            <a:off x="381000" y="1600200"/>
            <a:ext cx="8382000" cy="5638800"/>
          </a:xfrm>
        </p:spPr>
        <p:txBody>
          <a:bodyPr>
            <a:normAutofit/>
          </a:bodyPr>
          <a:lstStyle/>
          <a:p>
            <a:pPr algn="just"/>
            <a:r>
              <a:rPr lang="en-US" sz="2000" b="1" dirty="0">
                <a:solidFill>
                  <a:srgbClr val="002060"/>
                </a:solidFill>
              </a:rPr>
              <a:t>Ointments</a:t>
            </a:r>
            <a:r>
              <a:rPr lang="en-US" sz="2000" dirty="0">
                <a:solidFill>
                  <a:srgbClr val="002060"/>
                </a:solidFill>
              </a:rPr>
              <a:t> are preparations for external application but differ from creams in that they have greasy bases. The base is usually anhydrous and therefore most ointments are immiscible with skin secretions. Ointments usually contain a medicament or a mixture of medicaments  dissolved or dispersed in the base.</a:t>
            </a:r>
          </a:p>
          <a:p>
            <a:pPr algn="just"/>
            <a:r>
              <a:rPr lang="en-US" sz="2000" b="1" dirty="0">
                <a:solidFill>
                  <a:srgbClr val="002060"/>
                </a:solidFill>
              </a:rPr>
              <a:t>Pastes</a:t>
            </a:r>
            <a:r>
              <a:rPr lang="en-US" sz="2000" dirty="0">
                <a:solidFill>
                  <a:srgbClr val="002060"/>
                </a:solidFill>
              </a:rPr>
              <a:t> are semi-solid preparations for external use. They consist of finely powdered medicaments combined with White Soft Paraffin BP or Liquid Paraffin BP or with a non-greasy base made from glycerol, mucilages or soaps. Pastes contain a high proportion of powdered ingredients and therefore are normally very stiff. Because pastes are stiff they do not spread easily and therefore this localises drug delivery. This is particularly important if the ingredient to be applied to the skin is corrosive such as dithranol,</a:t>
            </a:r>
            <a:r>
              <a:rPr lang="en-US" sz="2000" dirty="0"/>
              <a:t> </a:t>
            </a:r>
            <a:r>
              <a:rPr lang="en-US" sz="2000" dirty="0">
                <a:solidFill>
                  <a:srgbClr val="002060"/>
                </a:solidFill>
              </a:rPr>
              <a:t>coal tar or salicylic acid. It is easier to apply a paste to a discrete skin area such as a particular lesion or plaque and not therefore compromise the integrity of healthy skin.</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762000" y="304800"/>
            <a:ext cx="8153400" cy="1066800"/>
          </a:xfrm>
        </p:spPr>
        <p:txBody>
          <a:bodyPr/>
          <a:lstStyle/>
          <a:p>
            <a:r>
              <a:rPr lang="en-US" sz="4000" b="1" dirty="0">
                <a:solidFill>
                  <a:srgbClr val="002060"/>
                </a:solidFill>
              </a:rPr>
              <a:t>Ointment, paste &amp; gels</a:t>
            </a:r>
          </a:p>
        </p:txBody>
      </p:sp>
      <p:sp>
        <p:nvSpPr>
          <p:cNvPr id="34819" name="Title 1"/>
          <p:cNvSpPr>
            <a:spLocks noGrp="1"/>
          </p:cNvSpPr>
          <p:nvPr>
            <p:ph idx="1"/>
          </p:nvPr>
        </p:nvSpPr>
        <p:spPr>
          <a:xfrm>
            <a:off x="304800" y="1371600"/>
            <a:ext cx="8610600" cy="5486400"/>
          </a:xfrm>
        </p:spPr>
        <p:txBody>
          <a:bodyPr>
            <a:normAutofit/>
          </a:bodyPr>
          <a:lstStyle/>
          <a:p>
            <a:pPr algn="just"/>
            <a:r>
              <a:rPr lang="en-US" sz="1800" b="1" dirty="0">
                <a:solidFill>
                  <a:srgbClr val="002060"/>
                </a:solidFill>
              </a:rPr>
              <a:t>Pharmaceutical gels </a:t>
            </a:r>
            <a:r>
              <a:rPr lang="en-US" sz="1800" dirty="0">
                <a:solidFill>
                  <a:srgbClr val="002060"/>
                </a:solidFill>
              </a:rPr>
              <a:t>are often simple phase, transparent semi-solid systems that are being increasingly used as pharmaceutical topical formulations. The liquid phase of the gel may be retained within a three-dimensional polymer matrix. Drugs can be suspended in the matrix or dissolved in the liquid phase.</a:t>
            </a:r>
          </a:p>
          <a:p>
            <a:pPr algn="just"/>
            <a:r>
              <a:rPr lang="en-US" sz="1800" b="1" dirty="0">
                <a:solidFill>
                  <a:srgbClr val="002060"/>
                </a:solidFill>
              </a:rPr>
              <a:t>Advantages of gels</a:t>
            </a:r>
          </a:p>
          <a:p>
            <a:pPr algn="just">
              <a:buFontTx/>
              <a:buNone/>
            </a:pPr>
            <a:r>
              <a:rPr lang="en-US" sz="1800" dirty="0">
                <a:solidFill>
                  <a:srgbClr val="002060"/>
                </a:solidFill>
              </a:rPr>
              <a:t>	1. Stable over long periods of time</a:t>
            </a:r>
          </a:p>
          <a:p>
            <a:pPr algn="just">
              <a:buFontTx/>
              <a:buNone/>
            </a:pPr>
            <a:r>
              <a:rPr lang="en-US" sz="1800" dirty="0">
                <a:solidFill>
                  <a:srgbClr val="002060"/>
                </a:solidFill>
              </a:rPr>
              <a:t>	2. Good appearance</a:t>
            </a:r>
          </a:p>
          <a:p>
            <a:pPr algn="just">
              <a:buFontTx/>
              <a:buNone/>
            </a:pPr>
            <a:r>
              <a:rPr lang="en-US" sz="1800" dirty="0">
                <a:solidFill>
                  <a:srgbClr val="002060"/>
                </a:solidFill>
              </a:rPr>
              <a:t>	3. Suitable vehicles for applying medicaments to skin and mucous membranes giving high rates of release of the medicament and rapid absorption.</a:t>
            </a:r>
          </a:p>
          <a:p>
            <a:pPr algn="just"/>
            <a:r>
              <a:rPr lang="en-US" sz="1800" b="1" dirty="0">
                <a:solidFill>
                  <a:srgbClr val="002060"/>
                </a:solidFill>
              </a:rPr>
              <a:t>Gels are usually translucent or transparent and have a number of</a:t>
            </a:r>
          </a:p>
          <a:p>
            <a:pPr algn="just"/>
            <a:r>
              <a:rPr lang="en-US" sz="1800" b="1" dirty="0">
                <a:solidFill>
                  <a:srgbClr val="002060"/>
                </a:solidFill>
              </a:rPr>
              <a:t>uses:</a:t>
            </a:r>
          </a:p>
          <a:p>
            <a:pPr algn="just">
              <a:buFont typeface="Times New Roman" pitchFamily="18" charset="0"/>
              <a:buAutoNum type="arabicPeriod"/>
            </a:pPr>
            <a:r>
              <a:rPr lang="en-US" sz="1800" dirty="0">
                <a:solidFill>
                  <a:srgbClr val="002060"/>
                </a:solidFill>
              </a:rPr>
              <a:t> Anaesthetic gels</a:t>
            </a:r>
          </a:p>
          <a:p>
            <a:pPr algn="just">
              <a:buFont typeface="Times New Roman" pitchFamily="18" charset="0"/>
              <a:buAutoNum type="arabicPeriod"/>
            </a:pPr>
            <a:r>
              <a:rPr lang="en-US" sz="1800" dirty="0">
                <a:solidFill>
                  <a:srgbClr val="002060"/>
                </a:solidFill>
              </a:rPr>
              <a:t> Coal tar gels for use in treatment of psoriasis or eczema</a:t>
            </a:r>
          </a:p>
          <a:p>
            <a:pPr algn="just">
              <a:buFont typeface="Times New Roman" pitchFamily="18" charset="0"/>
              <a:buAutoNum type="arabicPeriod"/>
            </a:pPr>
            <a:r>
              <a:rPr lang="en-US" sz="1800" dirty="0">
                <a:solidFill>
                  <a:srgbClr val="002060"/>
                </a:solidFill>
              </a:rPr>
              <a:t> Lubricant gels</a:t>
            </a:r>
          </a:p>
          <a:p>
            <a:pPr algn="just">
              <a:buFont typeface="Times New Roman" pitchFamily="18" charset="0"/>
              <a:buAutoNum type="arabicPeriod"/>
            </a:pPr>
            <a:r>
              <a:rPr lang="en-US" sz="1800" dirty="0">
                <a:solidFill>
                  <a:srgbClr val="002060"/>
                </a:solidFill>
              </a:rPr>
              <a:t> Spermicidal gels.</a:t>
            </a:r>
            <a:endParaRPr lang="en-US" sz="1800" b="1" dirty="0">
              <a:solidFill>
                <a:srgbClr val="002060"/>
              </a:solidFill>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A175CC50-D0F4-4F4A-9392-DE3688DC2958}"/>
              </a:ext>
            </a:extLst>
          </p:cNvPr>
          <p:cNvSpPr>
            <a:spLocks noGrp="1" noChangeArrowheads="1"/>
          </p:cNvSpPr>
          <p:nvPr>
            <p:ph type="title"/>
          </p:nvPr>
        </p:nvSpPr>
        <p:spPr>
          <a:xfrm>
            <a:off x="685800" y="2209800"/>
            <a:ext cx="8080375" cy="1143000"/>
          </a:xfrm>
        </p:spPr>
        <p:txBody>
          <a:bodyPr>
            <a:normAutofit/>
          </a:bodyPr>
          <a:lstStyle/>
          <a:p>
            <a:pPr eaLnBrk="1" hangingPunct="1"/>
            <a:r>
              <a:rPr lang="en-US" altLang="en-US" sz="5400" b="1"/>
              <a:t>Solutions</a:t>
            </a:r>
          </a:p>
        </p:txBody>
      </p:sp>
      <p:sp>
        <p:nvSpPr>
          <p:cNvPr id="5123" name="Date Placeholder 4">
            <a:extLst>
              <a:ext uri="{FF2B5EF4-FFF2-40B4-BE49-F238E27FC236}">
                <a16:creationId xmlns:a16="http://schemas.microsoft.com/office/drawing/2014/main" id="{DB6F07E6-37C4-48C3-82BC-4618C1F3D0FA}"/>
              </a:ext>
            </a:extLst>
          </p:cNvPr>
          <p:cNvSpPr>
            <a:spLocks noGrp="1"/>
          </p:cNvSpPr>
          <p:nvPr>
            <p:ph type="dt" sz="half"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rtl="0">
              <a:spcBef>
                <a:spcPct val="0"/>
              </a:spcBef>
              <a:buFontTx/>
              <a:buNone/>
            </a:pPr>
            <a:fld id="{2A60E15E-C5E5-43DD-80F9-6D5A3D88088A}" type="datetime1">
              <a:rPr kumimoji="0" lang="en-US" altLang="en-US" sz="1400">
                <a:latin typeface="Times New Roman" panose="02020603050405020304" pitchFamily="18" charset="0"/>
              </a:rPr>
              <a:pPr rtl="0">
                <a:spcBef>
                  <a:spcPct val="0"/>
                </a:spcBef>
                <a:buFontTx/>
                <a:buNone/>
              </a:pPr>
              <a:t>2/19/2022</a:t>
            </a:fld>
            <a:endParaRPr kumimoji="0" lang="en-US" altLang="en-US" sz="1400">
              <a:latin typeface="Times New Roman" panose="02020603050405020304" pitchFamily="18" charset="0"/>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2C287C3C-2FAF-4BB9-8A99-BD8C151E69B7}"/>
              </a:ext>
            </a:extLst>
          </p:cNvPr>
          <p:cNvSpPr>
            <a:spLocks noGrp="1" noChangeArrowheads="1"/>
          </p:cNvSpPr>
          <p:nvPr>
            <p:ph type="title"/>
          </p:nvPr>
        </p:nvSpPr>
        <p:spPr>
          <a:xfrm>
            <a:off x="762000" y="0"/>
            <a:ext cx="7772400" cy="609600"/>
          </a:xfrm>
        </p:spPr>
        <p:txBody>
          <a:bodyPr>
            <a:normAutofit/>
          </a:bodyPr>
          <a:lstStyle/>
          <a:p>
            <a:pPr eaLnBrk="1" hangingPunct="1"/>
            <a:r>
              <a:rPr lang="en-US" altLang="en-US" sz="3600"/>
              <a:t>solutions</a:t>
            </a:r>
          </a:p>
        </p:txBody>
      </p:sp>
      <p:sp>
        <p:nvSpPr>
          <p:cNvPr id="4099" name="Rectangle 3">
            <a:extLst>
              <a:ext uri="{FF2B5EF4-FFF2-40B4-BE49-F238E27FC236}">
                <a16:creationId xmlns:a16="http://schemas.microsoft.com/office/drawing/2014/main" id="{C8C56EDE-BF83-4BA2-99FB-3DF60F42409A}"/>
              </a:ext>
            </a:extLst>
          </p:cNvPr>
          <p:cNvSpPr>
            <a:spLocks noGrp="1" noChangeArrowheads="1"/>
          </p:cNvSpPr>
          <p:nvPr>
            <p:ph idx="1"/>
          </p:nvPr>
        </p:nvSpPr>
        <p:spPr>
          <a:xfrm>
            <a:off x="682625" y="838200"/>
            <a:ext cx="7772400" cy="3276600"/>
          </a:xfrm>
        </p:spPr>
        <p:txBody>
          <a:bodyPr>
            <a:normAutofit/>
          </a:bodyPr>
          <a:lstStyle/>
          <a:p>
            <a:pPr algn="ctr" rtl="0" eaLnBrk="1" hangingPunct="1">
              <a:defRPr/>
            </a:pPr>
            <a:endParaRPr lang="en-US" altLang="en-US" dirty="0"/>
          </a:p>
          <a:p>
            <a:pPr algn="ctr" rtl="0" eaLnBrk="1" hangingPunct="1">
              <a:buFont typeface="Wingdings" panose="05000000000000000000" pitchFamily="2" charset="2"/>
              <a:buNone/>
              <a:defRPr/>
            </a:pPr>
            <a:endParaRPr lang="en-US" altLang="en-US" dirty="0"/>
          </a:p>
          <a:p>
            <a:pPr algn="just" rtl="0" eaLnBrk="1" hangingPunct="1">
              <a:buFont typeface="Wingdings" panose="05000000000000000000" pitchFamily="2" charset="2"/>
              <a:buNone/>
              <a:defRPr/>
            </a:pPr>
            <a:r>
              <a:rPr lang="en-US" altLang="en-US" dirty="0"/>
              <a:t>Solutions are homogeneous liquid mixtures containing completely dissolved components (One-phase system).</a:t>
            </a:r>
          </a:p>
          <a:p>
            <a:pPr algn="ctr" rtl="0" eaLnBrk="1" hangingPunct="1">
              <a:buFont typeface="Wingdings" panose="05000000000000000000" pitchFamily="2" charset="2"/>
              <a:buNone/>
              <a:defRPr/>
            </a:pPr>
            <a:endParaRPr lang="en-US" altLang="en-US" dirty="0"/>
          </a:p>
          <a:p>
            <a:pPr algn="ctr" rtl="0" eaLnBrk="1" hangingPunct="1">
              <a:buFont typeface="Wingdings" panose="05000000000000000000" pitchFamily="2" charset="2"/>
              <a:buNone/>
              <a:defRPr/>
            </a:pPr>
            <a:r>
              <a:rPr lang="en-US" altLang="en-US" dirty="0"/>
              <a:t> </a:t>
            </a:r>
          </a:p>
        </p:txBody>
      </p:sp>
      <p:sp>
        <p:nvSpPr>
          <p:cNvPr id="7172" name="Date Placeholder 3">
            <a:extLst>
              <a:ext uri="{FF2B5EF4-FFF2-40B4-BE49-F238E27FC236}">
                <a16:creationId xmlns:a16="http://schemas.microsoft.com/office/drawing/2014/main" id="{01954C65-E903-447B-98CC-88A68EA7B402}"/>
              </a:ext>
            </a:extLst>
          </p:cNvPr>
          <p:cNvSpPr>
            <a:spLocks noGrp="1"/>
          </p:cNvSpPr>
          <p:nvPr>
            <p:ph type="dt" sz="half"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rtl="0">
              <a:spcBef>
                <a:spcPct val="0"/>
              </a:spcBef>
              <a:buFontTx/>
              <a:buNone/>
            </a:pPr>
            <a:fld id="{CE333A5F-C665-4B4C-B2D2-7088D64D3A7D}" type="datetime1">
              <a:rPr kumimoji="0" lang="en-US" altLang="en-US" sz="1400">
                <a:latin typeface="Times New Roman" panose="02020603050405020304" pitchFamily="18" charset="0"/>
              </a:rPr>
              <a:pPr rtl="0">
                <a:spcBef>
                  <a:spcPct val="0"/>
                </a:spcBef>
                <a:buFontTx/>
                <a:buNone/>
              </a:pPr>
              <a:t>2/19/2022</a:t>
            </a:fld>
            <a:endParaRPr kumimoji="0" lang="en-US" altLang="en-US" sz="1400">
              <a:latin typeface="Times New Roman" panose="02020603050405020304" pitchFamily="18" charset="0"/>
            </a:endParaRPr>
          </a:p>
        </p:txBody>
      </p:sp>
    </p:spTree>
  </p:cSld>
  <p:clrMapOvr>
    <a:masterClrMapping/>
  </p:clrMapOv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FEAAFFFD-E256-440C-9D44-1E2A83AE4940}"/>
              </a:ext>
            </a:extLst>
          </p:cNvPr>
          <p:cNvSpPr>
            <a:spLocks noGrp="1" noChangeArrowheads="1"/>
          </p:cNvSpPr>
          <p:nvPr>
            <p:ph type="title"/>
          </p:nvPr>
        </p:nvSpPr>
        <p:spPr>
          <a:xfrm>
            <a:off x="990600" y="0"/>
            <a:ext cx="7772400" cy="685800"/>
          </a:xfrm>
        </p:spPr>
        <p:txBody>
          <a:bodyPr>
            <a:normAutofit/>
          </a:bodyPr>
          <a:lstStyle/>
          <a:p>
            <a:pPr eaLnBrk="1" hangingPunct="1"/>
            <a:r>
              <a:rPr lang="en-US" altLang="en-US" sz="3600"/>
              <a:t>Solutions for oral dosage</a:t>
            </a:r>
          </a:p>
        </p:txBody>
      </p:sp>
      <p:sp>
        <p:nvSpPr>
          <p:cNvPr id="9219" name="Rectangle 3">
            <a:extLst>
              <a:ext uri="{FF2B5EF4-FFF2-40B4-BE49-F238E27FC236}">
                <a16:creationId xmlns:a16="http://schemas.microsoft.com/office/drawing/2014/main" id="{4A0FA316-0C2C-44C6-927A-267F10CF3B59}"/>
              </a:ext>
            </a:extLst>
          </p:cNvPr>
          <p:cNvSpPr>
            <a:spLocks noGrp="1" noChangeArrowheads="1"/>
          </p:cNvSpPr>
          <p:nvPr>
            <p:ph idx="1"/>
          </p:nvPr>
        </p:nvSpPr>
        <p:spPr>
          <a:xfrm>
            <a:off x="682625" y="762000"/>
            <a:ext cx="7772400" cy="5334000"/>
          </a:xfrm>
        </p:spPr>
        <p:txBody>
          <a:bodyPr>
            <a:normAutofit/>
          </a:bodyPr>
          <a:lstStyle/>
          <a:p>
            <a:pPr algn="just" rtl="0" eaLnBrk="1" hangingPunct="1">
              <a:buFont typeface="Wingdings" panose="05000000000000000000" pitchFamily="2" charset="2"/>
              <a:buNone/>
            </a:pPr>
            <a:r>
              <a:rPr lang="en-US" altLang="en-US" sz="2200" b="1"/>
              <a:t>The different forms of oral solutions are:</a:t>
            </a:r>
          </a:p>
          <a:p>
            <a:pPr algn="just" rtl="0" eaLnBrk="1" hangingPunct="1"/>
            <a:r>
              <a:rPr lang="en-US" altLang="en-US" sz="2200" b="1">
                <a:solidFill>
                  <a:srgbClr val="FF0000"/>
                </a:solidFill>
              </a:rPr>
              <a:t>Syrups:</a:t>
            </a:r>
            <a:r>
              <a:rPr lang="en-US" altLang="en-US" sz="2200"/>
              <a:t> which are concentrated, aqueous solutions of sugar or sugar-substitute. </a:t>
            </a:r>
          </a:p>
          <a:p>
            <a:pPr algn="just" rtl="0" eaLnBrk="1" hangingPunct="1"/>
            <a:r>
              <a:rPr lang="en-US" altLang="en-US" sz="2200" b="1">
                <a:solidFill>
                  <a:srgbClr val="FF0000"/>
                </a:solidFill>
              </a:rPr>
              <a:t>Elixirs</a:t>
            </a:r>
            <a:r>
              <a:rPr lang="en-US" altLang="en-US" sz="2200">
                <a:solidFill>
                  <a:srgbClr val="FF0000"/>
                </a:solidFill>
              </a:rPr>
              <a:t>: </a:t>
            </a:r>
            <a:r>
              <a:rPr lang="en-US" altLang="en-US" sz="2200"/>
              <a:t>which are clear, sweetened, hydroalcoholic solutions suitable for water insoluble drugs. </a:t>
            </a:r>
          </a:p>
          <a:p>
            <a:pPr algn="just" rtl="0" eaLnBrk="1" hangingPunct="1"/>
            <a:r>
              <a:rPr lang="en-US" altLang="en-US" sz="2200">
                <a:solidFill>
                  <a:srgbClr val="FF0000"/>
                </a:solidFill>
              </a:rPr>
              <a:t> </a:t>
            </a:r>
            <a:r>
              <a:rPr lang="en-US" altLang="en-US" sz="2200" b="1">
                <a:solidFill>
                  <a:srgbClr val="FF0000"/>
                </a:solidFill>
              </a:rPr>
              <a:t>Linctuses</a:t>
            </a:r>
            <a:r>
              <a:rPr lang="en-US" altLang="en-US" sz="2200"/>
              <a:t>: viscous liquids used in the treatment of cough. They usually contain a high proportion of sucrose, other sugars or polyhydric alcohol or alcohols.</a:t>
            </a:r>
          </a:p>
          <a:p>
            <a:pPr algn="just" rtl="0" eaLnBrk="1" hangingPunct="1"/>
            <a:r>
              <a:rPr lang="en-US" altLang="en-US" sz="2200" b="1">
                <a:solidFill>
                  <a:srgbClr val="FF0000"/>
                </a:solidFill>
              </a:rPr>
              <a:t>Mixtures</a:t>
            </a:r>
            <a:r>
              <a:rPr lang="en-US" altLang="en-US" sz="2200">
                <a:solidFill>
                  <a:srgbClr val="FF0000"/>
                </a:solidFill>
              </a:rPr>
              <a:t>: </a:t>
            </a:r>
            <a:r>
              <a:rPr lang="en-US" altLang="en-US" sz="2200"/>
              <a:t>pharmaceutical oral solutions and suspensions. Examples are chloral hydrate mixture.</a:t>
            </a:r>
          </a:p>
          <a:p>
            <a:pPr algn="just" rtl="0" eaLnBrk="1" hangingPunct="1"/>
            <a:r>
              <a:rPr lang="en-US" altLang="en-US" sz="2200" b="1">
                <a:solidFill>
                  <a:srgbClr val="FF0000"/>
                </a:solidFill>
              </a:rPr>
              <a:t>Oral drops</a:t>
            </a:r>
            <a:r>
              <a:rPr lang="en-US" altLang="en-US" sz="2200">
                <a:solidFill>
                  <a:srgbClr val="FF0000"/>
                </a:solidFill>
              </a:rPr>
              <a:t>: </a:t>
            </a:r>
            <a:r>
              <a:rPr lang="en-US" altLang="en-US" sz="2200"/>
              <a:t>are oral solutions or suspensions which are administered in small volumes, using a suitable measuring device. A proprietary example is Abidec® vitamin drops.</a:t>
            </a:r>
          </a:p>
        </p:txBody>
      </p:sp>
      <p:sp>
        <p:nvSpPr>
          <p:cNvPr id="9220" name="Date Placeholder 3">
            <a:extLst>
              <a:ext uri="{FF2B5EF4-FFF2-40B4-BE49-F238E27FC236}">
                <a16:creationId xmlns:a16="http://schemas.microsoft.com/office/drawing/2014/main" id="{231813AA-EAB3-4EA2-A445-6B07A1A6D6E5}"/>
              </a:ext>
            </a:extLst>
          </p:cNvPr>
          <p:cNvSpPr>
            <a:spLocks noGrp="1"/>
          </p:cNvSpPr>
          <p:nvPr>
            <p:ph type="dt" sz="half"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rtl="0">
              <a:spcBef>
                <a:spcPct val="0"/>
              </a:spcBef>
              <a:buFontTx/>
              <a:buNone/>
            </a:pPr>
            <a:fld id="{D2D1C085-3822-42F8-822C-9799A5BFCDA9}" type="datetime1">
              <a:rPr kumimoji="0" lang="en-US" altLang="en-US" sz="1400">
                <a:latin typeface="Times New Roman" panose="02020603050405020304" pitchFamily="18" charset="0"/>
              </a:rPr>
              <a:pPr rtl="0">
                <a:spcBef>
                  <a:spcPct val="0"/>
                </a:spcBef>
                <a:buFontTx/>
                <a:buNone/>
              </a:pPr>
              <a:t>2/19/2022</a:t>
            </a:fld>
            <a:endParaRPr kumimoji="0" lang="en-US" altLang="en-US" sz="1400">
              <a:latin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2060"/>
                </a:solidFill>
              </a:rPr>
              <a:t>Class A Prescription Balance</a:t>
            </a:r>
            <a:endParaRPr lang="en-US" dirty="0"/>
          </a:p>
        </p:txBody>
      </p:sp>
      <p:pic>
        <p:nvPicPr>
          <p:cNvPr id="1026" name="Picture 2" descr="C:\Users\zarasheikh\Downloads\balance_19.jpg"/>
          <p:cNvPicPr>
            <a:picLocks noGrp="1" noChangeAspect="1" noChangeArrowheads="1"/>
          </p:cNvPicPr>
          <p:nvPr>
            <p:ph idx="1"/>
          </p:nvPr>
        </p:nvPicPr>
        <p:blipFill>
          <a:blip r:embed="rId2"/>
          <a:stretch>
            <a:fillRect/>
          </a:stretch>
        </p:blipFill>
        <p:spPr bwMode="auto">
          <a:xfrm>
            <a:off x="1288034" y="2057400"/>
            <a:ext cx="6542532" cy="4038600"/>
          </a:xfrm>
          <a:prstGeom prst="rect">
            <a:avLst/>
          </a:prstGeom>
          <a:noFill/>
        </p:spPr>
      </p:pic>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B3630BF1-D0E6-4C7B-A08E-2D3AEC839918}"/>
              </a:ext>
            </a:extLst>
          </p:cNvPr>
          <p:cNvSpPr>
            <a:spLocks noGrp="1" noChangeArrowheads="1"/>
          </p:cNvSpPr>
          <p:nvPr>
            <p:ph type="title"/>
          </p:nvPr>
        </p:nvSpPr>
        <p:spPr>
          <a:xfrm>
            <a:off x="457200" y="76200"/>
            <a:ext cx="8229600" cy="655638"/>
          </a:xfrm>
        </p:spPr>
        <p:txBody>
          <a:bodyPr>
            <a:normAutofit/>
          </a:bodyPr>
          <a:lstStyle/>
          <a:p>
            <a:pPr eaLnBrk="1" hangingPunct="1"/>
            <a:r>
              <a:rPr lang="en-US" altLang="en-US" sz="2800"/>
              <a:t>Solutions for oral dosage</a:t>
            </a:r>
            <a:endParaRPr lang="en-US" altLang="en-US" sz="2800" u="sng"/>
          </a:p>
        </p:txBody>
      </p:sp>
      <p:sp>
        <p:nvSpPr>
          <p:cNvPr id="65539" name="Rectangle 3">
            <a:extLst>
              <a:ext uri="{FF2B5EF4-FFF2-40B4-BE49-F238E27FC236}">
                <a16:creationId xmlns:a16="http://schemas.microsoft.com/office/drawing/2014/main" id="{AFE810DE-7390-40A6-AADA-71EB8EE3DD24}"/>
              </a:ext>
            </a:extLst>
          </p:cNvPr>
          <p:cNvSpPr>
            <a:spLocks noGrp="1" noChangeArrowheads="1"/>
          </p:cNvSpPr>
          <p:nvPr>
            <p:ph idx="1"/>
          </p:nvPr>
        </p:nvSpPr>
        <p:spPr>
          <a:xfrm>
            <a:off x="457200" y="838200"/>
            <a:ext cx="8229600" cy="4906963"/>
          </a:xfrm>
        </p:spPr>
        <p:txBody>
          <a:bodyPr rtlCol="1">
            <a:noAutofit/>
          </a:bodyPr>
          <a:lstStyle/>
          <a:p>
            <a:pPr marL="0" indent="0" algn="just" rtl="0" eaLnBrk="1" fontAlgn="auto" hangingPunct="1">
              <a:spcAft>
                <a:spcPts val="0"/>
              </a:spcAft>
              <a:buFont typeface="Arial" charset="0"/>
              <a:buNone/>
              <a:defRPr/>
            </a:pPr>
            <a:r>
              <a:rPr lang="en-US" sz="2000" b="1" u="sng" dirty="0">
                <a:solidFill>
                  <a:srgbClr val="0070C0"/>
                </a:solidFill>
                <a:latin typeface="Arial" pitchFamily="34" charset="0"/>
                <a:cs typeface="Arial" pitchFamily="34" charset="0"/>
              </a:rPr>
              <a:t>Containers for dispensed oral solutions:</a:t>
            </a:r>
            <a:endParaRPr lang="en-US" sz="2000" b="1" dirty="0">
              <a:solidFill>
                <a:srgbClr val="0070C0"/>
              </a:solidFill>
              <a:latin typeface="Arial" pitchFamily="34" charset="0"/>
              <a:cs typeface="Arial" pitchFamily="34" charset="0"/>
            </a:endParaRPr>
          </a:p>
          <a:p>
            <a:pPr algn="just" rtl="0" eaLnBrk="1" fontAlgn="auto" hangingPunct="1">
              <a:spcAft>
                <a:spcPts val="0"/>
              </a:spcAft>
              <a:defRPr/>
            </a:pPr>
            <a:r>
              <a:rPr lang="en-US" sz="2000" dirty="0">
                <a:latin typeface="Arial" pitchFamily="34" charset="0"/>
                <a:cs typeface="Arial" pitchFamily="34" charset="0"/>
              </a:rPr>
              <a:t>Plain, amber medicine bottles should be used, with a re-closable child-resistant closure with some exceptions. </a:t>
            </a:r>
          </a:p>
          <a:p>
            <a:pPr algn="just" rtl="0" eaLnBrk="1" fontAlgn="auto" hangingPunct="1">
              <a:spcAft>
                <a:spcPts val="0"/>
              </a:spcAft>
              <a:defRPr/>
            </a:pPr>
            <a:r>
              <a:rPr lang="en-US" sz="2000" dirty="0">
                <a:latin typeface="Arial" pitchFamily="34" charset="0"/>
                <a:cs typeface="Arial" pitchFamily="34" charset="0"/>
              </a:rPr>
              <a:t>A 5 mL measuring spoon or an appropriate oral syringe should be supplied to the patient.</a:t>
            </a:r>
          </a:p>
          <a:p>
            <a:pPr algn="just" rtl="0" eaLnBrk="1" fontAlgn="auto" hangingPunct="1">
              <a:spcAft>
                <a:spcPts val="0"/>
              </a:spcAft>
              <a:buFont typeface="Wingdings" pitchFamily="2" charset="2"/>
              <a:buNone/>
              <a:defRPr/>
            </a:pPr>
            <a:endParaRPr lang="en-US" sz="2000" dirty="0">
              <a:solidFill>
                <a:schemeClr val="tx2"/>
              </a:solidFill>
              <a:effectLst>
                <a:outerShdw blurRad="38100" dist="38100" dir="2700000" algn="tl">
                  <a:srgbClr val="000000"/>
                </a:outerShdw>
              </a:effectLst>
              <a:latin typeface="Arial" pitchFamily="34" charset="0"/>
              <a:cs typeface="Arial" pitchFamily="34" charset="0"/>
            </a:endParaRPr>
          </a:p>
          <a:p>
            <a:pPr algn="just" rtl="0" eaLnBrk="1" fontAlgn="auto" hangingPunct="1">
              <a:spcAft>
                <a:spcPts val="0"/>
              </a:spcAft>
              <a:buFont typeface="Wingdings" pitchFamily="2" charset="2"/>
              <a:buNone/>
              <a:defRPr/>
            </a:pPr>
            <a:r>
              <a:rPr lang="en-US" sz="2000" b="1" u="sng" dirty="0">
                <a:solidFill>
                  <a:srgbClr val="0070C0"/>
                </a:solidFill>
                <a:latin typeface="Arial" pitchFamily="34" charset="0"/>
                <a:cs typeface="Arial" pitchFamily="34" charset="0"/>
              </a:rPr>
              <a:t>Special labels and advice for dispensed oral solutions:</a:t>
            </a:r>
          </a:p>
          <a:p>
            <a:pPr algn="just" rtl="0" eaLnBrk="1" fontAlgn="auto" hangingPunct="1">
              <a:spcAft>
                <a:spcPts val="0"/>
              </a:spcAft>
              <a:defRPr/>
            </a:pPr>
            <a:r>
              <a:rPr lang="en-US" sz="2000" dirty="0">
                <a:latin typeface="Arial" pitchFamily="34" charset="0"/>
                <a:cs typeface="Arial" pitchFamily="34" charset="0"/>
              </a:rPr>
              <a:t>An expiry date should appear on the label for extemporaneously prepared solutions. Most 'official' mixtures and some oral solutions are freshly or recently prepared.</a:t>
            </a:r>
          </a:p>
          <a:p>
            <a:pPr algn="just" rtl="0" eaLnBrk="1" fontAlgn="auto" hangingPunct="1">
              <a:spcAft>
                <a:spcPts val="0"/>
              </a:spcAft>
              <a:defRPr/>
            </a:pPr>
            <a:r>
              <a:rPr lang="en-US" sz="2000" dirty="0">
                <a:latin typeface="Arial" pitchFamily="34" charset="0"/>
                <a:cs typeface="Arial" pitchFamily="34" charset="0"/>
              </a:rPr>
              <a:t>'Official' elixirs and </a:t>
            </a:r>
            <a:r>
              <a:rPr lang="en-US" sz="2000" dirty="0" err="1">
                <a:latin typeface="Arial" pitchFamily="34" charset="0"/>
                <a:cs typeface="Arial" pitchFamily="34" charset="0"/>
              </a:rPr>
              <a:t>linctuses</a:t>
            </a:r>
            <a:r>
              <a:rPr lang="en-US" sz="2000" dirty="0">
                <a:latin typeface="Arial" pitchFamily="34" charset="0"/>
                <a:cs typeface="Arial" pitchFamily="34" charset="0"/>
              </a:rPr>
              <a:t> and manufactured products are generally more stable, unless diluted.</a:t>
            </a:r>
          </a:p>
          <a:p>
            <a:pPr algn="just" rtl="0" eaLnBrk="1" fontAlgn="auto" hangingPunct="1">
              <a:spcAft>
                <a:spcPts val="0"/>
              </a:spcAft>
              <a:buFont typeface="Arial" charset="0"/>
              <a:buChar char="•"/>
              <a:defRPr/>
            </a:pPr>
            <a:r>
              <a:rPr lang="en-US" sz="2000" dirty="0">
                <a:latin typeface="Arial" pitchFamily="34" charset="0"/>
                <a:cs typeface="Arial" pitchFamily="34" charset="0"/>
              </a:rPr>
              <a:t>Diluted products generally have a shorter shelf life than the undiluted preparation.</a:t>
            </a:r>
          </a:p>
          <a:p>
            <a:pPr algn="just" rtl="0" eaLnBrk="1" fontAlgn="auto" hangingPunct="1">
              <a:spcAft>
                <a:spcPts val="0"/>
              </a:spcAft>
              <a:buFont typeface="Arial" charset="0"/>
              <a:buChar char="•"/>
              <a:defRPr/>
            </a:pPr>
            <a:r>
              <a:rPr lang="en-US" sz="2000" dirty="0" err="1">
                <a:latin typeface="Arial" pitchFamily="34" charset="0"/>
                <a:cs typeface="Arial" pitchFamily="34" charset="0"/>
              </a:rPr>
              <a:t>Linctuses</a:t>
            </a:r>
            <a:r>
              <a:rPr lang="en-US" sz="2000" dirty="0">
                <a:latin typeface="Arial" pitchFamily="34" charset="0"/>
                <a:cs typeface="Arial" pitchFamily="34" charset="0"/>
              </a:rPr>
              <a:t> should be sipped and swallowed slowly without the addition of water.</a:t>
            </a:r>
          </a:p>
          <a:p>
            <a:pPr algn="just" rtl="0" eaLnBrk="1" fontAlgn="auto" hangingPunct="1">
              <a:spcAft>
                <a:spcPts val="0"/>
              </a:spcAft>
              <a:buFont typeface="Wingdings" pitchFamily="2" charset="2"/>
              <a:buNone/>
              <a:defRPr/>
            </a:pPr>
            <a:endParaRPr lang="en-US" sz="2000" dirty="0">
              <a:solidFill>
                <a:schemeClr val="tx2"/>
              </a:solidFill>
              <a:effectLst>
                <a:outerShdw blurRad="38100" dist="38100" dir="2700000" algn="tl">
                  <a:srgbClr val="000000"/>
                </a:outerShdw>
              </a:effectLst>
              <a:latin typeface="Arial" pitchFamily="34" charset="0"/>
              <a:cs typeface="Arial" pitchFamily="34" charset="0"/>
            </a:endParaRPr>
          </a:p>
        </p:txBody>
      </p:sp>
      <p:sp>
        <p:nvSpPr>
          <p:cNvPr id="11268" name="Date Placeholder 3">
            <a:extLst>
              <a:ext uri="{FF2B5EF4-FFF2-40B4-BE49-F238E27FC236}">
                <a16:creationId xmlns:a16="http://schemas.microsoft.com/office/drawing/2014/main" id="{8BA217EE-95D7-453E-A8A6-648207FAA1D4}"/>
              </a:ext>
            </a:extLst>
          </p:cNvPr>
          <p:cNvSpPr>
            <a:spLocks noGrp="1"/>
          </p:cNvSpPr>
          <p:nvPr>
            <p:ph type="dt" sz="half"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rtl="0">
              <a:spcBef>
                <a:spcPct val="0"/>
              </a:spcBef>
              <a:buFontTx/>
              <a:buNone/>
            </a:pPr>
            <a:fld id="{C2E10835-19CF-4947-9E65-CB0F79308260}" type="datetime1">
              <a:rPr kumimoji="0" lang="en-US" altLang="en-US" sz="1400">
                <a:latin typeface="Times New Roman" panose="02020603050405020304" pitchFamily="18" charset="0"/>
              </a:rPr>
              <a:pPr rtl="0">
                <a:spcBef>
                  <a:spcPct val="0"/>
                </a:spcBef>
                <a:buFontTx/>
                <a:buNone/>
              </a:pPr>
              <a:t>2/19/2022</a:t>
            </a:fld>
            <a:endParaRPr kumimoji="0" lang="en-US" altLang="en-US" sz="1400">
              <a:latin typeface="Times New Roman" panose="02020603050405020304" pitchFamily="18" charset="0"/>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745E01B4-978B-4D90-9801-1D55757A8A35}"/>
              </a:ext>
            </a:extLst>
          </p:cNvPr>
          <p:cNvSpPr>
            <a:spLocks noGrp="1" noChangeArrowheads="1"/>
          </p:cNvSpPr>
          <p:nvPr>
            <p:ph type="title"/>
          </p:nvPr>
        </p:nvSpPr>
        <p:spPr>
          <a:xfrm>
            <a:off x="533400" y="0"/>
            <a:ext cx="7772400" cy="1143000"/>
          </a:xfrm>
        </p:spPr>
        <p:txBody>
          <a:bodyPr>
            <a:normAutofit fontScale="90000"/>
          </a:bodyPr>
          <a:lstStyle/>
          <a:p>
            <a:pPr rtl="0" eaLnBrk="1" hangingPunct="1"/>
            <a:br>
              <a:rPr lang="en-US" altLang="en-US" sz="2800"/>
            </a:br>
            <a:r>
              <a:rPr lang="en-US" altLang="en-US" sz="2800"/>
              <a:t>Solutions for other pharmaceutical uses</a:t>
            </a:r>
            <a:br>
              <a:rPr lang="en-US" altLang="en-US" sz="2800"/>
            </a:br>
            <a:r>
              <a:rPr lang="en-US" altLang="en-US" sz="2800">
                <a:solidFill>
                  <a:schemeClr val="tx2"/>
                </a:solidFill>
                <a:latin typeface="Arial" panose="020B0604020202020204" pitchFamily="34" charset="0"/>
              </a:rPr>
              <a:t>Mouthwashes and Gargles</a:t>
            </a:r>
            <a:br>
              <a:rPr lang="en-US" altLang="en-US" sz="2800">
                <a:solidFill>
                  <a:schemeClr val="tx2"/>
                </a:solidFill>
                <a:latin typeface="Arial" panose="020B0604020202020204" pitchFamily="34" charset="0"/>
              </a:rPr>
            </a:br>
            <a:endParaRPr lang="en-US" altLang="en-US" sz="2800"/>
          </a:p>
        </p:txBody>
      </p:sp>
      <p:sp>
        <p:nvSpPr>
          <p:cNvPr id="13315" name="Rectangle 3">
            <a:extLst>
              <a:ext uri="{FF2B5EF4-FFF2-40B4-BE49-F238E27FC236}">
                <a16:creationId xmlns:a16="http://schemas.microsoft.com/office/drawing/2014/main" id="{3559CBE5-AEBA-4412-B0EC-5CE3C4E80169}"/>
              </a:ext>
            </a:extLst>
          </p:cNvPr>
          <p:cNvSpPr>
            <a:spLocks noGrp="1" noChangeArrowheads="1"/>
          </p:cNvSpPr>
          <p:nvPr>
            <p:ph idx="1"/>
          </p:nvPr>
        </p:nvSpPr>
        <p:spPr>
          <a:xfrm>
            <a:off x="228600" y="1371600"/>
            <a:ext cx="8610600" cy="5181600"/>
          </a:xfrm>
        </p:spPr>
        <p:txBody>
          <a:bodyPr>
            <a:normAutofit lnSpcReduction="10000"/>
          </a:bodyPr>
          <a:lstStyle/>
          <a:p>
            <a:pPr algn="just" rtl="0" eaLnBrk="1" hangingPunct="1">
              <a:lnSpc>
                <a:spcPct val="80000"/>
              </a:lnSpc>
            </a:pPr>
            <a:r>
              <a:rPr lang="en-US" altLang="en-US" sz="2800"/>
              <a:t>Gargles are used to relieve or treat sore throats</a:t>
            </a:r>
          </a:p>
          <a:p>
            <a:pPr algn="just" rtl="0" eaLnBrk="1" hangingPunct="1">
              <a:lnSpc>
                <a:spcPct val="80000"/>
              </a:lnSpc>
            </a:pPr>
            <a:endParaRPr lang="en-US" altLang="en-US" sz="1600"/>
          </a:p>
          <a:p>
            <a:pPr algn="just" rtl="0" eaLnBrk="1" hangingPunct="1">
              <a:lnSpc>
                <a:spcPct val="80000"/>
              </a:lnSpc>
            </a:pPr>
            <a:r>
              <a:rPr lang="en-US" altLang="en-US" sz="2800"/>
              <a:t>Mouthwashes are used on the mucous membranes of the oral cavity, rather than the throat, to refresh and mechanically clean the mouth. </a:t>
            </a:r>
          </a:p>
          <a:p>
            <a:pPr algn="just" rtl="0" eaLnBrk="1" hangingPunct="1">
              <a:lnSpc>
                <a:spcPct val="80000"/>
              </a:lnSpc>
            </a:pPr>
            <a:endParaRPr lang="en-US" altLang="en-US" sz="1600"/>
          </a:p>
          <a:p>
            <a:pPr algn="just" rtl="0" eaLnBrk="1" hangingPunct="1">
              <a:lnSpc>
                <a:spcPct val="80000"/>
              </a:lnSpc>
            </a:pPr>
            <a:r>
              <a:rPr lang="en-US" altLang="en-US" sz="2800"/>
              <a:t>Both are concentrated solutions, and usually diluted with warm water before use.</a:t>
            </a:r>
          </a:p>
          <a:p>
            <a:pPr algn="just" rtl="0" eaLnBrk="1" hangingPunct="1">
              <a:lnSpc>
                <a:spcPct val="80000"/>
              </a:lnSpc>
            </a:pPr>
            <a:endParaRPr lang="en-US" altLang="en-US" sz="1600"/>
          </a:p>
          <a:p>
            <a:pPr algn="just" rtl="0" eaLnBrk="1" hangingPunct="1">
              <a:lnSpc>
                <a:spcPct val="80000"/>
              </a:lnSpc>
            </a:pPr>
            <a:r>
              <a:rPr lang="en-US" altLang="en-US" sz="2800"/>
              <a:t> Gargles tend to contain higher concentrations of active ingredients than mouthwashes.</a:t>
            </a:r>
          </a:p>
          <a:p>
            <a:pPr algn="just" rtl="0" eaLnBrk="1" hangingPunct="1">
              <a:lnSpc>
                <a:spcPct val="80000"/>
              </a:lnSpc>
            </a:pPr>
            <a:endParaRPr lang="en-US" altLang="en-US" sz="1600"/>
          </a:p>
          <a:p>
            <a:pPr algn="just" rtl="0" eaLnBrk="1" hangingPunct="1">
              <a:lnSpc>
                <a:spcPct val="80000"/>
              </a:lnSpc>
            </a:pPr>
            <a:r>
              <a:rPr lang="en-US" altLang="en-US" sz="2800"/>
              <a:t>They may contain antiseptics, analgesics or weak astringents. The liquid is usually not intended for swallowing.</a:t>
            </a:r>
          </a:p>
          <a:p>
            <a:pPr algn="just" rtl="0" eaLnBrk="1" hangingPunct="1">
              <a:lnSpc>
                <a:spcPct val="80000"/>
              </a:lnSpc>
            </a:pPr>
            <a:endParaRPr lang="en-US" altLang="en-US" sz="2800"/>
          </a:p>
        </p:txBody>
      </p:sp>
      <p:sp>
        <p:nvSpPr>
          <p:cNvPr id="13316" name="Date Placeholder 3">
            <a:extLst>
              <a:ext uri="{FF2B5EF4-FFF2-40B4-BE49-F238E27FC236}">
                <a16:creationId xmlns:a16="http://schemas.microsoft.com/office/drawing/2014/main" id="{F10D5CC2-93B8-4EE1-95C2-72D767E31A9A}"/>
              </a:ext>
            </a:extLst>
          </p:cNvPr>
          <p:cNvSpPr>
            <a:spLocks noGrp="1"/>
          </p:cNvSpPr>
          <p:nvPr>
            <p:ph type="dt" sz="half"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rtl="0">
              <a:spcBef>
                <a:spcPct val="0"/>
              </a:spcBef>
              <a:buFontTx/>
              <a:buNone/>
            </a:pPr>
            <a:fld id="{49B1324A-1B27-4A3D-98C7-AECB65D8D763}" type="datetime1">
              <a:rPr kumimoji="0" lang="en-US" altLang="en-US" sz="1400">
                <a:latin typeface="Times New Roman" panose="02020603050405020304" pitchFamily="18" charset="0"/>
              </a:rPr>
              <a:pPr rtl="0">
                <a:spcBef>
                  <a:spcPct val="0"/>
                </a:spcBef>
                <a:buFontTx/>
                <a:buNone/>
              </a:pPr>
              <a:t>2/19/2022</a:t>
            </a:fld>
            <a:endParaRPr kumimoji="0" lang="en-US" altLang="en-US" sz="1400">
              <a:latin typeface="Times New Roman" panose="02020603050405020304" pitchFamily="18" charset="0"/>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4">
            <a:extLst>
              <a:ext uri="{FF2B5EF4-FFF2-40B4-BE49-F238E27FC236}">
                <a16:creationId xmlns:a16="http://schemas.microsoft.com/office/drawing/2014/main" id="{07B0881B-A4FC-4608-B265-883FCA845371}"/>
              </a:ext>
            </a:extLst>
          </p:cNvPr>
          <p:cNvSpPr>
            <a:spLocks noGrp="1" noChangeArrowheads="1"/>
          </p:cNvSpPr>
          <p:nvPr>
            <p:ph type="title"/>
          </p:nvPr>
        </p:nvSpPr>
        <p:spPr>
          <a:xfrm>
            <a:off x="457200" y="304800"/>
            <a:ext cx="8229600" cy="914400"/>
          </a:xfrm>
        </p:spPr>
        <p:txBody>
          <a:bodyPr>
            <a:normAutofit fontScale="90000"/>
          </a:bodyPr>
          <a:lstStyle/>
          <a:p>
            <a:pPr eaLnBrk="1" hangingPunct="1"/>
            <a:r>
              <a:rPr lang="en-US" altLang="en-US" sz="2600"/>
              <a:t>Solutions for other pharmaceutical uses</a:t>
            </a:r>
            <a:br>
              <a:rPr lang="en-US" altLang="en-US" sz="2600"/>
            </a:br>
            <a:r>
              <a:rPr lang="en-US" altLang="en-US" sz="2600">
                <a:solidFill>
                  <a:schemeClr val="tx2"/>
                </a:solidFill>
                <a:latin typeface="Arial" panose="020B0604020202020204" pitchFamily="34" charset="0"/>
              </a:rPr>
              <a:t>Mouthwashes and Gargles</a:t>
            </a:r>
            <a:br>
              <a:rPr lang="en-US" altLang="en-US" sz="2600">
                <a:solidFill>
                  <a:schemeClr val="tx2"/>
                </a:solidFill>
                <a:latin typeface="Arial" panose="020B0604020202020204" pitchFamily="34" charset="0"/>
              </a:rPr>
            </a:br>
            <a:endParaRPr lang="en-US" altLang="en-US" sz="2600"/>
          </a:p>
        </p:txBody>
      </p:sp>
      <p:sp>
        <p:nvSpPr>
          <p:cNvPr id="15363" name="Rectangle 3">
            <a:extLst>
              <a:ext uri="{FF2B5EF4-FFF2-40B4-BE49-F238E27FC236}">
                <a16:creationId xmlns:a16="http://schemas.microsoft.com/office/drawing/2014/main" id="{BC92F382-D93B-4613-9B03-67BFB1BE2DC7}"/>
              </a:ext>
            </a:extLst>
          </p:cNvPr>
          <p:cNvSpPr>
            <a:spLocks noGrp="1" noChangeArrowheads="1"/>
          </p:cNvSpPr>
          <p:nvPr>
            <p:ph idx="1"/>
          </p:nvPr>
        </p:nvSpPr>
        <p:spPr>
          <a:xfrm>
            <a:off x="682625" y="1219200"/>
            <a:ext cx="7772400" cy="4800600"/>
          </a:xfrm>
        </p:spPr>
        <p:txBody>
          <a:bodyPr>
            <a:normAutofit lnSpcReduction="10000"/>
          </a:bodyPr>
          <a:lstStyle/>
          <a:p>
            <a:pPr algn="just" rtl="0" eaLnBrk="1" hangingPunct="1">
              <a:lnSpc>
                <a:spcPct val="80000"/>
              </a:lnSpc>
              <a:buFont typeface="Wingdings" panose="05000000000000000000" pitchFamily="2" charset="2"/>
              <a:buNone/>
            </a:pPr>
            <a:r>
              <a:rPr lang="en-US" altLang="en-US" sz="2400" b="1">
                <a:solidFill>
                  <a:srgbClr val="0070C0"/>
                </a:solidFill>
              </a:rPr>
              <a:t>Containers for mouthwashes and gargles</a:t>
            </a:r>
          </a:p>
          <a:p>
            <a:pPr algn="just" rtl="0" eaLnBrk="1" hangingPunct="1">
              <a:lnSpc>
                <a:spcPct val="80000"/>
              </a:lnSpc>
            </a:pPr>
            <a:r>
              <a:rPr lang="en-US" altLang="en-US" sz="2400"/>
              <a:t>An amber, ribbed bottle should be used for extemporaneously prepared solutions. Medicine bottles may be used for products which are intended to be swallowed. </a:t>
            </a:r>
          </a:p>
          <a:p>
            <a:pPr algn="just" rtl="0" eaLnBrk="1" hangingPunct="1">
              <a:lnSpc>
                <a:spcPct val="80000"/>
              </a:lnSpc>
            </a:pPr>
            <a:r>
              <a:rPr lang="en-US" altLang="en-US" sz="2400"/>
              <a:t>Manufactured mouthwashes and gargles are usually packed in plain bottles.</a:t>
            </a:r>
          </a:p>
          <a:p>
            <a:pPr algn="just" rtl="0" eaLnBrk="1" hangingPunct="1">
              <a:lnSpc>
                <a:spcPct val="80000"/>
              </a:lnSpc>
              <a:buFont typeface="Wingdings" panose="05000000000000000000" pitchFamily="2" charset="2"/>
              <a:buNone/>
            </a:pPr>
            <a:endParaRPr lang="en-US" altLang="en-US" sz="2400">
              <a:solidFill>
                <a:schemeClr val="accent2"/>
              </a:solidFill>
            </a:endParaRPr>
          </a:p>
          <a:p>
            <a:pPr algn="just" rtl="0" eaLnBrk="1" hangingPunct="1">
              <a:lnSpc>
                <a:spcPct val="80000"/>
              </a:lnSpc>
              <a:buFont typeface="Wingdings" panose="05000000000000000000" pitchFamily="2" charset="2"/>
              <a:buNone/>
            </a:pPr>
            <a:r>
              <a:rPr lang="en-US" altLang="en-US" sz="2400" b="1">
                <a:solidFill>
                  <a:srgbClr val="0070C0"/>
                </a:solidFill>
              </a:rPr>
              <a:t>Special labels and advice for mouthwashes and gargles</a:t>
            </a:r>
          </a:p>
          <a:p>
            <a:pPr algn="just" rtl="0" eaLnBrk="1" hangingPunct="1">
              <a:lnSpc>
                <a:spcPct val="80000"/>
              </a:lnSpc>
            </a:pPr>
            <a:r>
              <a:rPr lang="en-US" altLang="en-US" sz="2400"/>
              <a:t>Directions for diluting the preparations should be given to the patient. </a:t>
            </a:r>
          </a:p>
          <a:p>
            <a:pPr algn="just" rtl="0" eaLnBrk="1" hangingPunct="1">
              <a:lnSpc>
                <a:spcPct val="80000"/>
              </a:lnSpc>
            </a:pPr>
            <a:r>
              <a:rPr lang="en-US" altLang="en-US" sz="2400"/>
              <a:t>If the preparation is not intended for swallowing, the following label is appropriate: </a:t>
            </a:r>
            <a:r>
              <a:rPr lang="en-US" altLang="en-US" sz="2400">
                <a:solidFill>
                  <a:srgbClr val="FF0000"/>
                </a:solidFill>
              </a:rPr>
              <a:t>“Not to be swallowed in large amounts ”</a:t>
            </a:r>
          </a:p>
        </p:txBody>
      </p:sp>
      <p:sp>
        <p:nvSpPr>
          <p:cNvPr id="15364" name="Date Placeholder 3">
            <a:extLst>
              <a:ext uri="{FF2B5EF4-FFF2-40B4-BE49-F238E27FC236}">
                <a16:creationId xmlns:a16="http://schemas.microsoft.com/office/drawing/2014/main" id="{77C93227-1198-497C-9D37-AFADD6A70A9F}"/>
              </a:ext>
            </a:extLst>
          </p:cNvPr>
          <p:cNvSpPr>
            <a:spLocks noGrp="1"/>
          </p:cNvSpPr>
          <p:nvPr>
            <p:ph type="dt" sz="half"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rtl="0">
              <a:spcBef>
                <a:spcPct val="0"/>
              </a:spcBef>
              <a:buFontTx/>
              <a:buNone/>
            </a:pPr>
            <a:fld id="{5D74C973-40AA-4930-A1E4-9B41C2F4A794}" type="datetime1">
              <a:rPr kumimoji="0" lang="en-US" altLang="en-US" sz="1400">
                <a:latin typeface="Times New Roman" panose="02020603050405020304" pitchFamily="18" charset="0"/>
              </a:rPr>
              <a:pPr rtl="0">
                <a:spcBef>
                  <a:spcPct val="0"/>
                </a:spcBef>
                <a:buFontTx/>
                <a:buNone/>
              </a:pPr>
              <a:t>2/19/2022</a:t>
            </a:fld>
            <a:endParaRPr kumimoji="0" lang="en-US" altLang="en-US" sz="1400">
              <a:latin typeface="Times New Roman" panose="02020603050405020304" pitchFamily="18" charset="0"/>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34D052B4-D5BD-43AF-8894-9856EA1B225C}"/>
              </a:ext>
            </a:extLst>
          </p:cNvPr>
          <p:cNvSpPr>
            <a:spLocks noGrp="1" noChangeArrowheads="1"/>
          </p:cNvSpPr>
          <p:nvPr>
            <p:ph type="title"/>
          </p:nvPr>
        </p:nvSpPr>
        <p:spPr>
          <a:xfrm>
            <a:off x="381000" y="304800"/>
            <a:ext cx="8080375" cy="533400"/>
          </a:xfrm>
        </p:spPr>
        <p:txBody>
          <a:bodyPr>
            <a:normAutofit fontScale="90000"/>
          </a:bodyPr>
          <a:lstStyle/>
          <a:p>
            <a:pPr rtl="0" eaLnBrk="1" hangingPunct="1"/>
            <a:r>
              <a:rPr lang="en-US" altLang="en-US" sz="2800"/>
              <a:t>Solutions for other pharmaceutical uses</a:t>
            </a:r>
            <a:br>
              <a:rPr lang="en-US" altLang="en-US" sz="2800"/>
            </a:br>
            <a:r>
              <a:rPr lang="en-US" altLang="en-US" sz="2800">
                <a:solidFill>
                  <a:srgbClr val="0070C0"/>
                </a:solidFill>
              </a:rPr>
              <a:t>Nasal solutions</a:t>
            </a:r>
          </a:p>
        </p:txBody>
      </p:sp>
      <p:sp>
        <p:nvSpPr>
          <p:cNvPr id="17411" name="Rectangle 3">
            <a:extLst>
              <a:ext uri="{FF2B5EF4-FFF2-40B4-BE49-F238E27FC236}">
                <a16:creationId xmlns:a16="http://schemas.microsoft.com/office/drawing/2014/main" id="{02CF056F-13F2-415D-9317-C7C993CD8DC4}"/>
              </a:ext>
            </a:extLst>
          </p:cNvPr>
          <p:cNvSpPr>
            <a:spLocks noGrp="1" noChangeArrowheads="1"/>
          </p:cNvSpPr>
          <p:nvPr>
            <p:ph idx="1"/>
          </p:nvPr>
        </p:nvSpPr>
        <p:spPr>
          <a:xfrm>
            <a:off x="533400" y="1143000"/>
            <a:ext cx="8229600" cy="5029200"/>
          </a:xfrm>
        </p:spPr>
        <p:txBody>
          <a:bodyPr>
            <a:normAutofit/>
          </a:bodyPr>
          <a:lstStyle/>
          <a:p>
            <a:pPr algn="just" rtl="0" eaLnBrk="1" hangingPunct="1"/>
            <a:r>
              <a:rPr lang="en-US" altLang="en-US" sz="2400"/>
              <a:t>Most nasal preparations are solutions, administered as </a:t>
            </a:r>
            <a:r>
              <a:rPr lang="en-US" altLang="en-US" sz="2400" u="sng"/>
              <a:t>nasal drops</a:t>
            </a:r>
            <a:r>
              <a:rPr lang="en-US" altLang="en-US" sz="2400"/>
              <a:t> or </a:t>
            </a:r>
            <a:r>
              <a:rPr lang="en-US" altLang="en-US" sz="2400" u="sng"/>
              <a:t>nasal sprays</a:t>
            </a:r>
            <a:r>
              <a:rPr lang="en-US" altLang="en-US" sz="2400"/>
              <a:t>. </a:t>
            </a:r>
          </a:p>
          <a:p>
            <a:pPr algn="just" rtl="0" eaLnBrk="1" hangingPunct="1"/>
            <a:r>
              <a:rPr lang="en-US" altLang="en-US" sz="2400"/>
              <a:t>They are isotonic to nasal secretions and buffered to the normal pH range of nasal fluids (pH 5.5-6.5) to prevent damage to ciliary transport in the nose. </a:t>
            </a:r>
          </a:p>
          <a:p>
            <a:pPr algn="just" rtl="0" eaLnBrk="1" hangingPunct="1"/>
            <a:r>
              <a:rPr lang="en-US" altLang="en-US" sz="2400"/>
              <a:t>The most frequent use of nose drops is as a decongestant for the common cold or to administer local steroids for the treatment of allergic rhinitis.</a:t>
            </a:r>
          </a:p>
          <a:p>
            <a:pPr algn="just" rtl="0" eaLnBrk="1" hangingPunct="1"/>
            <a:r>
              <a:rPr lang="en-US" altLang="en-US" sz="2400"/>
              <a:t>Nasal route may also be useful for new biologically active peptides and polypeptides which need to avoid the first pass metabolism or GI destruction.</a:t>
            </a:r>
          </a:p>
          <a:p>
            <a:pPr algn="just" rtl="0" eaLnBrk="1" hangingPunct="1">
              <a:lnSpc>
                <a:spcPct val="80000"/>
              </a:lnSpc>
              <a:buFont typeface="Wingdings" panose="05000000000000000000" pitchFamily="2" charset="2"/>
              <a:buNone/>
            </a:pPr>
            <a:endParaRPr lang="en-US" altLang="en-US" sz="2400"/>
          </a:p>
        </p:txBody>
      </p:sp>
      <p:sp>
        <p:nvSpPr>
          <p:cNvPr id="17412" name="Date Placeholder 3">
            <a:extLst>
              <a:ext uri="{FF2B5EF4-FFF2-40B4-BE49-F238E27FC236}">
                <a16:creationId xmlns:a16="http://schemas.microsoft.com/office/drawing/2014/main" id="{E4301537-9921-4179-81D6-F160F3073BA2}"/>
              </a:ext>
            </a:extLst>
          </p:cNvPr>
          <p:cNvSpPr>
            <a:spLocks noGrp="1"/>
          </p:cNvSpPr>
          <p:nvPr>
            <p:ph type="dt" sz="half"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rtl="0">
              <a:spcBef>
                <a:spcPct val="0"/>
              </a:spcBef>
              <a:buFontTx/>
              <a:buNone/>
            </a:pPr>
            <a:fld id="{C317F31E-49D4-450F-B0D0-A6B1DDC995CA}" type="datetime1">
              <a:rPr kumimoji="0" lang="en-US" altLang="en-US" sz="1400">
                <a:latin typeface="Times New Roman" panose="02020603050405020304" pitchFamily="18" charset="0"/>
              </a:rPr>
              <a:pPr rtl="0">
                <a:spcBef>
                  <a:spcPct val="0"/>
                </a:spcBef>
                <a:buFontTx/>
                <a:buNone/>
              </a:pPr>
              <a:t>2/19/2022</a:t>
            </a:fld>
            <a:endParaRPr kumimoji="0" lang="en-US" altLang="en-US" sz="1400">
              <a:latin typeface="Times New Roman" panose="02020603050405020304" pitchFamily="18" charset="0"/>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2E0C1433-7B9D-4BCC-B841-DA20D636E041}"/>
              </a:ext>
            </a:extLst>
          </p:cNvPr>
          <p:cNvSpPr>
            <a:spLocks noGrp="1" noChangeArrowheads="1"/>
          </p:cNvSpPr>
          <p:nvPr>
            <p:ph type="title"/>
          </p:nvPr>
        </p:nvSpPr>
        <p:spPr>
          <a:xfrm>
            <a:off x="530225" y="381000"/>
            <a:ext cx="8080375" cy="457200"/>
          </a:xfrm>
        </p:spPr>
        <p:txBody>
          <a:bodyPr>
            <a:normAutofit fontScale="90000"/>
          </a:bodyPr>
          <a:lstStyle/>
          <a:p>
            <a:pPr rtl="0" eaLnBrk="1" hangingPunct="1"/>
            <a:r>
              <a:rPr lang="en-US" altLang="en-US" sz="3000"/>
              <a:t>Solutions for other pharmaceutical uses</a:t>
            </a:r>
            <a:br>
              <a:rPr lang="en-US" altLang="en-US" sz="3000"/>
            </a:br>
            <a:r>
              <a:rPr lang="en-US" altLang="en-US" sz="3000">
                <a:solidFill>
                  <a:srgbClr val="0070C0"/>
                </a:solidFill>
              </a:rPr>
              <a:t>Ear drops</a:t>
            </a:r>
            <a:endParaRPr lang="en-US" altLang="en-US" sz="3000"/>
          </a:p>
        </p:txBody>
      </p:sp>
      <p:sp>
        <p:nvSpPr>
          <p:cNvPr id="19459" name="Rectangle 3">
            <a:extLst>
              <a:ext uri="{FF2B5EF4-FFF2-40B4-BE49-F238E27FC236}">
                <a16:creationId xmlns:a16="http://schemas.microsoft.com/office/drawing/2014/main" id="{B1821855-4A25-4F4C-98FB-EDE2F4759527}"/>
              </a:ext>
            </a:extLst>
          </p:cNvPr>
          <p:cNvSpPr>
            <a:spLocks noGrp="1" noChangeArrowheads="1"/>
          </p:cNvSpPr>
          <p:nvPr>
            <p:ph idx="1"/>
          </p:nvPr>
        </p:nvSpPr>
        <p:spPr>
          <a:xfrm>
            <a:off x="304800" y="1447800"/>
            <a:ext cx="8534400" cy="4495800"/>
          </a:xfrm>
        </p:spPr>
        <p:txBody>
          <a:bodyPr/>
          <a:lstStyle/>
          <a:p>
            <a:pPr algn="just" rtl="0" eaLnBrk="1" hangingPunct="1">
              <a:lnSpc>
                <a:spcPct val="120000"/>
              </a:lnSpc>
            </a:pPr>
            <a:r>
              <a:rPr lang="en-US" altLang="en-US" sz="2800"/>
              <a:t>They may also be referred to as otic or aural preparations. </a:t>
            </a:r>
          </a:p>
          <a:p>
            <a:pPr algn="just" rtl="0" eaLnBrk="1" hangingPunct="1">
              <a:lnSpc>
                <a:spcPct val="120000"/>
              </a:lnSpc>
            </a:pPr>
            <a:r>
              <a:rPr lang="en-US" altLang="en-US" sz="2800"/>
              <a:t>Ear drops are solutions of one or more active ingredient which exert a local effect in the ear, e.g. by softening earwax or treating infection or inflammation. </a:t>
            </a:r>
          </a:p>
          <a:p>
            <a:pPr algn="just" rtl="0" eaLnBrk="1" hangingPunct="1">
              <a:lnSpc>
                <a:spcPct val="120000"/>
              </a:lnSpc>
            </a:pPr>
            <a:r>
              <a:rPr lang="en-US" altLang="en-US" sz="2800"/>
              <a:t>Propylene glycol, oils, glycerol (to increase viscosity) and water may be used as vehicles.</a:t>
            </a:r>
          </a:p>
        </p:txBody>
      </p:sp>
      <p:sp>
        <p:nvSpPr>
          <p:cNvPr id="19460" name="Date Placeholder 3">
            <a:extLst>
              <a:ext uri="{FF2B5EF4-FFF2-40B4-BE49-F238E27FC236}">
                <a16:creationId xmlns:a16="http://schemas.microsoft.com/office/drawing/2014/main" id="{73C71BA1-8976-4E7D-923E-3E5964FF3C8B}"/>
              </a:ext>
            </a:extLst>
          </p:cNvPr>
          <p:cNvSpPr>
            <a:spLocks noGrp="1"/>
          </p:cNvSpPr>
          <p:nvPr>
            <p:ph type="dt" sz="half"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rtl="0">
              <a:spcBef>
                <a:spcPct val="0"/>
              </a:spcBef>
              <a:buFontTx/>
              <a:buNone/>
            </a:pPr>
            <a:fld id="{D2DF7DE7-A217-4065-9BC4-D061740B32F4}" type="datetime1">
              <a:rPr kumimoji="0" lang="en-US" altLang="en-US" sz="1400">
                <a:latin typeface="Times New Roman" panose="02020603050405020304" pitchFamily="18" charset="0"/>
              </a:rPr>
              <a:pPr rtl="0">
                <a:spcBef>
                  <a:spcPct val="0"/>
                </a:spcBef>
                <a:buFontTx/>
                <a:buNone/>
              </a:pPr>
              <a:t>2/19/2022</a:t>
            </a:fld>
            <a:endParaRPr kumimoji="0" lang="en-US" altLang="en-US" sz="1400">
              <a:latin typeface="Times New Roman" panose="02020603050405020304" pitchFamily="18" charset="0"/>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844AD298-6589-4182-85CF-92B45AC66A9F}"/>
              </a:ext>
            </a:extLst>
          </p:cNvPr>
          <p:cNvSpPr>
            <a:spLocks noGrp="1" noChangeArrowheads="1"/>
          </p:cNvSpPr>
          <p:nvPr>
            <p:ph type="title"/>
          </p:nvPr>
        </p:nvSpPr>
        <p:spPr>
          <a:xfrm>
            <a:off x="228600" y="228600"/>
            <a:ext cx="8080375" cy="457200"/>
          </a:xfrm>
        </p:spPr>
        <p:txBody>
          <a:bodyPr>
            <a:normAutofit fontScale="90000"/>
          </a:bodyPr>
          <a:lstStyle/>
          <a:p>
            <a:pPr rtl="0" eaLnBrk="1" hangingPunct="1"/>
            <a:r>
              <a:rPr lang="en-US" altLang="en-US" sz="2800"/>
              <a:t>Solutions for other pharmaceutical uses</a:t>
            </a:r>
            <a:br>
              <a:rPr lang="en-US" altLang="en-US" sz="2800"/>
            </a:br>
            <a:r>
              <a:rPr lang="en-US" altLang="en-US" sz="2800"/>
              <a:t>Nasal and aural solutions</a:t>
            </a:r>
          </a:p>
        </p:txBody>
      </p:sp>
      <p:sp>
        <p:nvSpPr>
          <p:cNvPr id="17411" name="Rectangle 3">
            <a:extLst>
              <a:ext uri="{FF2B5EF4-FFF2-40B4-BE49-F238E27FC236}">
                <a16:creationId xmlns:a16="http://schemas.microsoft.com/office/drawing/2014/main" id="{6CCC3898-841F-4D6A-A865-2131D7D4603D}"/>
              </a:ext>
            </a:extLst>
          </p:cNvPr>
          <p:cNvSpPr>
            <a:spLocks noGrp="1" noChangeArrowheads="1"/>
          </p:cNvSpPr>
          <p:nvPr>
            <p:ph idx="1"/>
          </p:nvPr>
        </p:nvSpPr>
        <p:spPr>
          <a:xfrm>
            <a:off x="304800" y="1143000"/>
            <a:ext cx="8534400" cy="4495800"/>
          </a:xfrm>
        </p:spPr>
        <p:txBody>
          <a:bodyPr>
            <a:normAutofit/>
          </a:bodyPr>
          <a:lstStyle/>
          <a:p>
            <a:pPr algn="just" rtl="0" eaLnBrk="1" hangingPunct="1">
              <a:buFont typeface="Wingdings" pitchFamily="2" charset="2"/>
              <a:buNone/>
              <a:defRPr/>
            </a:pPr>
            <a:r>
              <a:rPr lang="en-US" sz="2800" b="1" u="sng" dirty="0">
                <a:solidFill>
                  <a:srgbClr val="0070C0"/>
                </a:solidFill>
              </a:rPr>
              <a:t>Containers for nasal and aural preparations:</a:t>
            </a:r>
          </a:p>
          <a:p>
            <a:pPr algn="just" rtl="0" eaLnBrk="1" hangingPunct="1">
              <a:buFont typeface="Arial" charset="0"/>
              <a:buChar char="•"/>
              <a:defRPr/>
            </a:pPr>
            <a:r>
              <a:rPr lang="en-US" sz="2800" dirty="0"/>
              <a:t>Extemporaneously: should be packed in an amber, ribbed hexagonal glass bottle (which type?) which is fitted with a teat and dropper. </a:t>
            </a:r>
          </a:p>
          <a:p>
            <a:pPr algn="just" rtl="0" eaLnBrk="1" hangingPunct="1">
              <a:buFont typeface="Arial" charset="0"/>
              <a:buChar char="•"/>
              <a:defRPr/>
            </a:pPr>
            <a:r>
              <a:rPr lang="en-US" sz="2800" dirty="0"/>
              <a:t>Manufactured nasal solutions may be packed in flexible plastic bottles which deliver a fine spray to the nose when squeezed, or in a plain glass bottle with a pump spray or dropper.</a:t>
            </a:r>
          </a:p>
          <a:p>
            <a:pPr algn="just" rtl="0" eaLnBrk="1" hangingPunct="1">
              <a:buFont typeface="Arial" charset="0"/>
              <a:buChar char="•"/>
              <a:defRPr/>
            </a:pPr>
            <a:r>
              <a:rPr lang="en-US" sz="2800" dirty="0"/>
              <a:t>Manufactured ear drops are usually packed in small glass or plastic containers with a dropper.</a:t>
            </a:r>
          </a:p>
          <a:p>
            <a:pPr marL="0" indent="0" algn="just" rtl="0" eaLnBrk="1" hangingPunct="1">
              <a:buFont typeface="Arial" charset="0"/>
              <a:buNone/>
              <a:defRPr/>
            </a:pPr>
            <a:endParaRPr lang="en-US" sz="2800" b="1" dirty="0">
              <a:solidFill>
                <a:srgbClr val="0070C0"/>
              </a:solidFill>
            </a:endParaRPr>
          </a:p>
        </p:txBody>
      </p:sp>
      <p:sp>
        <p:nvSpPr>
          <p:cNvPr id="21508" name="Date Placeholder 3">
            <a:extLst>
              <a:ext uri="{FF2B5EF4-FFF2-40B4-BE49-F238E27FC236}">
                <a16:creationId xmlns:a16="http://schemas.microsoft.com/office/drawing/2014/main" id="{A3AB8D83-342E-485D-82B3-94767C88600D}"/>
              </a:ext>
            </a:extLst>
          </p:cNvPr>
          <p:cNvSpPr>
            <a:spLocks noGrp="1"/>
          </p:cNvSpPr>
          <p:nvPr>
            <p:ph type="dt" sz="half"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rtl="0">
              <a:spcBef>
                <a:spcPct val="0"/>
              </a:spcBef>
              <a:buFontTx/>
              <a:buNone/>
            </a:pPr>
            <a:fld id="{59609C21-3BEA-4C39-A766-D8B92ABDCEE5}" type="datetime1">
              <a:rPr kumimoji="0" lang="en-US" altLang="en-US" sz="1400">
                <a:latin typeface="Times New Roman" panose="02020603050405020304" pitchFamily="18" charset="0"/>
              </a:rPr>
              <a:pPr rtl="0">
                <a:spcBef>
                  <a:spcPct val="0"/>
                </a:spcBef>
                <a:buFontTx/>
                <a:buNone/>
              </a:pPr>
              <a:t>2/19/2022</a:t>
            </a:fld>
            <a:endParaRPr kumimoji="0" lang="en-US" altLang="en-US" sz="1400">
              <a:latin typeface="Times New Roman" panose="02020603050405020304" pitchFamily="18" charset="0"/>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Rectangle 2">
            <a:extLst>
              <a:ext uri="{FF2B5EF4-FFF2-40B4-BE49-F238E27FC236}">
                <a16:creationId xmlns:a16="http://schemas.microsoft.com/office/drawing/2014/main" id="{331B6BDB-94D0-4B37-96E5-CD17C8C75148}"/>
              </a:ext>
            </a:extLst>
          </p:cNvPr>
          <p:cNvSpPr>
            <a:spLocks noGrp="1" noChangeArrowheads="1"/>
          </p:cNvSpPr>
          <p:nvPr>
            <p:ph type="title"/>
          </p:nvPr>
        </p:nvSpPr>
        <p:spPr>
          <a:xfrm>
            <a:off x="228600" y="457200"/>
            <a:ext cx="8080375" cy="457200"/>
          </a:xfrm>
        </p:spPr>
        <p:txBody>
          <a:bodyPr>
            <a:normAutofit fontScale="90000"/>
          </a:bodyPr>
          <a:lstStyle/>
          <a:p>
            <a:pPr rtl="0" eaLnBrk="1" hangingPunct="1"/>
            <a:r>
              <a:rPr lang="en-US" altLang="en-US" sz="2800"/>
              <a:t>Solutions for other pharmaceutical uses</a:t>
            </a:r>
            <a:br>
              <a:rPr lang="en-US" altLang="en-US" sz="2800"/>
            </a:br>
            <a:r>
              <a:rPr lang="en-US" altLang="en-US" sz="2800"/>
              <a:t>Nasal and aural solutions</a:t>
            </a:r>
          </a:p>
        </p:txBody>
      </p:sp>
      <p:sp>
        <p:nvSpPr>
          <p:cNvPr id="3" name="Content Placeholder 2">
            <a:extLst>
              <a:ext uri="{FF2B5EF4-FFF2-40B4-BE49-F238E27FC236}">
                <a16:creationId xmlns:a16="http://schemas.microsoft.com/office/drawing/2014/main" id="{08C18A5F-051B-4F03-B76F-5EE3FE0E7350}"/>
              </a:ext>
            </a:extLst>
          </p:cNvPr>
          <p:cNvSpPr>
            <a:spLocks noGrp="1"/>
          </p:cNvSpPr>
          <p:nvPr>
            <p:ph idx="1"/>
          </p:nvPr>
        </p:nvSpPr>
        <p:spPr>
          <a:xfrm>
            <a:off x="457200" y="1371600"/>
            <a:ext cx="8229600" cy="4953000"/>
          </a:xfrm>
        </p:spPr>
        <p:txBody>
          <a:bodyPr>
            <a:normAutofit/>
          </a:bodyPr>
          <a:lstStyle/>
          <a:p>
            <a:pPr marL="0" indent="0" algn="just" rtl="0" eaLnBrk="1" hangingPunct="1">
              <a:buFont typeface="Arial" charset="0"/>
              <a:buNone/>
              <a:defRPr/>
            </a:pPr>
            <a:r>
              <a:rPr lang="en-US" sz="2800" b="1" u="sng" dirty="0">
                <a:solidFill>
                  <a:srgbClr val="0070C0"/>
                </a:solidFill>
              </a:rPr>
              <a:t>Special labels and advice for nasal and aural prep:</a:t>
            </a:r>
          </a:p>
          <a:p>
            <a:pPr algn="just" rtl="0">
              <a:buFont typeface="Arial" charset="0"/>
              <a:buChar char="•"/>
              <a:defRPr/>
            </a:pPr>
            <a:r>
              <a:rPr lang="en-US" sz="2800" dirty="0"/>
              <a:t>Not to share nasal sprays or nose and ear drops in order to minimize contamination and infection. </a:t>
            </a:r>
          </a:p>
          <a:p>
            <a:pPr algn="just" rtl="0">
              <a:buFont typeface="Arial" charset="0"/>
              <a:buChar char="•"/>
              <a:defRPr/>
            </a:pPr>
            <a:r>
              <a:rPr lang="en-US" sz="2800" dirty="0"/>
              <a:t>Patients should be given advice on how to administer extemporaneously prepared nose and ear drops, accompanied by written information if possible.</a:t>
            </a:r>
          </a:p>
          <a:p>
            <a:pPr algn="just" rtl="0">
              <a:buFont typeface="Arial" charset="0"/>
              <a:buChar char="•"/>
              <a:defRPr/>
            </a:pPr>
            <a:r>
              <a:rPr lang="en-US" sz="2800" dirty="0"/>
              <a:t>Extemporaneous preparations should be labeled with the appropriate expiry date following the official monographs.</a:t>
            </a:r>
          </a:p>
          <a:p>
            <a:pPr algn="just" rtl="0">
              <a:buFont typeface="Arial" charset="0"/>
              <a:buChar char="•"/>
              <a:defRPr/>
            </a:pPr>
            <a:r>
              <a:rPr lang="en-US" sz="2800" dirty="0"/>
              <a:t>“For external use” is not an appropriate label and so ‘</a:t>
            </a:r>
            <a:r>
              <a:rPr lang="en-US" sz="2800" dirty="0">
                <a:solidFill>
                  <a:srgbClr val="FF0000"/>
                </a:solidFill>
              </a:rPr>
              <a:t>Not to be taken</a:t>
            </a:r>
            <a:r>
              <a:rPr lang="en-US" sz="2800" dirty="0"/>
              <a:t>” is advised.</a:t>
            </a:r>
          </a:p>
          <a:p>
            <a:pPr marL="0" indent="0" algn="just" rtl="0">
              <a:buFont typeface="Arial" charset="0"/>
              <a:buNone/>
              <a:defRPr/>
            </a:pPr>
            <a:endParaRPr lang="en-US" sz="2800" dirty="0"/>
          </a:p>
        </p:txBody>
      </p:sp>
      <p:sp>
        <p:nvSpPr>
          <p:cNvPr id="4" name="Date Placeholder 3">
            <a:extLst>
              <a:ext uri="{FF2B5EF4-FFF2-40B4-BE49-F238E27FC236}">
                <a16:creationId xmlns:a16="http://schemas.microsoft.com/office/drawing/2014/main" id="{7CBF35EF-D09E-4F85-8F60-9E819533A3C7}"/>
              </a:ext>
            </a:extLst>
          </p:cNvPr>
          <p:cNvSpPr>
            <a:spLocks noGrp="1"/>
          </p:cNvSpPr>
          <p:nvPr>
            <p:ph type="dt" sz="half" idx="10"/>
          </p:nvPr>
        </p:nvSpPr>
        <p:spPr/>
        <p:txBody>
          <a:bodyPr/>
          <a:lstStyle/>
          <a:p>
            <a:pPr>
              <a:defRPr/>
            </a:pPr>
            <a:fld id="{F4301D6C-013C-4AE2-A789-C7FA776C71D5}" type="datetime1">
              <a:rPr lang="en-US"/>
              <a:pPr>
                <a:defRPr/>
              </a:pPr>
              <a:t>2/19/2022</a:t>
            </a:fld>
            <a:endParaRPr lang="en-US"/>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66580F4A-372C-4414-8D2F-0555000A5F5D}"/>
              </a:ext>
            </a:extLst>
          </p:cNvPr>
          <p:cNvSpPr>
            <a:spLocks noGrp="1" noChangeArrowheads="1"/>
          </p:cNvSpPr>
          <p:nvPr>
            <p:ph type="title"/>
          </p:nvPr>
        </p:nvSpPr>
        <p:spPr>
          <a:xfrm>
            <a:off x="454025" y="228600"/>
            <a:ext cx="8080375" cy="533400"/>
          </a:xfrm>
        </p:spPr>
        <p:txBody>
          <a:bodyPr>
            <a:normAutofit fontScale="90000"/>
          </a:bodyPr>
          <a:lstStyle/>
          <a:p>
            <a:pPr rtl="0" eaLnBrk="1" hangingPunct="1"/>
            <a:r>
              <a:rPr lang="en-US" altLang="en-US" sz="3200"/>
              <a:t>Solutions for other pharmaceutical uses</a:t>
            </a:r>
            <a:br>
              <a:rPr lang="en-US" altLang="en-US" sz="3200"/>
            </a:br>
            <a:r>
              <a:rPr lang="en-US" altLang="en-US" sz="3200">
                <a:solidFill>
                  <a:srgbClr val="0070C0"/>
                </a:solidFill>
              </a:rPr>
              <a:t>Enemas</a:t>
            </a:r>
          </a:p>
        </p:txBody>
      </p:sp>
      <p:sp>
        <p:nvSpPr>
          <p:cNvPr id="72707" name="Rectangle 3">
            <a:extLst>
              <a:ext uri="{FF2B5EF4-FFF2-40B4-BE49-F238E27FC236}">
                <a16:creationId xmlns:a16="http://schemas.microsoft.com/office/drawing/2014/main" id="{D330C411-63A7-4E13-BA7A-036235FB7420}"/>
              </a:ext>
            </a:extLst>
          </p:cNvPr>
          <p:cNvSpPr>
            <a:spLocks noGrp="1" noChangeArrowheads="1"/>
          </p:cNvSpPr>
          <p:nvPr>
            <p:ph idx="1"/>
          </p:nvPr>
        </p:nvSpPr>
        <p:spPr>
          <a:xfrm>
            <a:off x="381000" y="1447800"/>
            <a:ext cx="8458200" cy="4648200"/>
          </a:xfrm>
        </p:spPr>
        <p:txBody>
          <a:bodyPr rtlCol="1">
            <a:normAutofit fontScale="85000" lnSpcReduction="20000"/>
          </a:bodyPr>
          <a:lstStyle/>
          <a:p>
            <a:pPr algn="just" rtl="0" eaLnBrk="1" fontAlgn="auto" hangingPunct="1">
              <a:lnSpc>
                <a:spcPct val="110000"/>
              </a:lnSpc>
              <a:spcAft>
                <a:spcPts val="0"/>
              </a:spcAft>
              <a:buFont typeface="Arial" charset="0"/>
              <a:buChar char="•"/>
              <a:defRPr/>
            </a:pPr>
            <a:r>
              <a:rPr lang="en-US" sz="2800" dirty="0"/>
              <a:t>Enemas are oily or aqueous solutions that are administered rectally.</a:t>
            </a:r>
          </a:p>
          <a:p>
            <a:pPr algn="just" rtl="0" eaLnBrk="1" fontAlgn="auto" hangingPunct="1">
              <a:lnSpc>
                <a:spcPct val="110000"/>
              </a:lnSpc>
              <a:spcAft>
                <a:spcPts val="0"/>
              </a:spcAft>
              <a:buFont typeface="Arial" charset="0"/>
              <a:buChar char="•"/>
              <a:defRPr/>
            </a:pPr>
            <a:r>
              <a:rPr lang="en-US" sz="2800" dirty="0"/>
              <a:t>They are usually anti-inflammatory, purgative, sedative or given to allow X-ray examination of the lower bowel. </a:t>
            </a:r>
          </a:p>
          <a:p>
            <a:pPr algn="just" rtl="0" eaLnBrk="1" fontAlgn="auto" hangingPunct="1">
              <a:lnSpc>
                <a:spcPct val="110000"/>
              </a:lnSpc>
              <a:spcAft>
                <a:spcPts val="0"/>
              </a:spcAft>
              <a:buFont typeface="Arial" charset="0"/>
              <a:buChar char="•"/>
              <a:defRPr/>
            </a:pPr>
            <a:r>
              <a:rPr lang="en-US" sz="2800" dirty="0"/>
              <a:t>Retention enemas are administered to give either a local action of the drug or for systemic absorption. They are used after defecation.</a:t>
            </a:r>
          </a:p>
          <a:p>
            <a:pPr algn="just" rtl="0" eaLnBrk="1" fontAlgn="auto" hangingPunct="1">
              <a:lnSpc>
                <a:spcPct val="110000"/>
              </a:lnSpc>
              <a:spcAft>
                <a:spcPts val="0"/>
              </a:spcAft>
              <a:buFont typeface="Arial" charset="0"/>
              <a:buChar char="•"/>
              <a:defRPr/>
            </a:pPr>
            <a:r>
              <a:rPr lang="en-US" sz="2800" dirty="0" err="1"/>
              <a:t>Microenemas</a:t>
            </a:r>
            <a:r>
              <a:rPr lang="en-US" sz="2800" dirty="0"/>
              <a:t> are single-dose, small volume solutions. They are packaged in plastic containers with a nozzle for insertion into the rectum. </a:t>
            </a:r>
          </a:p>
          <a:p>
            <a:pPr algn="just" rtl="0" eaLnBrk="1" fontAlgn="auto" hangingPunct="1">
              <a:lnSpc>
                <a:spcPct val="110000"/>
              </a:lnSpc>
              <a:spcAft>
                <a:spcPts val="0"/>
              </a:spcAft>
              <a:buFont typeface="Arial" charset="0"/>
              <a:buChar char="•"/>
              <a:defRPr/>
            </a:pPr>
            <a:r>
              <a:rPr lang="en-US" sz="2800" dirty="0"/>
              <a:t>Large-volume (0.5-1litre) enemas should be warmed to body temperature before administration.</a:t>
            </a:r>
          </a:p>
        </p:txBody>
      </p:sp>
      <p:sp>
        <p:nvSpPr>
          <p:cNvPr id="24580" name="Date Placeholder 3">
            <a:extLst>
              <a:ext uri="{FF2B5EF4-FFF2-40B4-BE49-F238E27FC236}">
                <a16:creationId xmlns:a16="http://schemas.microsoft.com/office/drawing/2014/main" id="{B17CA32E-48DE-48BD-8044-52EE2312C446}"/>
              </a:ext>
            </a:extLst>
          </p:cNvPr>
          <p:cNvSpPr>
            <a:spLocks noGrp="1"/>
          </p:cNvSpPr>
          <p:nvPr>
            <p:ph type="dt" sz="half"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rtl="0">
              <a:spcBef>
                <a:spcPct val="0"/>
              </a:spcBef>
              <a:buFontTx/>
              <a:buNone/>
            </a:pPr>
            <a:fld id="{07A3B8B1-7777-4E85-A1EC-67B227183EC1}" type="datetime1">
              <a:rPr kumimoji="0" lang="en-US" altLang="en-US" sz="1400">
                <a:latin typeface="Times New Roman" panose="02020603050405020304" pitchFamily="18" charset="0"/>
              </a:rPr>
              <a:pPr rtl="0">
                <a:spcBef>
                  <a:spcPct val="0"/>
                </a:spcBef>
                <a:buFontTx/>
                <a:buNone/>
              </a:pPr>
              <a:t>2/19/2022</a:t>
            </a:fld>
            <a:endParaRPr kumimoji="0" lang="en-US" altLang="en-US" sz="1400">
              <a:latin typeface="Times New Roman" panose="02020603050405020304" pitchFamily="18" charset="0"/>
            </a:endParaRP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808D5F62-61C1-4E6E-8231-4FC73D5AF669}"/>
              </a:ext>
            </a:extLst>
          </p:cNvPr>
          <p:cNvSpPr>
            <a:spLocks noGrp="1" noChangeArrowheads="1"/>
          </p:cNvSpPr>
          <p:nvPr>
            <p:ph type="title"/>
          </p:nvPr>
        </p:nvSpPr>
        <p:spPr>
          <a:xfrm>
            <a:off x="377825" y="228600"/>
            <a:ext cx="8080375" cy="533400"/>
          </a:xfrm>
        </p:spPr>
        <p:txBody>
          <a:bodyPr>
            <a:normAutofit fontScale="90000"/>
          </a:bodyPr>
          <a:lstStyle/>
          <a:p>
            <a:pPr rtl="0" eaLnBrk="1" hangingPunct="1"/>
            <a:r>
              <a:rPr lang="en-US" altLang="en-US" sz="2800"/>
              <a:t>Solutions for other pharmaceutical uses</a:t>
            </a:r>
            <a:br>
              <a:rPr lang="en-US" altLang="en-US" sz="2800"/>
            </a:br>
            <a:r>
              <a:rPr lang="en-US" altLang="en-US" sz="2800">
                <a:solidFill>
                  <a:srgbClr val="0070C0"/>
                </a:solidFill>
              </a:rPr>
              <a:t>Enemas</a:t>
            </a:r>
            <a:endParaRPr lang="en-US" altLang="en-US" sz="2800"/>
          </a:p>
        </p:txBody>
      </p:sp>
      <p:sp>
        <p:nvSpPr>
          <p:cNvPr id="75779" name="Rectangle 3">
            <a:extLst>
              <a:ext uri="{FF2B5EF4-FFF2-40B4-BE49-F238E27FC236}">
                <a16:creationId xmlns:a16="http://schemas.microsoft.com/office/drawing/2014/main" id="{E2AC78D0-88AD-4E39-AA24-A1177CF8C2AD}"/>
              </a:ext>
            </a:extLst>
          </p:cNvPr>
          <p:cNvSpPr>
            <a:spLocks noGrp="1" noChangeArrowheads="1"/>
          </p:cNvSpPr>
          <p:nvPr>
            <p:ph idx="1"/>
          </p:nvPr>
        </p:nvSpPr>
        <p:spPr>
          <a:xfrm>
            <a:off x="381000" y="1143000"/>
            <a:ext cx="8458200" cy="4343400"/>
          </a:xfrm>
        </p:spPr>
        <p:txBody>
          <a:bodyPr rtlCol="1">
            <a:normAutofit lnSpcReduction="10000"/>
          </a:bodyPr>
          <a:lstStyle/>
          <a:p>
            <a:pPr algn="just" rtl="0" eaLnBrk="1" fontAlgn="auto" hangingPunct="1">
              <a:spcAft>
                <a:spcPts val="0"/>
              </a:spcAft>
              <a:buFont typeface="Wingdings" pitchFamily="2" charset="2"/>
              <a:buNone/>
              <a:defRPr/>
            </a:pPr>
            <a:r>
              <a:rPr lang="en-US" sz="2400" b="1" u="sng" dirty="0">
                <a:solidFill>
                  <a:schemeClr val="tx2"/>
                </a:solidFill>
                <a:latin typeface="Arial" pitchFamily="34" charset="0"/>
              </a:rPr>
              <a:t>Containers for enemas:</a:t>
            </a:r>
            <a:r>
              <a:rPr lang="en-US" sz="2400" dirty="0"/>
              <a:t> </a:t>
            </a:r>
          </a:p>
          <a:p>
            <a:pPr algn="just" rtl="0" eaLnBrk="1" fontAlgn="auto" hangingPunct="1">
              <a:spcAft>
                <a:spcPts val="0"/>
              </a:spcAft>
              <a:buFont typeface="Arial" charset="0"/>
              <a:buChar char="•"/>
              <a:defRPr/>
            </a:pPr>
            <a:r>
              <a:rPr lang="en-US" sz="2400" dirty="0"/>
              <a:t>If extemporaneously produced, enemas are packed in amber fluted glass bottles. </a:t>
            </a:r>
          </a:p>
          <a:p>
            <a:pPr algn="just" rtl="0" eaLnBrk="1" fontAlgn="auto" hangingPunct="1">
              <a:spcAft>
                <a:spcPts val="0"/>
              </a:spcAft>
              <a:buFont typeface="Arial" charset="0"/>
              <a:buChar char="•"/>
              <a:defRPr/>
            </a:pPr>
            <a:r>
              <a:rPr lang="en-US" sz="2400" dirty="0"/>
              <a:t>Manufactured enemas will usually be packed in disposable polythene or polyvinyl chloride bags sealed to a rectal nozzle.</a:t>
            </a:r>
          </a:p>
          <a:p>
            <a:pPr algn="just" rtl="0" eaLnBrk="1" fontAlgn="auto" hangingPunct="1">
              <a:spcAft>
                <a:spcPts val="0"/>
              </a:spcAft>
              <a:buFont typeface="Wingdings" pitchFamily="2" charset="2"/>
              <a:buNone/>
              <a:defRPr/>
            </a:pPr>
            <a:endParaRPr lang="en-US" sz="2400" dirty="0">
              <a:solidFill>
                <a:schemeClr val="tx2"/>
              </a:solidFill>
              <a:latin typeface="Arial" pitchFamily="34" charset="0"/>
            </a:endParaRPr>
          </a:p>
          <a:p>
            <a:pPr algn="just" rtl="0" eaLnBrk="1" fontAlgn="auto" hangingPunct="1">
              <a:spcAft>
                <a:spcPts val="0"/>
              </a:spcAft>
              <a:buFont typeface="Wingdings" pitchFamily="2" charset="2"/>
              <a:buNone/>
              <a:defRPr/>
            </a:pPr>
            <a:r>
              <a:rPr lang="en-US" sz="2400" b="1" u="sng" dirty="0">
                <a:solidFill>
                  <a:schemeClr val="tx2"/>
                </a:solidFill>
                <a:latin typeface="Arial" pitchFamily="34" charset="0"/>
              </a:rPr>
              <a:t>Special labels and advice for enemas:</a:t>
            </a:r>
          </a:p>
          <a:p>
            <a:pPr algn="just" rtl="0" eaLnBrk="1" fontAlgn="auto" hangingPunct="1">
              <a:spcAft>
                <a:spcPts val="0"/>
              </a:spcAft>
              <a:buFont typeface="Arial" charset="0"/>
              <a:buChar char="•"/>
              <a:defRPr/>
            </a:pPr>
            <a:r>
              <a:rPr lang="en-US" sz="2400" dirty="0"/>
              <a:t>Patients should be advised on how to use the enema if they are self-administering and the time that the product will take to work. </a:t>
            </a:r>
          </a:p>
          <a:p>
            <a:pPr algn="just" rtl="0" eaLnBrk="1" fontAlgn="auto" hangingPunct="1">
              <a:spcAft>
                <a:spcPts val="0"/>
              </a:spcAft>
              <a:buFont typeface="Arial" charset="0"/>
              <a:buChar char="•"/>
              <a:defRPr/>
            </a:pPr>
            <a:r>
              <a:rPr lang="en-US" sz="2400" dirty="0"/>
              <a:t>The label </a:t>
            </a:r>
            <a:r>
              <a:rPr lang="en-US" sz="2400" dirty="0">
                <a:solidFill>
                  <a:srgbClr val="FF0000"/>
                </a:solidFill>
              </a:rPr>
              <a:t>'For rectal use only</a:t>
            </a:r>
            <a:r>
              <a:rPr lang="en-US" sz="2400" dirty="0"/>
              <a:t>' should be used.</a:t>
            </a:r>
          </a:p>
          <a:p>
            <a:pPr algn="just" rtl="0" eaLnBrk="1" fontAlgn="auto" hangingPunct="1">
              <a:spcAft>
                <a:spcPts val="0"/>
              </a:spcAft>
              <a:buFont typeface="Wingdings" pitchFamily="2" charset="2"/>
              <a:buNone/>
              <a:defRPr/>
            </a:pPr>
            <a:endParaRPr lang="en-US" sz="2400" dirty="0">
              <a:solidFill>
                <a:schemeClr val="tx2"/>
              </a:solidFill>
              <a:latin typeface="Arial" pitchFamily="34" charset="0"/>
            </a:endParaRPr>
          </a:p>
        </p:txBody>
      </p:sp>
      <p:sp>
        <p:nvSpPr>
          <p:cNvPr id="26628" name="Date Placeholder 3">
            <a:extLst>
              <a:ext uri="{FF2B5EF4-FFF2-40B4-BE49-F238E27FC236}">
                <a16:creationId xmlns:a16="http://schemas.microsoft.com/office/drawing/2014/main" id="{9A2DB06B-8150-4A8A-B149-A5648F0D0966}"/>
              </a:ext>
            </a:extLst>
          </p:cNvPr>
          <p:cNvSpPr>
            <a:spLocks noGrp="1"/>
          </p:cNvSpPr>
          <p:nvPr>
            <p:ph type="dt" sz="half"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rtl="0">
              <a:spcBef>
                <a:spcPct val="0"/>
              </a:spcBef>
              <a:buFontTx/>
              <a:buNone/>
            </a:pPr>
            <a:fld id="{B12EAB3E-7956-4911-A390-E01D65CF4BA2}" type="datetime1">
              <a:rPr kumimoji="0" lang="en-US" altLang="en-US" sz="1400">
                <a:latin typeface="Times New Roman" panose="02020603050405020304" pitchFamily="18" charset="0"/>
              </a:rPr>
              <a:pPr rtl="0">
                <a:spcBef>
                  <a:spcPct val="0"/>
                </a:spcBef>
                <a:buFontTx/>
                <a:buNone/>
              </a:pPr>
              <a:t>2/19/2022</a:t>
            </a:fld>
            <a:endParaRPr kumimoji="0" lang="en-US" altLang="en-US" sz="1400">
              <a:latin typeface="Times New Roman" panose="02020603050405020304" pitchFamily="18" charset="0"/>
            </a:endParaRP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a:extLst>
              <a:ext uri="{FF2B5EF4-FFF2-40B4-BE49-F238E27FC236}">
                <a16:creationId xmlns:a16="http://schemas.microsoft.com/office/drawing/2014/main" id="{6D8FAA45-D6DA-4580-BC29-2F6E9AAF0F25}"/>
              </a:ext>
            </a:extLst>
          </p:cNvPr>
          <p:cNvSpPr>
            <a:spLocks noGrp="1" noChangeArrowheads="1"/>
          </p:cNvSpPr>
          <p:nvPr>
            <p:ph idx="1"/>
          </p:nvPr>
        </p:nvSpPr>
        <p:spPr>
          <a:xfrm>
            <a:off x="381000" y="304800"/>
            <a:ext cx="8458200" cy="5791200"/>
          </a:xfrm>
        </p:spPr>
        <p:txBody>
          <a:bodyPr>
            <a:normAutofit lnSpcReduction="10000"/>
          </a:bodyPr>
          <a:lstStyle/>
          <a:p>
            <a:pPr marL="0" indent="0" algn="just" rtl="0" eaLnBrk="1" hangingPunct="1">
              <a:buFont typeface="Arial" charset="0"/>
              <a:buNone/>
              <a:defRPr/>
            </a:pPr>
            <a:r>
              <a:rPr lang="en-US" sz="2800" b="1" dirty="0">
                <a:solidFill>
                  <a:schemeClr val="tx2"/>
                </a:solidFill>
              </a:rPr>
              <a:t>EXPRESSION OF CONCENTRATION</a:t>
            </a:r>
          </a:p>
          <a:p>
            <a:pPr algn="just" rtl="0" eaLnBrk="1" hangingPunct="1">
              <a:buFont typeface="Arial" charset="0"/>
              <a:buChar char="•"/>
              <a:defRPr/>
            </a:pPr>
            <a:r>
              <a:rPr lang="en-US" sz="2800" dirty="0"/>
              <a:t> By percentage strength as %w/v or %v/v, </a:t>
            </a:r>
          </a:p>
          <a:p>
            <a:pPr algn="just" rtl="0" eaLnBrk="1" hangingPunct="1">
              <a:buFont typeface="Arial" charset="0"/>
              <a:buChar char="•"/>
              <a:defRPr/>
            </a:pPr>
            <a:r>
              <a:rPr lang="en-US" sz="2800" dirty="0"/>
              <a:t>In terms of amount of drug contained in 5 mL of vehicle.</a:t>
            </a:r>
          </a:p>
          <a:p>
            <a:pPr marL="0" indent="0" algn="just" rtl="0" eaLnBrk="1" hangingPunct="1">
              <a:buFont typeface="Arial" charset="0"/>
              <a:buNone/>
              <a:defRPr/>
            </a:pPr>
            <a:endParaRPr lang="en-US" sz="2800" dirty="0"/>
          </a:p>
          <a:p>
            <a:pPr marL="0" indent="0" algn="just" rtl="0" eaLnBrk="1" hangingPunct="1">
              <a:buFont typeface="Arial" charset="0"/>
              <a:buNone/>
              <a:defRPr/>
            </a:pPr>
            <a:r>
              <a:rPr lang="en-US" sz="2800" b="1" dirty="0">
                <a:solidFill>
                  <a:schemeClr val="tx2"/>
                </a:solidFill>
              </a:rPr>
              <a:t>FORMULATION OF SOLUTIONS</a:t>
            </a:r>
          </a:p>
          <a:p>
            <a:pPr algn="just" rtl="0" eaLnBrk="1" hangingPunct="1">
              <a:buFont typeface="Wingdings" pitchFamily="2" charset="2"/>
              <a:buNone/>
              <a:defRPr/>
            </a:pPr>
            <a:r>
              <a:rPr lang="en-US" sz="2800" dirty="0"/>
              <a:t>  When compounding a solution:</a:t>
            </a:r>
          </a:p>
          <a:p>
            <a:pPr algn="just" rtl="0" eaLnBrk="1" hangingPunct="1">
              <a:buFont typeface="Arial" charset="0"/>
              <a:buChar char="•"/>
              <a:defRPr/>
            </a:pPr>
            <a:r>
              <a:rPr lang="en-US" sz="2800" dirty="0"/>
              <a:t>Information on solubility and stability of each of the solutes ( drug, excipients) must be taken into account.</a:t>
            </a:r>
          </a:p>
          <a:p>
            <a:pPr algn="just" rtl="0" eaLnBrk="1" hangingPunct="1">
              <a:buFont typeface="Arial" charset="0"/>
              <a:buChar char="•"/>
              <a:defRPr/>
            </a:pPr>
            <a:r>
              <a:rPr lang="en-US" sz="2800" dirty="0"/>
              <a:t>Chemical and physical interactions that may take place between constituents must also be taken into account.</a:t>
            </a:r>
          </a:p>
          <a:p>
            <a:pPr algn="just" rtl="0" eaLnBrk="1" hangingPunct="1">
              <a:buFont typeface="Wingdings" pitchFamily="2" charset="2"/>
              <a:buNone/>
              <a:defRPr/>
            </a:pPr>
            <a:r>
              <a:rPr lang="en-US" sz="2800" dirty="0"/>
              <a:t>   e.g. Esters of p-</a:t>
            </a:r>
            <a:r>
              <a:rPr lang="en-US" sz="2800" dirty="0" err="1"/>
              <a:t>hydroxybenzoic</a:t>
            </a:r>
            <a:r>
              <a:rPr lang="en-US" sz="2800" dirty="0"/>
              <a:t> acid (</a:t>
            </a:r>
            <a:r>
              <a:rPr lang="en-US" sz="2800" dirty="0" err="1"/>
              <a:t>parabens</a:t>
            </a:r>
            <a:r>
              <a:rPr lang="en-US" sz="2800" dirty="0"/>
              <a:t>) with some flavoring oils. </a:t>
            </a:r>
          </a:p>
          <a:p>
            <a:pPr algn="just" rtl="0" eaLnBrk="1" hangingPunct="1">
              <a:buFont typeface="Wingdings" pitchFamily="2" charset="2"/>
              <a:buNone/>
              <a:defRPr/>
            </a:pPr>
            <a:endParaRPr lang="en-US" sz="2800" dirty="0"/>
          </a:p>
        </p:txBody>
      </p:sp>
      <p:sp>
        <p:nvSpPr>
          <p:cNvPr id="28675" name="Date Placeholder 3">
            <a:extLst>
              <a:ext uri="{FF2B5EF4-FFF2-40B4-BE49-F238E27FC236}">
                <a16:creationId xmlns:a16="http://schemas.microsoft.com/office/drawing/2014/main" id="{AE5EA278-98CE-43D6-9D74-CF6517F8085C}"/>
              </a:ext>
            </a:extLst>
          </p:cNvPr>
          <p:cNvSpPr>
            <a:spLocks noGrp="1"/>
          </p:cNvSpPr>
          <p:nvPr>
            <p:ph type="dt" sz="half"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rtl="0">
              <a:spcBef>
                <a:spcPct val="0"/>
              </a:spcBef>
              <a:buFontTx/>
              <a:buNone/>
            </a:pPr>
            <a:fld id="{92F21A4A-0771-4FAA-846C-BE0A9D912205}" type="datetime1">
              <a:rPr kumimoji="0" lang="en-US" altLang="en-US" sz="1400">
                <a:latin typeface="Times New Roman" panose="02020603050405020304" pitchFamily="18" charset="0"/>
              </a:rPr>
              <a:pPr rtl="0">
                <a:spcBef>
                  <a:spcPct val="0"/>
                </a:spcBef>
                <a:buFontTx/>
                <a:buNone/>
              </a:pPr>
              <a:t>2/19/2022</a:t>
            </a:fld>
            <a:endParaRPr kumimoji="0" lang="en-US" altLang="en-US" sz="1400">
              <a:latin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2060"/>
                </a:solidFill>
              </a:rPr>
              <a:t>Class A Prescription Balance</a:t>
            </a:r>
            <a:endParaRPr lang="en-US" dirty="0"/>
          </a:p>
        </p:txBody>
      </p:sp>
      <p:sp>
        <p:nvSpPr>
          <p:cNvPr id="3" name="Content Placeholder 2"/>
          <p:cNvSpPr>
            <a:spLocks noGrp="1"/>
          </p:cNvSpPr>
          <p:nvPr>
            <p:ph idx="1"/>
          </p:nvPr>
        </p:nvSpPr>
        <p:spPr>
          <a:xfrm>
            <a:off x="457200" y="1600200"/>
            <a:ext cx="8229600" cy="4876800"/>
          </a:xfrm>
        </p:spPr>
        <p:txBody>
          <a:bodyPr>
            <a:normAutofit/>
          </a:bodyPr>
          <a:lstStyle/>
          <a:p>
            <a:pPr algn="just"/>
            <a:r>
              <a:rPr lang="en-US" dirty="0"/>
              <a:t>The minimum weight that can be weighed on this balance is 120 milligrams (mg) and the maximum weight is 120 grams (</a:t>
            </a:r>
            <a:r>
              <a:rPr lang="en-US" dirty="0" err="1"/>
              <a:t>gms</a:t>
            </a:r>
            <a:r>
              <a:rPr lang="en-US" dirty="0"/>
              <a:t>). The Class A prescription balance has a sensitivity of 6 mg that means just 6 mg of a substance will move the pointer of the balance one division off equilibrium or one degree.</a:t>
            </a:r>
          </a:p>
          <a:p>
            <a:pPr algn="just"/>
            <a:r>
              <a:rPr lang="en-US" dirty="0"/>
              <a:t>Proper care of the Class A Prescription Balance is important to ensure accurate measurements. </a:t>
            </a:r>
          </a:p>
          <a:p>
            <a:pPr algn="just"/>
            <a:r>
              <a:rPr lang="en-US" dirty="0"/>
              <a:t>The balance should be kept clean at all times, and care should be taken to avoid vibration, dust, moisture and corrosive vapors. </a:t>
            </a:r>
          </a:p>
          <a:p>
            <a:pPr algn="just"/>
            <a:r>
              <a:rPr lang="en-US" dirty="0"/>
              <a:t>The balance cover should be kept down at all times except when the balance is in use. </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Content Placeholder 2"/>
          <p:cNvSpPr>
            <a:spLocks noGrp="1"/>
          </p:cNvSpPr>
          <p:nvPr>
            <p:ph idx="1"/>
          </p:nvPr>
        </p:nvSpPr>
        <p:spPr>
          <a:xfrm>
            <a:off x="685800" y="1676400"/>
            <a:ext cx="8229600" cy="4191000"/>
          </a:xfrm>
        </p:spPr>
        <p:txBody>
          <a:bodyPr/>
          <a:lstStyle/>
          <a:p>
            <a:r>
              <a:rPr lang="en-US" b="1" dirty="0">
                <a:solidFill>
                  <a:srgbClr val="002060"/>
                </a:solidFill>
              </a:rPr>
              <a:t>Reference:</a:t>
            </a:r>
          </a:p>
          <a:p>
            <a:r>
              <a:rPr lang="en-US" sz="2500" dirty="0">
                <a:solidFill>
                  <a:srgbClr val="002060"/>
                </a:solidFill>
              </a:rPr>
              <a:t>Pharmaceutical Compounding and Dispensing: Chris Langley and Dawn Belcher.</a:t>
            </a:r>
          </a:p>
          <a:p>
            <a:r>
              <a:rPr lang="en-US" sz="2500" dirty="0">
                <a:solidFill>
                  <a:srgbClr val="002060"/>
                </a:solidFill>
              </a:rPr>
              <a:t>Cooper and Gunn’s : Dispensing for Pharmaceutical Students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p:spPr>
        <p:txBody>
          <a:bodyPr/>
          <a:lstStyle/>
          <a:p>
            <a:r>
              <a:rPr lang="en-US" b="1" dirty="0"/>
              <a:t>Bulk Balance </a:t>
            </a:r>
            <a:endParaRPr lang="en-US" dirty="0"/>
          </a:p>
        </p:txBody>
      </p:sp>
      <p:sp>
        <p:nvSpPr>
          <p:cNvPr id="3" name="Content Placeholder 2"/>
          <p:cNvSpPr>
            <a:spLocks noGrp="1"/>
          </p:cNvSpPr>
          <p:nvPr>
            <p:ph idx="1"/>
          </p:nvPr>
        </p:nvSpPr>
        <p:spPr>
          <a:xfrm>
            <a:off x="457200" y="2438400"/>
            <a:ext cx="8229600" cy="3962400"/>
          </a:xfrm>
        </p:spPr>
        <p:txBody>
          <a:bodyPr/>
          <a:lstStyle/>
          <a:p>
            <a:pPr algn="just"/>
            <a:r>
              <a:rPr lang="en-US" dirty="0"/>
              <a:t>The Bulk Balance or Counter Balance is less accurate than the Class A Prescription Balance and is primarily used to weigh large quantities of material. It has a limit of 5 Kilograms (Kg) and a sensitivity of 100 mg.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77962"/>
          </a:xfrm>
        </p:spPr>
        <p:txBody>
          <a:bodyPr/>
          <a:lstStyle/>
          <a:p>
            <a:r>
              <a:rPr lang="en-US" b="1" dirty="0"/>
              <a:t>Analytical Balance</a:t>
            </a:r>
            <a:endParaRPr lang="en-US" dirty="0"/>
          </a:p>
        </p:txBody>
      </p:sp>
      <p:sp>
        <p:nvSpPr>
          <p:cNvPr id="3" name="Content Placeholder 2"/>
          <p:cNvSpPr>
            <a:spLocks noGrp="1"/>
          </p:cNvSpPr>
          <p:nvPr>
            <p:ph idx="1"/>
          </p:nvPr>
        </p:nvSpPr>
        <p:spPr>
          <a:xfrm>
            <a:off x="457200" y="2133600"/>
            <a:ext cx="8229600" cy="3992563"/>
          </a:xfrm>
        </p:spPr>
        <p:txBody>
          <a:bodyPr/>
          <a:lstStyle/>
          <a:p>
            <a:pPr algn="just"/>
            <a:r>
              <a:rPr lang="en-US" dirty="0"/>
              <a:t>With the advent of new technology, the Analytical Balance is finding its way from Pharmaceutical analytical laboratories into the Pharmacy setting. Due to convenience, precision and accuracy, as well as a sensitivity of a digital readout of 0.1 mg, most pharmacies prefer the use of this balance. </a:t>
            </a:r>
          </a:p>
        </p:txBody>
      </p:sp>
    </p:spTree>
  </p:cSld>
  <p:clrMapOvr>
    <a:masterClrMapping/>
  </p:clrMapOvr>
</p:sld>
</file>

<file path=ppt/theme/theme1.xml><?xml version="1.0" encoding="utf-8"?>
<a:theme xmlns:a="http://schemas.openxmlformats.org/drawingml/2006/main" name="Basis">
  <a:themeElements>
    <a:clrScheme name="Basis">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D9D01AC2-EE7D-4E49-99EE-8E62E4E7E8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TM03457444[[fn=Basis]]</Template>
  <TotalTime>194</TotalTime>
  <Words>6003</Words>
  <Application>Microsoft Office PowerPoint</Application>
  <PresentationFormat>On-screen Show (4:3)</PresentationFormat>
  <Paragraphs>394</Paragraphs>
  <Slides>70</Slides>
  <Notes>12</Notes>
  <HiddenSlides>0</HiddenSlides>
  <MMClips>0</MMClips>
  <ScaleCrop>false</ScaleCrop>
  <HeadingPairs>
    <vt:vector size="4" baseType="variant">
      <vt:variant>
        <vt:lpstr>Theme</vt:lpstr>
      </vt:variant>
      <vt:variant>
        <vt:i4>1</vt:i4>
      </vt:variant>
      <vt:variant>
        <vt:lpstr>Slide Titles</vt:lpstr>
      </vt:variant>
      <vt:variant>
        <vt:i4>70</vt:i4>
      </vt:variant>
    </vt:vector>
  </HeadingPairs>
  <TitlesOfParts>
    <vt:vector size="71" baseType="lpstr">
      <vt:lpstr>Basis</vt:lpstr>
      <vt:lpstr>Pharmaceutical Compounding and Dispensing (Extemporaneous) </vt:lpstr>
      <vt:lpstr>Principles of Compounding </vt:lpstr>
      <vt:lpstr>Reasons for Extemporaneous Compounding Today </vt:lpstr>
      <vt:lpstr>Equipment : Balance</vt:lpstr>
      <vt:lpstr>Class A Prescription Balance Weighing Procedure </vt:lpstr>
      <vt:lpstr>Class A Prescription Balance</vt:lpstr>
      <vt:lpstr>Class A Prescription Balance</vt:lpstr>
      <vt:lpstr>Bulk Balance </vt:lpstr>
      <vt:lpstr>Analytical Balance</vt:lpstr>
      <vt:lpstr>Analytical Balance</vt:lpstr>
      <vt:lpstr>Weights </vt:lpstr>
      <vt:lpstr>Spatula </vt:lpstr>
      <vt:lpstr>Spatula made of stainless steel</vt:lpstr>
      <vt:lpstr>Mortar and Pestle </vt:lpstr>
      <vt:lpstr>Mortar and Pestle</vt:lpstr>
      <vt:lpstr>Graduates </vt:lpstr>
      <vt:lpstr>Conical Graduates</vt:lpstr>
      <vt:lpstr>Conical Graduates</vt:lpstr>
      <vt:lpstr>Cylindrical Graduates</vt:lpstr>
      <vt:lpstr>Ointment Slabs </vt:lpstr>
      <vt:lpstr>Geometric Dilution </vt:lpstr>
      <vt:lpstr>Geometric Dilution </vt:lpstr>
      <vt:lpstr>PowerPoint Presentation</vt:lpstr>
      <vt:lpstr>Storage and labelling requirements after dispensing</vt:lpstr>
      <vt:lpstr>Storage and labelling requirements after dispensing</vt:lpstr>
      <vt:lpstr>Storage and labelling requirements after dispensing</vt:lpstr>
      <vt:lpstr>An example of Quantitative particulars</vt:lpstr>
      <vt:lpstr>Storage and labelling requirements after dispensing</vt:lpstr>
      <vt:lpstr>Pharmaceutical Packaging</vt:lpstr>
      <vt:lpstr>Pharmaceutical Packaging</vt:lpstr>
      <vt:lpstr>A selection of tablet bottles. </vt:lpstr>
      <vt:lpstr>Medical Bottles</vt:lpstr>
      <vt:lpstr>Plain amber medicine bottles</vt:lpstr>
      <vt:lpstr>Fluted amber medicine bottles</vt:lpstr>
      <vt:lpstr>Pharmaceutical Packaging</vt:lpstr>
      <vt:lpstr>Pharmaceutical Packaging</vt:lpstr>
      <vt:lpstr>A selection of cartons</vt:lpstr>
      <vt:lpstr>Pharmaceutical Packaging</vt:lpstr>
      <vt:lpstr>Ointment jars</vt:lpstr>
      <vt:lpstr>Solution</vt:lpstr>
      <vt:lpstr>Solution</vt:lpstr>
      <vt:lpstr>Solution</vt:lpstr>
      <vt:lpstr>Calculation during Solution Dispensing and Compounding </vt:lpstr>
      <vt:lpstr>Calculation during Solution Dispensing and Compounding </vt:lpstr>
      <vt:lpstr>Calculation during Solution Dispensing and Compounding </vt:lpstr>
      <vt:lpstr>Calculation during Solution Dispensing and Compounding </vt:lpstr>
      <vt:lpstr>Suspension</vt:lpstr>
      <vt:lpstr>Advantages of suspensions as dosage forms : </vt:lpstr>
      <vt:lpstr>Disadvantages of suspensions as dosage forms</vt:lpstr>
      <vt:lpstr>Emulsion</vt:lpstr>
      <vt:lpstr>Emulsion</vt:lpstr>
      <vt:lpstr>Advantages and disadvantages of emulsions as dosage forms</vt:lpstr>
      <vt:lpstr>Calculation of the amount of emulsifying agent to be used in the preparation of an emulsion :</vt:lpstr>
      <vt:lpstr>CREAM</vt:lpstr>
      <vt:lpstr>Ointment, paste &amp; gels</vt:lpstr>
      <vt:lpstr>Ointment, paste &amp; gels</vt:lpstr>
      <vt:lpstr>Solutions</vt:lpstr>
      <vt:lpstr>solutions</vt:lpstr>
      <vt:lpstr>Solutions for oral dosage</vt:lpstr>
      <vt:lpstr>Solutions for oral dosage</vt:lpstr>
      <vt:lpstr> Solutions for other pharmaceutical uses Mouthwashes and Gargles </vt:lpstr>
      <vt:lpstr>Solutions for other pharmaceutical uses Mouthwashes and Gargles </vt:lpstr>
      <vt:lpstr>Solutions for other pharmaceutical uses Nasal solutions</vt:lpstr>
      <vt:lpstr>Solutions for other pharmaceutical uses Ear drops</vt:lpstr>
      <vt:lpstr>Solutions for other pharmaceutical uses Nasal and aural solutions</vt:lpstr>
      <vt:lpstr>Solutions for other pharmaceutical uses Nasal and aural solutions</vt:lpstr>
      <vt:lpstr>Solutions for other pharmaceutical uses Enemas</vt:lpstr>
      <vt:lpstr>Solutions for other pharmaceutical uses Enemas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Pharmaceutical Compounding and Dispensing</dc:title>
  <dc:creator>Zara Sheikh</dc:creator>
  <cp:lastModifiedBy>Unknown User</cp:lastModifiedBy>
  <cp:revision>35</cp:revision>
  <dcterms:created xsi:type="dcterms:W3CDTF">2006-08-16T00:00:00Z</dcterms:created>
  <dcterms:modified xsi:type="dcterms:W3CDTF">2022-02-19T12:26:18Z</dcterms:modified>
</cp:coreProperties>
</file>