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342" r:id="rId3"/>
    <p:sldId id="354" r:id="rId4"/>
    <p:sldId id="355" r:id="rId5"/>
    <p:sldId id="343" r:id="rId6"/>
    <p:sldId id="305" r:id="rId7"/>
    <p:sldId id="357" r:id="rId8"/>
    <p:sldId id="362" r:id="rId9"/>
    <p:sldId id="358" r:id="rId10"/>
    <p:sldId id="359" r:id="rId11"/>
    <p:sldId id="344" r:id="rId12"/>
    <p:sldId id="334" r:id="rId13"/>
    <p:sldId id="3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404" autoAdjust="0"/>
    <p:restoredTop sz="94660"/>
  </p:normalViewPr>
  <p:slideViewPr>
    <p:cSldViewPr snapToGrid="0">
      <p:cViewPr>
        <p:scale>
          <a:sx n="66" d="100"/>
          <a:sy n="66" d="100"/>
        </p:scale>
        <p:origin x="-917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DBD58-590E-4996-B4DE-058B8502D688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3846E-5E29-44A5-9FF0-3778207B9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846E-5E29-44A5-9FF0-3778207B9E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C533-13BA-493A-844C-0574295D2B53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9D59-0031-4D49-A685-C387DA6A2B78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FE1A-E81B-469D-865B-31BB3733385B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6AB1-0890-4D52-A852-955473802772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5F9D-565E-4FC7-A91F-1A31E494167E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351-55D7-460E-837E-6C2BAFE53332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A2E-D8A9-4CAE-9D0B-C550448A976D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97E5-468E-4509-A440-0544FC2A4BDC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CF3D-8E06-43D2-A175-39DD5929E7CD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EB8-EEF8-4A7F-9A83-6ED9FC83425B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3DB2-42F0-4CAA-A3D0-85B9C6AAF19B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B4E0-09EE-4551-864D-80D8360D12F0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3A82-1238-4E4A-BF16-179C5B8E5239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1094-05A5-4C8C-B757-896F09B746CF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4214-F723-4485-A976-1C39DC916AB2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E3DC-FD7B-4B64-9764-E5EDBFC8ADBD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35BD-F942-4094-A66B-89B3E58515B9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C32D10-1981-4E61-8CC5-76169243FC7C}" type="datetime1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610812" cy="3329581"/>
          </a:xfrm>
        </p:spPr>
        <p:txBody>
          <a:bodyPr/>
          <a:lstStyle/>
          <a:p>
            <a:r>
              <a:rPr lang="en-US" sz="6000" dirty="0" err="1" smtClean="0"/>
              <a:t>Pharamaceutical</a:t>
            </a:r>
            <a:r>
              <a:rPr lang="en-US" sz="6000" dirty="0" smtClean="0"/>
              <a:t> Chemistry III-A</a:t>
            </a:r>
            <a:br>
              <a:rPr lang="en-US" sz="6000" dirty="0" smtClean="0"/>
            </a:br>
            <a:r>
              <a:rPr lang="en-US" sz="4000" dirty="0" smtClean="0"/>
              <a:t>Pharmaceutical Analysis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Atomic </a:t>
            </a:r>
            <a:r>
              <a:rPr lang="en-US" sz="2500" dirty="0" smtClean="0"/>
              <a:t>Emission </a:t>
            </a:r>
            <a:r>
              <a:rPr lang="en-US" sz="2500" dirty="0" smtClean="0"/>
              <a:t>spectroscopy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7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02733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Measures the intensity of the transmitted light, allowing for the calculation of absorbance.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	Photomultiplier/</a:t>
            </a:r>
            <a:r>
              <a:rPr lang="en-US" sz="3200" dirty="0" err="1" smtClean="0"/>
              <a:t>Photodetector</a:t>
            </a:r>
            <a:r>
              <a:rPr lang="en-US" sz="3200" dirty="0" smtClean="0"/>
              <a:t> tubes or solid-state detectors are commonly used, converts the optical signal into an electrical signal for further analysis and quantification.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Pharmaceutical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58" y="1481560"/>
            <a:ext cx="10313042" cy="47668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Drug Analysis:</a:t>
            </a:r>
            <a:r>
              <a:rPr lang="en-US" sz="3600" dirty="0" smtClean="0"/>
              <a:t> Determination of trace metals in pharmaceutical formulations, ensuring product quality and adherence to regulatory standards.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58" y="1354238"/>
            <a:ext cx="10313042" cy="489416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Stability Studies:</a:t>
            </a:r>
            <a:r>
              <a:rPr lang="en-US" sz="3600" dirty="0" smtClean="0"/>
              <a:t> Assessing the stability of pharmaceutical formulations by tracking changes in elemental content.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58" y="1354238"/>
            <a:ext cx="10313042" cy="489416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Quality Control of Raw Materials:</a:t>
            </a:r>
            <a:endParaRPr lang="en-US" sz="3600" dirty="0" smtClean="0"/>
          </a:p>
          <a:p>
            <a:r>
              <a:rPr lang="en-US" sz="3600" dirty="0" smtClean="0"/>
              <a:t>AES is applied to assess the elemental composition of raw materials used in pharmaceutical manufacturing, helping maintain consistent quality in the production process.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Emission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02865" cy="45562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Atomic Emission Spectroscopy (AES) is the analytical techniques that exploit the interaction of electromagnetic radiation with atoms. Atomic Emission Spectroscopy measures the light emitted by atoms in the excited state. 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Excitation of Atoms:</a:t>
            </a:r>
            <a:r>
              <a:rPr lang="en-US" sz="3600" dirty="0" smtClean="0"/>
              <a:t> Atoms are energized to higher energy levels, typically by a flame atomization.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De-Excitation and Emission:</a:t>
            </a:r>
            <a:r>
              <a:rPr lang="en-US" sz="3600" dirty="0" smtClean="0"/>
              <a:t> As the excited atoms return to lower energy levels, they emit light at specific wavelengths characteristic of the element.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838" y="1316922"/>
            <a:ext cx="8839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	Light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02733" cy="419548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Typically a hollow cathode lamp (HCL) that emits light at the characteristic resonance line of the element of interest.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dirty="0" smtClean="0"/>
              <a:t>Hollow Cathode Lamp (HCL):</a:t>
            </a:r>
            <a:endParaRPr lang="en-US" sz="3200" dirty="0" smtClean="0"/>
          </a:p>
          <a:p>
            <a:r>
              <a:rPr lang="en-US" sz="3200" dirty="0" smtClean="0"/>
              <a:t>The HCL is a discharge lamp that emits characteristic wavelengths of light for the specific element of interest. It serves as the primary light source in AES.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Excitation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02733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A flame or inductively coupled plasma (ICP) that produces high-energy conditions to excite atoms.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87523" cy="46141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slit limits the width of the light beam entering </a:t>
            </a:r>
            <a:r>
              <a:rPr lang="en-US" sz="3600" dirty="0" err="1" smtClean="0"/>
              <a:t>monochromator</a:t>
            </a:r>
            <a:r>
              <a:rPr lang="en-US" sz="3600" dirty="0" smtClean="0"/>
              <a:t>. By controlling the width of the beam, it helps to ensure that only a narrow, well-defined portion of the light enter </a:t>
            </a:r>
            <a:r>
              <a:rPr lang="en-US" sz="3600" dirty="0" err="1" smtClean="0"/>
              <a:t>monochromator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/>
              <a:t>Monochromator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02733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Selects the specific wavelength of light corresponding to the emission line of the </a:t>
            </a:r>
            <a:r>
              <a:rPr lang="en-US" sz="3200" dirty="0" err="1" smtClean="0"/>
              <a:t>analyte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A device that isolates the desired wavelength of light emitted by the sample. It ensures that only the characteristic lines of the element being analyzed reach the detector.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2106</TotalTime>
  <Words>212</Words>
  <Application>Microsoft Office PowerPoint</Application>
  <PresentationFormat>Custom</PresentationFormat>
  <Paragraphs>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Pharamaceutical Chemistry III-A Pharmaceutical Analysis</vt:lpstr>
      <vt:lpstr>Atomic Emission Spectroscopy</vt:lpstr>
      <vt:lpstr>Slide 3</vt:lpstr>
      <vt:lpstr>Slide 4</vt:lpstr>
      <vt:lpstr>Instrumentation</vt:lpstr>
      <vt:lpstr> Light Source</vt:lpstr>
      <vt:lpstr>Excitation Source</vt:lpstr>
      <vt:lpstr>Slit</vt:lpstr>
      <vt:lpstr>Monochromator</vt:lpstr>
      <vt:lpstr>Detector</vt:lpstr>
      <vt:lpstr>Pharmaceutical Applications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Habib</cp:lastModifiedBy>
  <cp:revision>137</cp:revision>
  <dcterms:created xsi:type="dcterms:W3CDTF">2014-09-12T17:24:29Z</dcterms:created>
  <dcterms:modified xsi:type="dcterms:W3CDTF">2024-03-19T17:14:12Z</dcterms:modified>
</cp:coreProperties>
</file>