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334" r:id="rId4"/>
    <p:sldId id="332" r:id="rId5"/>
    <p:sldId id="31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5" r:id="rId34"/>
    <p:sldId id="336" r:id="rId35"/>
    <p:sldId id="337" r:id="rId36"/>
    <p:sldId id="338" r:id="rId37"/>
    <p:sldId id="339" r:id="rId38"/>
    <p:sldId id="340" r:id="rId39"/>
    <p:sldId id="341" r:id="rId40"/>
    <p:sldId id="342" r:id="rId41"/>
    <p:sldId id="343" r:id="rId42"/>
  </p:sldIdLst>
  <p:sldSz cx="21602700" cy="10801350"/>
  <p:notesSz cx="6858000" cy="9144000"/>
  <p:defaultTextStyle>
    <a:defPPr>
      <a:defRPr lang="en-US"/>
    </a:defPPr>
    <a:lvl1pPr marL="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2583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5166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7749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70332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62915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55498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8081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40664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36" y="-114"/>
      </p:cViewPr>
      <p:guideLst>
        <p:guide orient="horz" pos="340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903429" y="0"/>
            <a:ext cx="23465134" cy="1080135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0775934" y="-33880"/>
            <a:ext cx="8691912" cy="987814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0983489" y="-33879"/>
            <a:ext cx="8281035" cy="364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82576" y="4265850"/>
            <a:ext cx="7827801" cy="2680902"/>
          </a:xfrm>
        </p:spPr>
        <p:txBody>
          <a:bodyPr>
            <a:normAutofit/>
          </a:bodyPr>
          <a:lstStyle>
            <a:lvl1pPr>
              <a:defRPr sz="7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82576" y="6963202"/>
            <a:ext cx="7819410" cy="1985491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424242"/>
                </a:solidFill>
              </a:defRPr>
            </a:lvl1pPr>
            <a:lvl2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7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195283" y="2389005"/>
            <a:ext cx="5040630" cy="1182795"/>
          </a:xfrm>
        </p:spPr>
        <p:txBody>
          <a:bodyPr anchor="b"/>
          <a:lstStyle>
            <a:lvl1pPr algn="l">
              <a:defRPr sz="4900"/>
            </a:lvl1pPr>
          </a:lstStyle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0987725" y="9589047"/>
            <a:ext cx="8281035" cy="128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29566" y="9008947"/>
            <a:ext cx="6689636" cy="575072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83489" y="9008947"/>
            <a:ext cx="1520661" cy="57507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10987725" y="9589047"/>
            <a:ext cx="8281035" cy="128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9" y="1622481"/>
            <a:ext cx="3507020" cy="752904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88412" y="1622481"/>
            <a:ext cx="12813501" cy="75290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3549" y="4568807"/>
            <a:ext cx="15681018" cy="2145268"/>
          </a:xfrm>
        </p:spPr>
        <p:txBody>
          <a:bodyPr anchor="b"/>
          <a:lstStyle>
            <a:lvl1pPr algn="l">
              <a:defRPr sz="81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3550" y="6720841"/>
            <a:ext cx="15681016" cy="2394650"/>
          </a:xfrm>
        </p:spPr>
        <p:txBody>
          <a:bodyPr anchor="t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2583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5166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7749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70332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62915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5549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8081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40664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462708" y="3643655"/>
            <a:ext cx="8079410" cy="550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10974171" y="3643654"/>
            <a:ext cx="8079410" cy="550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6112" y="3647714"/>
            <a:ext cx="7222512" cy="1007625"/>
          </a:xfrm>
        </p:spPr>
        <p:txBody>
          <a:bodyPr anchor="b"/>
          <a:lstStyle>
            <a:lvl1pPr marL="0" indent="0">
              <a:buNone/>
              <a:defRPr sz="4900" b="1">
                <a:solidFill>
                  <a:schemeClr val="accent1"/>
                </a:solidFill>
              </a:defRPr>
            </a:lvl1pPr>
            <a:lvl2pPr marL="925830" indent="0">
              <a:buNone/>
              <a:defRPr sz="4100" b="1"/>
            </a:lvl2pPr>
            <a:lvl3pPr marL="1851660" indent="0">
              <a:buNone/>
              <a:defRPr sz="3600" b="1"/>
            </a:lvl3pPr>
            <a:lvl4pPr marL="2777490" indent="0">
              <a:buNone/>
              <a:defRPr sz="3200" b="1"/>
            </a:lvl4pPr>
            <a:lvl5pPr marL="3703320" indent="0">
              <a:buNone/>
              <a:defRPr sz="3200" b="1"/>
            </a:lvl5pPr>
            <a:lvl6pPr marL="4629150" indent="0">
              <a:buNone/>
              <a:defRPr sz="3200" b="1"/>
            </a:lvl6pPr>
            <a:lvl7pPr marL="5554980" indent="0">
              <a:buNone/>
              <a:defRPr sz="3200" b="1"/>
            </a:lvl7pPr>
            <a:lvl8pPr marL="6480810" indent="0">
              <a:buNone/>
              <a:defRPr sz="3200" b="1"/>
            </a:lvl8pPr>
            <a:lvl9pPr marL="740664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61066" y="4685144"/>
            <a:ext cx="8079410" cy="4466380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0466" y="3647716"/>
            <a:ext cx="7219131" cy="1007625"/>
          </a:xfrm>
        </p:spPr>
        <p:txBody>
          <a:bodyPr anchor="b"/>
          <a:lstStyle>
            <a:lvl1pPr marL="0" indent="0">
              <a:buNone/>
              <a:defRPr sz="4900" b="1">
                <a:solidFill>
                  <a:schemeClr val="accent1"/>
                </a:solidFill>
              </a:defRPr>
            </a:lvl1pPr>
            <a:lvl2pPr marL="925830" indent="0">
              <a:buNone/>
              <a:defRPr sz="4100" b="1"/>
            </a:lvl2pPr>
            <a:lvl3pPr marL="1851660" indent="0">
              <a:buNone/>
              <a:defRPr sz="3600" b="1"/>
            </a:lvl3pPr>
            <a:lvl4pPr marL="2777490" indent="0">
              <a:buNone/>
              <a:defRPr sz="3200" b="1"/>
            </a:lvl4pPr>
            <a:lvl5pPr marL="3703320" indent="0">
              <a:buNone/>
              <a:defRPr sz="3200" b="1"/>
            </a:lvl5pPr>
            <a:lvl6pPr marL="4629150" indent="0">
              <a:buNone/>
              <a:defRPr sz="3200" b="1"/>
            </a:lvl6pPr>
            <a:lvl7pPr marL="5554980" indent="0">
              <a:buNone/>
              <a:defRPr sz="3200" b="1"/>
            </a:lvl7pPr>
            <a:lvl8pPr marL="6480810" indent="0">
              <a:buNone/>
              <a:defRPr sz="3200" b="1"/>
            </a:lvl8pPr>
            <a:lvl9pPr marL="740664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4171" y="4685144"/>
            <a:ext cx="8079410" cy="4466380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903429" y="0"/>
            <a:ext cx="23465134" cy="1080135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10775934" y="-33880"/>
            <a:ext cx="8691912" cy="987814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10983489" y="-33878"/>
            <a:ext cx="8281035" cy="982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139413" y="947966"/>
            <a:ext cx="8415832" cy="889630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7174" y="1349030"/>
            <a:ext cx="7301165" cy="8112406"/>
          </a:xfrm>
        </p:spPr>
        <p:txBody>
          <a:bodyPr/>
          <a:lstStyle>
            <a:lvl1pPr>
              <a:defRPr sz="49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2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10987725" y="9589047"/>
            <a:ext cx="8281035" cy="128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65421" y="9016616"/>
            <a:ext cx="8253781" cy="57507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856" y="4185459"/>
            <a:ext cx="7807051" cy="2304466"/>
          </a:xfrm>
        </p:spPr>
        <p:txBody>
          <a:bodyPr anchor="b">
            <a:normAutofit/>
          </a:bodyPr>
          <a:lstStyle>
            <a:lvl1pPr algn="l">
              <a:defRPr sz="57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0199" y="6515765"/>
            <a:ext cx="7793377" cy="2390699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rgbClr val="424242"/>
                </a:solidFill>
              </a:defRPr>
            </a:lvl1pPr>
            <a:lvl2pPr marL="925830" indent="0">
              <a:buNone/>
              <a:defRPr sz="2400"/>
            </a:lvl2pPr>
            <a:lvl3pPr marL="1851660" indent="0">
              <a:buNone/>
              <a:defRPr sz="2000"/>
            </a:lvl3pPr>
            <a:lvl4pPr marL="2777490" indent="0">
              <a:buNone/>
              <a:defRPr sz="1800"/>
            </a:lvl4pPr>
            <a:lvl5pPr marL="3703320" indent="0">
              <a:buNone/>
              <a:defRPr sz="1800"/>
            </a:lvl5pPr>
            <a:lvl6pPr marL="4629150" indent="0">
              <a:buNone/>
              <a:defRPr sz="1800"/>
            </a:lvl6pPr>
            <a:lvl7pPr marL="5554980" indent="0">
              <a:buNone/>
              <a:defRPr sz="1800"/>
            </a:lvl7pPr>
            <a:lvl8pPr marL="6480810" indent="0">
              <a:buNone/>
              <a:defRPr sz="1800"/>
            </a:lvl8pPr>
            <a:lvl9pPr marL="740664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903429" y="0"/>
            <a:ext cx="23465134" cy="1080135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10775934" y="-33880"/>
            <a:ext cx="8691912" cy="987814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10983489" y="-33878"/>
            <a:ext cx="8281035" cy="982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139413" y="947966"/>
            <a:ext cx="8415832" cy="8896301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10987725" y="9589047"/>
            <a:ext cx="8281035" cy="128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077" y="4190924"/>
            <a:ext cx="7798575" cy="2304288"/>
          </a:xfrm>
        </p:spPr>
        <p:txBody>
          <a:bodyPr anchor="b">
            <a:normAutofit/>
          </a:bodyPr>
          <a:lstStyle>
            <a:lvl1pPr algn="l">
              <a:defRPr sz="57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74805" y="1092727"/>
            <a:ext cx="7937109" cy="8612276"/>
          </a:xfrm>
        </p:spPr>
        <p:txBody>
          <a:bodyPr/>
          <a:lstStyle>
            <a:lvl1pPr marL="0" indent="0">
              <a:buNone/>
              <a:defRPr sz="6500">
                <a:solidFill>
                  <a:schemeClr val="accent1"/>
                </a:solidFill>
              </a:defRPr>
            </a:lvl1pPr>
            <a:lvl2pPr marL="925830" indent="0">
              <a:buNone/>
              <a:defRPr sz="5700"/>
            </a:lvl2pPr>
            <a:lvl3pPr marL="1851660" indent="0">
              <a:buNone/>
              <a:defRPr sz="4900"/>
            </a:lvl3pPr>
            <a:lvl4pPr marL="2777490" indent="0">
              <a:buNone/>
              <a:defRPr sz="4100"/>
            </a:lvl4pPr>
            <a:lvl5pPr marL="3703320" indent="0">
              <a:buNone/>
              <a:defRPr sz="4100"/>
            </a:lvl5pPr>
            <a:lvl6pPr marL="4629150" indent="0">
              <a:buNone/>
              <a:defRPr sz="4100"/>
            </a:lvl6pPr>
            <a:lvl7pPr marL="5554980" indent="0">
              <a:buNone/>
              <a:defRPr sz="4100"/>
            </a:lvl7pPr>
            <a:lvl8pPr marL="6480810" indent="0">
              <a:buNone/>
              <a:defRPr sz="4100"/>
            </a:lvl8pPr>
            <a:lvl9pPr marL="7406640" indent="0">
              <a:buNone/>
              <a:defRPr sz="4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85564" y="6509614"/>
            <a:ext cx="7797604" cy="2393309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rgbClr val="424242"/>
                </a:solidFill>
              </a:defRPr>
            </a:lvl1pPr>
            <a:lvl2pPr marL="925830" indent="0">
              <a:buNone/>
              <a:defRPr sz="2400"/>
            </a:lvl2pPr>
            <a:lvl3pPr marL="1851660" indent="0">
              <a:buNone/>
              <a:defRPr sz="2000"/>
            </a:lvl3pPr>
            <a:lvl4pPr marL="2777490" indent="0">
              <a:buNone/>
              <a:defRPr sz="1800"/>
            </a:lvl4pPr>
            <a:lvl5pPr marL="3703320" indent="0">
              <a:buNone/>
              <a:defRPr sz="1800"/>
            </a:lvl5pPr>
            <a:lvl6pPr marL="4629150" indent="0">
              <a:buNone/>
              <a:defRPr sz="1800"/>
            </a:lvl6pPr>
            <a:lvl7pPr marL="5554980" indent="0">
              <a:buNone/>
              <a:defRPr sz="1800"/>
            </a:lvl7pPr>
            <a:lvl8pPr marL="6480810" indent="0">
              <a:buNone/>
              <a:defRPr sz="1800"/>
            </a:lvl8pPr>
            <a:lvl9pPr marL="740664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65421" y="9016616"/>
            <a:ext cx="8253781" cy="575072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720090" y="0"/>
            <a:ext cx="23465134" cy="1080135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1080135" y="525243"/>
            <a:ext cx="19442430" cy="974239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0775934" y="-33880"/>
            <a:ext cx="8691912" cy="110130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10983489" y="-33878"/>
            <a:ext cx="8281035" cy="982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166" tIns="92583" rIns="185166" bIns="9258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65245" y="1618571"/>
            <a:ext cx="16595958" cy="1800225"/>
          </a:xfrm>
          <a:prstGeom prst="rect">
            <a:avLst/>
          </a:prstGeom>
        </p:spPr>
        <p:txBody>
          <a:bodyPr vert="horz" lIns="185166" tIns="92583" rIns="185166" bIns="92583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5251" y="3659753"/>
            <a:ext cx="16011411" cy="5526639"/>
          </a:xfrm>
          <a:prstGeom prst="rect">
            <a:avLst/>
          </a:prstGeom>
        </p:spPr>
        <p:txBody>
          <a:bodyPr vert="horz" lIns="185166" tIns="92583" rIns="185166" bIns="925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168829" y="353576"/>
            <a:ext cx="5040630" cy="57507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r">
              <a:defRPr sz="24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65421" y="9217153"/>
            <a:ext cx="8273834" cy="57507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r">
              <a:defRPr sz="24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83489" y="353574"/>
            <a:ext cx="3147219" cy="57507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l">
              <a:defRPr sz="24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51660" rtl="0" eaLnBrk="1" latinLnBrk="0" hangingPunct="1">
        <a:spcBef>
          <a:spcPct val="0"/>
        </a:spcBef>
        <a:buNone/>
        <a:defRPr sz="81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94373" indent="-555498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4900" kern="1200">
          <a:solidFill>
            <a:schemeClr val="tx2"/>
          </a:solidFill>
          <a:latin typeface="+mn-lt"/>
          <a:ea typeface="+mn-ea"/>
          <a:cs typeface="+mn-cs"/>
        </a:defRPr>
      </a:lvl1pPr>
      <a:lvl2pPr marL="1296162" indent="-555498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4500" kern="1200">
          <a:solidFill>
            <a:schemeClr val="tx2"/>
          </a:solidFill>
          <a:latin typeface="+mn-lt"/>
          <a:ea typeface="+mn-ea"/>
          <a:cs typeface="+mn-cs"/>
        </a:defRPr>
      </a:lvl2pPr>
      <a:lvl3pPr marL="1851660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4100" kern="1200">
          <a:solidFill>
            <a:schemeClr val="tx2"/>
          </a:solidFill>
          <a:latin typeface="+mn-lt"/>
          <a:ea typeface="+mn-ea"/>
          <a:cs typeface="+mn-cs"/>
        </a:defRPr>
      </a:lvl3pPr>
      <a:lvl4pPr marL="2277542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3600" kern="1200">
          <a:solidFill>
            <a:schemeClr val="tx2"/>
          </a:solidFill>
          <a:latin typeface="+mn-lt"/>
          <a:ea typeface="+mn-ea"/>
          <a:cs typeface="+mn-cs"/>
        </a:defRPr>
      </a:lvl4pPr>
      <a:lvl5pPr marL="2684907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073756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3481121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3888486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4295851" indent="-462915" algn="l" defTabSz="185166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2583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5166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7749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2915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55498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8081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40664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EMESIS AND ANTI-EMETICS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DR. IRFAN HAMID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PhD Pharmacology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ASSOCIATE PROFESSOR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CADSON COLLEGE OF PHARMACY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adson Colle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694" y="1743075"/>
            <a:ext cx="7867650" cy="787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276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00075"/>
            <a:ext cx="16595958" cy="1800225"/>
          </a:xfrm>
        </p:spPr>
        <p:txBody>
          <a:bodyPr/>
          <a:lstStyle/>
          <a:p>
            <a:r>
              <a:rPr lang="en-US" b="1" dirty="0" err="1"/>
              <a:t>Apomorphine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428875"/>
            <a:ext cx="19278600" cy="7772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It </a:t>
            </a:r>
            <a:r>
              <a:rPr lang="en-US" dirty="0"/>
              <a:t>is a </a:t>
            </a:r>
            <a:r>
              <a:rPr lang="en-US" b="1" dirty="0">
                <a:solidFill>
                  <a:srgbClr val="FF0000"/>
                </a:solidFill>
              </a:rPr>
              <a:t>semisynthetic derivative of morphine;</a:t>
            </a:r>
            <a:r>
              <a:rPr lang="en-US" dirty="0"/>
              <a:t> acts </a:t>
            </a:r>
            <a:r>
              <a:rPr lang="en-US" b="1" dirty="0"/>
              <a:t>as a </a:t>
            </a:r>
            <a:r>
              <a:rPr lang="en-US" b="1" dirty="0">
                <a:solidFill>
                  <a:srgbClr val="00B050"/>
                </a:solidFill>
              </a:rPr>
              <a:t>dopaminergic agonist </a:t>
            </a:r>
            <a:r>
              <a:rPr lang="en-US" b="1" dirty="0"/>
              <a:t>on the </a:t>
            </a:r>
            <a:r>
              <a:rPr lang="en-US" b="1" dirty="0">
                <a:solidFill>
                  <a:srgbClr val="0070C0"/>
                </a:solidFill>
              </a:rPr>
              <a:t>CTZ</a:t>
            </a:r>
            <a:r>
              <a:rPr lang="en-US" dirty="0">
                <a:solidFill>
                  <a:srgbClr val="0070C0"/>
                </a:solidFill>
              </a:rPr>
              <a:t>. </a:t>
            </a:r>
            <a:endParaRPr lang="en-US" dirty="0" smtClean="0">
              <a:solidFill>
                <a:srgbClr val="0070C0"/>
              </a:solidFill>
            </a:endParaRPr>
          </a:p>
          <a:p>
            <a:pPr algn="just"/>
            <a:r>
              <a:rPr lang="en-US" u="sng" dirty="0" smtClean="0"/>
              <a:t>Injected </a:t>
            </a:r>
            <a:r>
              <a:rPr lang="en-US" b="1" u="sng" dirty="0" err="1" smtClean="0"/>
              <a:t>i.M</a:t>
            </a:r>
            <a:r>
              <a:rPr lang="en-US" b="1" u="sng" dirty="0" smtClean="0"/>
              <a:t>./</a:t>
            </a:r>
            <a:r>
              <a:rPr lang="en-US" b="1" u="sng" dirty="0" err="1"/>
              <a:t>s.c</a:t>
            </a:r>
            <a:r>
              <a:rPr lang="en-US" u="sng" dirty="0" err="1"/>
              <a:t>.</a:t>
            </a:r>
            <a:r>
              <a:rPr lang="en-US" u="sng" dirty="0"/>
              <a:t> in a dose of </a:t>
            </a:r>
            <a:r>
              <a:rPr lang="en-US" b="1" u="sng" dirty="0"/>
              <a:t>6 mg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r>
              <a:rPr lang="en-US" u="sng" dirty="0" smtClean="0"/>
              <a:t>it </a:t>
            </a:r>
            <a:r>
              <a:rPr lang="en-US" u="sng" dirty="0"/>
              <a:t>promptly (</a:t>
            </a:r>
            <a:r>
              <a:rPr lang="en-US" b="1" u="sng" dirty="0"/>
              <a:t>within 5 min</a:t>
            </a:r>
            <a:r>
              <a:rPr lang="en-US" u="sng" dirty="0"/>
              <a:t>) </a:t>
            </a:r>
            <a:r>
              <a:rPr lang="en-US" b="1" u="sng" dirty="0"/>
              <a:t>induces vomiting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u="sng" dirty="0" smtClean="0"/>
              <a:t>It </a:t>
            </a:r>
            <a:r>
              <a:rPr lang="en-US" u="sng" dirty="0">
                <a:solidFill>
                  <a:srgbClr val="FF0000"/>
                </a:solidFill>
              </a:rPr>
              <a:t>should not be used if respiration is depressed</a:t>
            </a:r>
            <a:r>
              <a:rPr lang="en-US" u="sng" dirty="0"/>
              <a:t>, because it has </a:t>
            </a:r>
            <a:r>
              <a:rPr lang="en-US" b="1" u="sng" dirty="0"/>
              <a:t>inherent respiratory </a:t>
            </a:r>
            <a:r>
              <a:rPr lang="en-US" u="sng" dirty="0"/>
              <a:t>and </a:t>
            </a:r>
            <a:r>
              <a:rPr lang="en-US" b="1" u="sng" dirty="0"/>
              <a:t>CNS depressant actions</a:t>
            </a:r>
            <a:r>
              <a:rPr lang="en-US" u="sng" dirty="0"/>
              <a:t>. </a:t>
            </a:r>
            <a:endParaRPr lang="en-US" u="sng" dirty="0" smtClean="0"/>
          </a:p>
          <a:p>
            <a:pPr algn="just"/>
            <a:r>
              <a:rPr lang="en-US" b="1" dirty="0" smtClean="0"/>
              <a:t>Oral </a:t>
            </a:r>
            <a:r>
              <a:rPr lang="en-US" b="1" dirty="0"/>
              <a:t>use of </a:t>
            </a:r>
            <a:r>
              <a:rPr lang="en-US" b="1" dirty="0" err="1"/>
              <a:t>apomorphine</a:t>
            </a:r>
            <a:r>
              <a:rPr lang="en-US" b="1" dirty="0"/>
              <a:t> </a:t>
            </a:r>
            <a:r>
              <a:rPr lang="en-US" dirty="0"/>
              <a:t>is </a:t>
            </a:r>
            <a:r>
              <a:rPr lang="en-US" u="sng" dirty="0"/>
              <a:t>not recommended </a:t>
            </a:r>
            <a:r>
              <a:rPr lang="en-US" dirty="0"/>
              <a:t>because the </a:t>
            </a:r>
            <a:r>
              <a:rPr lang="en-US" u="sng" dirty="0"/>
              <a:t>emetic dose is larger</a:t>
            </a:r>
            <a:r>
              <a:rPr lang="en-US" dirty="0"/>
              <a:t>, </a:t>
            </a:r>
            <a:r>
              <a:rPr lang="en-US" u="sng" dirty="0"/>
              <a:t>slow to act and rather inconsistent in action. </a:t>
            </a:r>
            <a:endParaRPr lang="en-US" u="sng" dirty="0" smtClean="0"/>
          </a:p>
          <a:p>
            <a:pPr algn="just"/>
            <a:r>
              <a:rPr lang="en-US" b="1" dirty="0" err="1" smtClean="0"/>
              <a:t>Apomorphine</a:t>
            </a:r>
            <a:r>
              <a:rPr lang="en-US" dirty="0" smtClean="0"/>
              <a:t> </a:t>
            </a:r>
            <a:r>
              <a:rPr lang="en-US" dirty="0"/>
              <a:t>has a </a:t>
            </a:r>
            <a:r>
              <a:rPr lang="en-US" u="sng" dirty="0"/>
              <a:t>therapeutic effect in parkinsonism</a:t>
            </a:r>
            <a:r>
              <a:rPr lang="en-US" dirty="0"/>
              <a:t>, </a:t>
            </a:r>
            <a:r>
              <a:rPr lang="en-US" u="sng" dirty="0"/>
              <a:t>but is not used due to side effects</a:t>
            </a:r>
          </a:p>
        </p:txBody>
      </p:sp>
    </p:spTree>
    <p:extLst>
      <p:ext uri="{BB962C8B-B14F-4D97-AF65-F5344CB8AC3E}">
        <p14:creationId xmlns:p14="http://schemas.microsoft.com/office/powerpoint/2010/main" val="3017431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00075"/>
            <a:ext cx="16595958" cy="1800225"/>
          </a:xfrm>
        </p:spPr>
        <p:txBody>
          <a:bodyPr/>
          <a:lstStyle/>
          <a:p>
            <a:r>
              <a:rPr lang="en-US" b="1" dirty="0" err="1"/>
              <a:t>Ipecacuanha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276475"/>
            <a:ext cx="19202400" cy="78486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u="sng" dirty="0"/>
              <a:t>dried root </a:t>
            </a:r>
            <a:r>
              <a:rPr lang="en-US" u="sng" dirty="0"/>
              <a:t>of </a:t>
            </a:r>
            <a:r>
              <a:rPr lang="en-US" b="1" u="sng" dirty="0" err="1">
                <a:solidFill>
                  <a:srgbClr val="FF0000"/>
                </a:solidFill>
              </a:rPr>
              <a:t>Cephaelis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ipecacuanha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contains </a:t>
            </a:r>
            <a:r>
              <a:rPr lang="en-US" b="1" dirty="0">
                <a:solidFill>
                  <a:srgbClr val="FF0000"/>
                </a:solidFill>
              </a:rPr>
              <a:t>emetine</a:t>
            </a:r>
            <a:r>
              <a:rPr lang="en-US" dirty="0"/>
              <a:t> </a:t>
            </a:r>
            <a:r>
              <a:rPr lang="en-US" u="sng" dirty="0"/>
              <a:t>and is used as </a:t>
            </a:r>
            <a:r>
              <a:rPr lang="en-US" b="1" u="sng" dirty="0"/>
              <a:t>syrup ipecac </a:t>
            </a:r>
            <a:r>
              <a:rPr lang="en-US" u="sng" dirty="0"/>
              <a:t>(</a:t>
            </a:r>
            <a:r>
              <a:rPr lang="en-US" b="1" u="sng" dirty="0"/>
              <a:t>15–30 ml in adults</a:t>
            </a:r>
            <a:r>
              <a:rPr lang="en-US" u="sng" dirty="0"/>
              <a:t>, </a:t>
            </a:r>
            <a:r>
              <a:rPr lang="en-US" b="1" u="sng" dirty="0"/>
              <a:t>10–15 ml in children</a:t>
            </a:r>
            <a:r>
              <a:rPr lang="en-US" u="sng" dirty="0"/>
              <a:t>, </a:t>
            </a:r>
            <a:r>
              <a:rPr lang="en-US" b="1" u="sng" dirty="0"/>
              <a:t>5 ml in infants</a:t>
            </a:r>
            <a:r>
              <a:rPr lang="en-US" u="sng" dirty="0"/>
              <a:t>) for </a:t>
            </a:r>
            <a:r>
              <a:rPr lang="en-US" b="1" u="sng" dirty="0">
                <a:solidFill>
                  <a:srgbClr val="0070C0"/>
                </a:solidFill>
              </a:rPr>
              <a:t>inducing vomiting</a:t>
            </a:r>
            <a:r>
              <a:rPr lang="en-US" u="sng" dirty="0"/>
              <a:t>. </a:t>
            </a:r>
            <a:endParaRPr lang="en-US" u="sng" dirty="0" smtClean="0"/>
          </a:p>
          <a:p>
            <a:pPr algn="just"/>
            <a:r>
              <a:rPr lang="en-US" dirty="0" smtClean="0"/>
              <a:t>It takes </a:t>
            </a:r>
            <a:r>
              <a:rPr lang="en-US" dirty="0"/>
              <a:t>15 min or more for the </a:t>
            </a:r>
            <a:r>
              <a:rPr lang="en-US" dirty="0" smtClean="0"/>
              <a:t>emetic effect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r>
              <a:rPr lang="en-US" dirty="0" smtClean="0"/>
              <a:t>It has </a:t>
            </a:r>
            <a:r>
              <a:rPr lang="en-US" dirty="0"/>
              <a:t>been used as a </a:t>
            </a:r>
            <a:r>
              <a:rPr lang="en-US" b="1" dirty="0"/>
              <a:t>household </a:t>
            </a:r>
            <a:r>
              <a:rPr lang="en-US" b="1" dirty="0" smtClean="0"/>
              <a:t>remedy because it is safer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It </a:t>
            </a:r>
            <a:r>
              <a:rPr lang="en-US" b="1" dirty="0"/>
              <a:t>acts by </a:t>
            </a:r>
            <a:r>
              <a:rPr lang="en-US" b="1" dirty="0">
                <a:solidFill>
                  <a:srgbClr val="0070C0"/>
                </a:solidFill>
              </a:rPr>
              <a:t>irritating gastric mucosa </a:t>
            </a:r>
            <a:r>
              <a:rPr lang="en-US" dirty="0"/>
              <a:t>as well as </a:t>
            </a:r>
            <a:r>
              <a:rPr lang="en-US" b="1" dirty="0">
                <a:solidFill>
                  <a:srgbClr val="0070C0"/>
                </a:solidFill>
              </a:rPr>
              <a:t>through CTZ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2678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1057276"/>
            <a:ext cx="16595958" cy="1371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All </a:t>
            </a:r>
            <a:r>
              <a:rPr lang="en-US" b="1" dirty="0">
                <a:solidFill>
                  <a:srgbClr val="C00000"/>
                </a:solidFill>
              </a:rPr>
              <a:t>emetics are contraindicated in: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428875"/>
            <a:ext cx="19126200" cy="7772400"/>
          </a:xfrm>
        </p:spPr>
        <p:txBody>
          <a:bodyPr>
            <a:normAutofit fontScale="70000" lnSpcReduction="20000"/>
          </a:bodyPr>
          <a:lstStyle/>
          <a:p>
            <a:pPr marL="138875" indent="0">
              <a:buNone/>
            </a:pPr>
            <a:r>
              <a:rPr lang="en-US" b="1" dirty="0" smtClean="0"/>
              <a:t>(</a:t>
            </a:r>
            <a:r>
              <a:rPr lang="en-US" b="1" dirty="0"/>
              <a:t>a)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Corrosive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acid, alkali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b="1" dirty="0">
                <a:solidFill>
                  <a:srgbClr val="0070C0"/>
                </a:solidFill>
              </a:rPr>
              <a:t>poisoning</a:t>
            </a:r>
            <a:r>
              <a:rPr lang="en-US" dirty="0">
                <a:solidFill>
                  <a:srgbClr val="0070C0"/>
                </a:solidFill>
              </a:rPr>
              <a:t>: </a:t>
            </a:r>
            <a:endParaRPr lang="en-US" dirty="0" smtClean="0">
              <a:solidFill>
                <a:srgbClr val="0070C0"/>
              </a:solidFill>
            </a:endParaRPr>
          </a:p>
          <a:p>
            <a:pPr marL="138875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risk </a:t>
            </a:r>
            <a:r>
              <a:rPr lang="en-US" u="sng" dirty="0"/>
              <a:t>of perforation and further injury to esophageal mucosa. </a:t>
            </a:r>
            <a:endParaRPr lang="en-US" u="sng" dirty="0" smtClean="0"/>
          </a:p>
          <a:p>
            <a:pPr marL="138875" indent="0">
              <a:buNone/>
            </a:pPr>
            <a:r>
              <a:rPr lang="en-US" b="1" dirty="0" smtClean="0"/>
              <a:t>(</a:t>
            </a:r>
            <a:r>
              <a:rPr lang="en-US" b="1" dirty="0"/>
              <a:t>b)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CNS stimulant drug poisoning: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38875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convulsions </a:t>
            </a:r>
            <a:r>
              <a:rPr lang="en-US" u="sng" dirty="0"/>
              <a:t>may be precipitated</a:t>
            </a:r>
            <a:r>
              <a:rPr lang="en-US" u="sng" dirty="0" smtClean="0"/>
              <a:t>.</a:t>
            </a:r>
          </a:p>
          <a:p>
            <a:pPr marL="138875" indent="0">
              <a:buNone/>
            </a:pPr>
            <a:r>
              <a:rPr lang="en-US" b="1" dirty="0" smtClean="0"/>
              <a:t>(c) </a:t>
            </a:r>
            <a:r>
              <a:rPr lang="en-US" b="1" dirty="0" err="1" smtClean="0">
                <a:solidFill>
                  <a:srgbClr val="0070C0"/>
                </a:solidFill>
              </a:rPr>
              <a:t>Kerosine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(petroleum) poisoning: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38875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chances </a:t>
            </a:r>
            <a:r>
              <a:rPr lang="en-US" u="sng" dirty="0"/>
              <a:t>of aspiration of the liquid (due to low viscosity)</a:t>
            </a:r>
            <a:r>
              <a:rPr lang="en-US" dirty="0"/>
              <a:t> and </a:t>
            </a:r>
            <a:r>
              <a:rPr lang="en-US" dirty="0" smtClean="0"/>
              <a:t>	</a:t>
            </a:r>
            <a:r>
              <a:rPr lang="en-US" u="sng" dirty="0" smtClean="0"/>
              <a:t>chemical </a:t>
            </a:r>
            <a:r>
              <a:rPr lang="en-US" u="sng" dirty="0"/>
              <a:t>pneumonia are high</a:t>
            </a:r>
            <a:r>
              <a:rPr lang="en-US" dirty="0" smtClean="0"/>
              <a:t>.</a:t>
            </a:r>
          </a:p>
          <a:p>
            <a:pPr marL="138875" indent="0">
              <a:buNone/>
            </a:pPr>
            <a:r>
              <a:rPr lang="en-US" b="1" dirty="0" smtClean="0"/>
              <a:t>(</a:t>
            </a:r>
            <a:r>
              <a:rPr lang="en-US" b="1" dirty="0"/>
              <a:t>d)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Unconscious patient: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38875" indent="0">
              <a:buNone/>
            </a:pPr>
            <a:r>
              <a:rPr lang="en-US" dirty="0" smtClean="0"/>
              <a:t>	may </a:t>
            </a:r>
            <a:r>
              <a:rPr lang="en-US" dirty="0"/>
              <a:t>aspirate the vomitus, because laryngeal reflex is likely to be </a:t>
            </a:r>
            <a:r>
              <a:rPr lang="en-US" dirty="0" smtClean="0"/>
              <a:t>impaired</a:t>
            </a:r>
            <a:r>
              <a:rPr lang="en-US" dirty="0"/>
              <a:t>. </a:t>
            </a:r>
            <a:endParaRPr lang="en-US" dirty="0" smtClean="0"/>
          </a:p>
          <a:p>
            <a:pPr marL="138875" indent="0">
              <a:buNone/>
            </a:pPr>
            <a:r>
              <a:rPr lang="en-US" b="1" dirty="0" smtClean="0"/>
              <a:t>(</a:t>
            </a:r>
            <a:r>
              <a:rPr lang="en-US" b="1" dirty="0"/>
              <a:t>e)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Morphine or phenothiazine poisoning: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38875" indent="0">
              <a:buNone/>
            </a:pPr>
            <a:r>
              <a:rPr lang="en-US" dirty="0" smtClean="0"/>
              <a:t>	</a:t>
            </a:r>
            <a:r>
              <a:rPr lang="en-US" u="sng" dirty="0" smtClean="0"/>
              <a:t>emetics </a:t>
            </a:r>
            <a:r>
              <a:rPr lang="en-US" u="sng" dirty="0"/>
              <a:t>may fail to act</a:t>
            </a:r>
            <a:r>
              <a:rPr lang="en-US" u="sng" dirty="0" smtClean="0"/>
              <a:t>.</a:t>
            </a:r>
          </a:p>
          <a:p>
            <a:pPr marL="138875" indent="0">
              <a:buNone/>
            </a:pPr>
            <a:endParaRPr lang="en-US" b="1" dirty="0" smtClean="0"/>
          </a:p>
          <a:p>
            <a:pPr marL="138875" indent="0">
              <a:buNone/>
            </a:pPr>
            <a:r>
              <a:rPr lang="en-US" b="1" dirty="0" smtClean="0"/>
              <a:t>ANTIEMETICS:</a:t>
            </a:r>
            <a:r>
              <a:rPr lang="en-US" dirty="0" smtClean="0"/>
              <a:t> </a:t>
            </a:r>
            <a:r>
              <a:rPr lang="en-US" dirty="0"/>
              <a:t>These are drugs used to prevent or suppress vomiting</a:t>
            </a:r>
          </a:p>
        </p:txBody>
      </p:sp>
    </p:spTree>
    <p:extLst>
      <p:ext uri="{BB962C8B-B14F-4D97-AF65-F5344CB8AC3E}">
        <p14:creationId xmlns:p14="http://schemas.microsoft.com/office/powerpoint/2010/main" val="3706278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752475"/>
            <a:ext cx="16595958" cy="18002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Classification of anti-emetics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HAIER\Downloads\WhatsApp Image 2021-05-03 at 14.33.14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067550" y="-3286126"/>
            <a:ext cx="7696200" cy="1927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195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PROKINETIC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352675"/>
            <a:ext cx="19202400" cy="7848600"/>
          </a:xfrm>
        </p:spPr>
        <p:txBody>
          <a:bodyPr/>
          <a:lstStyle/>
          <a:p>
            <a:pPr algn="just"/>
            <a:r>
              <a:rPr lang="en-US" dirty="0"/>
              <a:t>These are drugs which </a:t>
            </a:r>
            <a:r>
              <a:rPr lang="en-US" b="1" u="sng" dirty="0">
                <a:solidFill>
                  <a:srgbClr val="0070C0"/>
                </a:solidFill>
              </a:rPr>
              <a:t>promote</a:t>
            </a:r>
            <a:r>
              <a:rPr lang="en-US" u="sng" dirty="0">
                <a:solidFill>
                  <a:srgbClr val="0070C0"/>
                </a:solidFill>
              </a:rPr>
              <a:t> </a:t>
            </a:r>
            <a:r>
              <a:rPr lang="en-US" b="1" u="sng" dirty="0">
                <a:solidFill>
                  <a:srgbClr val="0070C0"/>
                </a:solidFill>
              </a:rPr>
              <a:t>gastrointestinal transit </a:t>
            </a:r>
            <a:r>
              <a:rPr lang="en-US" u="sng" dirty="0">
                <a:solidFill>
                  <a:srgbClr val="0070C0"/>
                </a:solidFill>
              </a:rPr>
              <a:t>and </a:t>
            </a:r>
            <a:r>
              <a:rPr lang="en-US" b="1" u="sng" dirty="0">
                <a:solidFill>
                  <a:srgbClr val="0070C0"/>
                </a:solidFill>
              </a:rPr>
              <a:t>speed gastric emptying</a:t>
            </a:r>
            <a:r>
              <a:rPr lang="en-US" u="sng" dirty="0">
                <a:solidFill>
                  <a:srgbClr val="0070C0"/>
                </a:solidFill>
              </a:rPr>
              <a:t> </a:t>
            </a:r>
            <a:r>
              <a:rPr lang="en-US" b="1" u="sng" dirty="0">
                <a:solidFill>
                  <a:srgbClr val="0070C0"/>
                </a:solidFill>
              </a:rPr>
              <a:t>by enhancing coordinated propulsive motility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u="sng" dirty="0"/>
              <a:t>excludes traditional</a:t>
            </a:r>
            <a:r>
              <a:rPr lang="en-US" dirty="0"/>
              <a:t> </a:t>
            </a:r>
            <a:r>
              <a:rPr lang="en-US" b="1" dirty="0" err="1"/>
              <a:t>cholinomimetics</a:t>
            </a:r>
            <a:r>
              <a:rPr lang="en-US" dirty="0"/>
              <a:t> and </a:t>
            </a:r>
            <a:r>
              <a:rPr lang="en-US" b="1" dirty="0"/>
              <a:t>anti-</a:t>
            </a:r>
            <a:r>
              <a:rPr lang="en-US" b="1" dirty="0" err="1"/>
              <a:t>ChEs</a:t>
            </a:r>
            <a:r>
              <a:rPr lang="en-US" dirty="0"/>
              <a:t> </a:t>
            </a:r>
            <a:r>
              <a:rPr lang="en-US" u="sng" dirty="0"/>
              <a:t>which produce</a:t>
            </a:r>
            <a:r>
              <a:rPr lang="en-US" dirty="0"/>
              <a:t> </a:t>
            </a:r>
            <a:r>
              <a:rPr lang="en-US" b="1" dirty="0"/>
              <a:t>tonic</a:t>
            </a:r>
            <a:r>
              <a:rPr lang="en-US" dirty="0"/>
              <a:t> and </a:t>
            </a:r>
            <a:r>
              <a:rPr lang="en-US" b="1" dirty="0"/>
              <a:t>largely </a:t>
            </a:r>
            <a:r>
              <a:rPr lang="en-US" b="1" u="sng" dirty="0"/>
              <a:t>uncoordinated</a:t>
            </a:r>
            <a:r>
              <a:rPr lang="en-US" b="1" dirty="0"/>
              <a:t> contraction</a:t>
            </a:r>
          </a:p>
        </p:txBody>
      </p:sp>
    </p:spTree>
    <p:extLst>
      <p:ext uri="{BB962C8B-B14F-4D97-AF65-F5344CB8AC3E}">
        <p14:creationId xmlns:p14="http://schemas.microsoft.com/office/powerpoint/2010/main" val="2775591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Metoclopramide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950" y="2352675"/>
            <a:ext cx="19278600" cy="7848600"/>
          </a:xfrm>
        </p:spPr>
        <p:txBody>
          <a:bodyPr/>
          <a:lstStyle/>
          <a:p>
            <a:pPr algn="just"/>
            <a:r>
              <a:rPr lang="en-US" b="1" dirty="0"/>
              <a:t>Metoclopramide</a:t>
            </a:r>
            <a:r>
              <a:rPr lang="en-US" dirty="0"/>
              <a:t>, a </a:t>
            </a:r>
            <a:r>
              <a:rPr lang="en-US" u="sng" dirty="0">
                <a:solidFill>
                  <a:srgbClr val="C00000"/>
                </a:solidFill>
              </a:rPr>
              <a:t>substituted </a:t>
            </a:r>
            <a:r>
              <a:rPr lang="en-US" u="sng" dirty="0" err="1">
                <a:solidFill>
                  <a:srgbClr val="C00000"/>
                </a:solidFill>
              </a:rPr>
              <a:t>benzamide</a:t>
            </a:r>
            <a:r>
              <a:rPr lang="en-US" dirty="0"/>
              <a:t>, is </a:t>
            </a:r>
            <a:r>
              <a:rPr lang="en-US" u="sng" dirty="0">
                <a:solidFill>
                  <a:srgbClr val="C00000"/>
                </a:solidFill>
              </a:rPr>
              <a:t>chemically related to procainamide</a:t>
            </a:r>
            <a:r>
              <a:rPr lang="en-US" dirty="0"/>
              <a:t>, but </a:t>
            </a:r>
            <a:r>
              <a:rPr lang="en-US" u="sng" dirty="0">
                <a:solidFill>
                  <a:srgbClr val="C00000"/>
                </a:solidFill>
              </a:rPr>
              <a:t>has no pharmacological similarity with it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Introduced </a:t>
            </a:r>
            <a:r>
              <a:rPr lang="en-US" dirty="0"/>
              <a:t>in early 1970s as a </a:t>
            </a:r>
            <a:r>
              <a:rPr lang="en-US" b="1" dirty="0"/>
              <a:t>‘gastric hurrying’ agent</a:t>
            </a:r>
            <a:r>
              <a:rPr lang="en-US" dirty="0"/>
              <a:t>, </a:t>
            </a:r>
            <a:r>
              <a:rPr lang="en-US" u="sng" dirty="0"/>
              <a:t>it is a commonly used </a:t>
            </a:r>
            <a:r>
              <a:rPr lang="en-US" b="1" u="sng" dirty="0">
                <a:solidFill>
                  <a:srgbClr val="C00000"/>
                </a:solidFill>
              </a:rPr>
              <a:t>antiemetic.</a:t>
            </a:r>
          </a:p>
        </p:txBody>
      </p:sp>
    </p:spTree>
    <p:extLst>
      <p:ext uri="{BB962C8B-B14F-4D97-AF65-F5344CB8AC3E}">
        <p14:creationId xmlns:p14="http://schemas.microsoft.com/office/powerpoint/2010/main" val="2159432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50" y="523875"/>
            <a:ext cx="16595958" cy="3124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Pharmacological actions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GIT: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3571875"/>
            <a:ext cx="19278600" cy="6629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Metoclopramide</a:t>
            </a:r>
            <a:r>
              <a:rPr lang="en-US" dirty="0"/>
              <a:t> </a:t>
            </a:r>
            <a:r>
              <a:rPr lang="en-US" dirty="0" smtClean="0"/>
              <a:t>has </a:t>
            </a:r>
            <a:r>
              <a:rPr lang="en-US" dirty="0" smtClean="0">
                <a:solidFill>
                  <a:srgbClr val="FF0000"/>
                </a:solidFill>
              </a:rPr>
              <a:t>more prominent effect on upper GIT</a:t>
            </a:r>
            <a:r>
              <a:rPr lang="en-US" dirty="0" smtClean="0"/>
              <a:t>.; </a:t>
            </a:r>
            <a:r>
              <a:rPr lang="en-US" u="sng" dirty="0">
                <a:solidFill>
                  <a:srgbClr val="C00000"/>
                </a:solidFill>
              </a:rPr>
              <a:t>increases gastric peristalsis </a:t>
            </a:r>
            <a:r>
              <a:rPr lang="en-US" dirty="0"/>
              <a:t>while </a:t>
            </a:r>
            <a:r>
              <a:rPr lang="en-US" b="1" u="sng" dirty="0"/>
              <a:t>relaxing</a:t>
            </a:r>
            <a:r>
              <a:rPr lang="en-US" u="sng" dirty="0"/>
              <a:t> the pylorus and the first part of duodenum</a:t>
            </a:r>
            <a:r>
              <a:rPr lang="en-US" dirty="0"/>
              <a:t> → </a:t>
            </a:r>
            <a:r>
              <a:rPr lang="en-US" u="sng" dirty="0">
                <a:solidFill>
                  <a:srgbClr val="C00000"/>
                </a:solidFill>
              </a:rPr>
              <a:t>speeds gastric emptying</a:t>
            </a:r>
            <a:r>
              <a:rPr lang="en-US" dirty="0"/>
              <a:t>, especially if it was slow. </a:t>
            </a:r>
            <a:endParaRPr lang="en-US" dirty="0" smtClean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action </a:t>
            </a:r>
            <a:r>
              <a:rPr lang="en-US" b="1" u="sng" dirty="0"/>
              <a:t>is independent of vagal innervation</a:t>
            </a:r>
            <a:r>
              <a:rPr lang="en-US" dirty="0"/>
              <a:t>, </a:t>
            </a:r>
            <a:r>
              <a:rPr lang="en-US" u="sng" dirty="0"/>
              <a:t>but is stronger </a:t>
            </a:r>
            <a:r>
              <a:rPr lang="en-US" dirty="0"/>
              <a:t>when </a:t>
            </a:r>
            <a:r>
              <a:rPr lang="en-US" u="sng" dirty="0" err="1">
                <a:solidFill>
                  <a:srgbClr val="C00000"/>
                </a:solidFill>
              </a:rPr>
              <a:t>vagus</a:t>
            </a:r>
            <a:r>
              <a:rPr lang="en-US" u="sng" dirty="0">
                <a:solidFill>
                  <a:srgbClr val="C00000"/>
                </a:solidFill>
              </a:rPr>
              <a:t> is intact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Lower </a:t>
            </a:r>
            <a:r>
              <a:rPr lang="en-US" b="1" dirty="0"/>
              <a:t>esophageal sphincter (LES) tone</a:t>
            </a:r>
            <a:r>
              <a:rPr lang="en-US" dirty="0"/>
              <a:t> is </a:t>
            </a:r>
            <a:r>
              <a:rPr lang="en-US" b="1" dirty="0">
                <a:solidFill>
                  <a:srgbClr val="C00000"/>
                </a:solidFill>
              </a:rPr>
              <a:t>increased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C00000"/>
                </a:solidFill>
              </a:rPr>
              <a:t>gastroesophageal</a:t>
            </a:r>
            <a:r>
              <a:rPr lang="en-US" b="1" dirty="0">
                <a:solidFill>
                  <a:srgbClr val="C00000"/>
                </a:solidFill>
              </a:rPr>
              <a:t> reflux is opposed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also </a:t>
            </a:r>
            <a:r>
              <a:rPr lang="en-US" b="1" u="sng" dirty="0"/>
              <a:t>increases intestinal peristalsis </a:t>
            </a:r>
            <a:r>
              <a:rPr lang="en-US" dirty="0"/>
              <a:t>to some extent, but has </a:t>
            </a:r>
            <a:r>
              <a:rPr lang="en-US" b="1" u="sng" dirty="0">
                <a:solidFill>
                  <a:srgbClr val="C00000"/>
                </a:solidFill>
              </a:rPr>
              <a:t>no significant action on colonic motility </a:t>
            </a:r>
            <a:r>
              <a:rPr lang="en-US" dirty="0"/>
              <a:t>and </a:t>
            </a:r>
            <a:r>
              <a:rPr lang="en-US" b="1" u="sng" dirty="0">
                <a:solidFill>
                  <a:srgbClr val="C00000"/>
                </a:solidFill>
              </a:rPr>
              <a:t>gastric secretion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1900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CNS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950" y="2276475"/>
            <a:ext cx="19354800" cy="79248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dirty="0"/>
              <a:t>is an </a:t>
            </a:r>
            <a:r>
              <a:rPr lang="en-US" b="1" u="sng" dirty="0"/>
              <a:t>effective antiemetic</a:t>
            </a:r>
            <a:r>
              <a:rPr lang="en-US" dirty="0"/>
              <a:t>; </a:t>
            </a:r>
            <a:r>
              <a:rPr lang="en-US" u="sng" dirty="0"/>
              <a:t>acting on the </a:t>
            </a:r>
            <a:r>
              <a:rPr lang="en-US" b="1" u="sng" dirty="0">
                <a:solidFill>
                  <a:srgbClr val="0070C0"/>
                </a:solidFill>
              </a:rPr>
              <a:t>CTZ,</a:t>
            </a:r>
            <a:r>
              <a:rPr lang="en-US" u="sng" dirty="0"/>
              <a:t> </a:t>
            </a:r>
            <a:r>
              <a:rPr lang="en-US" b="1" u="sng" dirty="0"/>
              <a:t>blocks</a:t>
            </a:r>
            <a:r>
              <a:rPr lang="en-US" u="sng" dirty="0"/>
              <a:t> </a:t>
            </a:r>
            <a:r>
              <a:rPr lang="en-US" u="sng" dirty="0" err="1">
                <a:solidFill>
                  <a:srgbClr val="00B050"/>
                </a:solidFill>
              </a:rPr>
              <a:t>apomorphine</a:t>
            </a:r>
            <a:r>
              <a:rPr lang="en-US" u="sng" dirty="0"/>
              <a:t> </a:t>
            </a:r>
            <a:r>
              <a:rPr lang="en-US" u="sng" dirty="0">
                <a:solidFill>
                  <a:srgbClr val="FF0000"/>
                </a:solidFill>
              </a:rPr>
              <a:t>induced vomiting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u="sng" dirty="0" smtClean="0"/>
              <a:t>The </a:t>
            </a:r>
            <a:r>
              <a:rPr lang="en-US" b="1" u="sng" dirty="0" err="1"/>
              <a:t>gastrokinetic</a:t>
            </a:r>
            <a:r>
              <a:rPr lang="en-US" b="1" u="sng" dirty="0"/>
              <a:t> action </a:t>
            </a:r>
            <a:r>
              <a:rPr lang="en-US" u="sng" dirty="0"/>
              <a:t>may </a:t>
            </a:r>
            <a:r>
              <a:rPr lang="en-US" b="1" u="sng" dirty="0" smtClean="0"/>
              <a:t>contribute</a:t>
            </a:r>
            <a:r>
              <a:rPr lang="en-US" u="sng" dirty="0" smtClean="0"/>
              <a:t> </a:t>
            </a:r>
            <a:r>
              <a:rPr lang="en-US" u="sng" dirty="0"/>
              <a:t>to the </a:t>
            </a:r>
            <a:r>
              <a:rPr lang="en-US" b="1" u="sng" dirty="0"/>
              <a:t>antiemetic </a:t>
            </a:r>
            <a:r>
              <a:rPr lang="en-US" u="sng" dirty="0"/>
              <a:t>effect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has no chlorpromazine (CPZ) like antipsychotic property, though </a:t>
            </a:r>
            <a:r>
              <a:rPr lang="en-US" u="sng" dirty="0"/>
              <a:t>it does share the </a:t>
            </a:r>
            <a:r>
              <a:rPr lang="en-US" b="1" u="sng" dirty="0">
                <a:solidFill>
                  <a:srgbClr val="FF0000"/>
                </a:solidFill>
              </a:rPr>
              <a:t>extrapyramidal</a:t>
            </a:r>
            <a:r>
              <a:rPr lang="en-US" u="sng" dirty="0"/>
              <a:t> and </a:t>
            </a:r>
            <a:r>
              <a:rPr lang="en-US" b="1" u="sng" dirty="0">
                <a:solidFill>
                  <a:srgbClr val="FF0000"/>
                </a:solidFill>
              </a:rPr>
              <a:t>prolactin secretion augmenting action of CPZ.</a:t>
            </a:r>
          </a:p>
        </p:txBody>
      </p:sp>
    </p:spTree>
    <p:extLst>
      <p:ext uri="{BB962C8B-B14F-4D97-AF65-F5344CB8AC3E}">
        <p14:creationId xmlns:p14="http://schemas.microsoft.com/office/powerpoint/2010/main" val="781452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14362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Mechanism of action: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23950" y="2276475"/>
            <a:ext cx="10210800" cy="7848600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Metoclopramide</a:t>
            </a:r>
            <a:r>
              <a:rPr lang="en-US" u="sng" dirty="0" smtClean="0"/>
              <a:t> </a:t>
            </a:r>
            <a:r>
              <a:rPr lang="en-US" u="sng" dirty="0"/>
              <a:t>acts through both </a:t>
            </a:r>
            <a:endParaRPr lang="en-US" u="sng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dopaminergic</a:t>
            </a:r>
            <a:r>
              <a:rPr lang="en-US" dirty="0" smtClean="0"/>
              <a:t> receptors </a:t>
            </a:r>
          </a:p>
          <a:p>
            <a:pPr marL="138875" indent="0">
              <a:buNone/>
            </a:pPr>
            <a:r>
              <a:rPr lang="en-US" dirty="0"/>
              <a:t>	</a:t>
            </a:r>
            <a:r>
              <a:rPr lang="en-US" dirty="0" smtClean="0"/>
              <a:t>(D2-Receptor)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serotonergic</a:t>
            </a:r>
            <a:r>
              <a:rPr lang="en-US" dirty="0" smtClean="0"/>
              <a:t> receptors </a:t>
            </a:r>
          </a:p>
          <a:p>
            <a:pPr marL="138875" indent="0">
              <a:buNone/>
            </a:pPr>
            <a:r>
              <a:rPr lang="en-US" dirty="0" smtClean="0"/>
              <a:t>	(5-HT- Receptor)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9150" y="1133475"/>
            <a:ext cx="8305800" cy="8845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5749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(a) D2 antagonism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81275"/>
            <a:ext cx="19126200" cy="7467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Dopamine</a:t>
            </a:r>
            <a:r>
              <a:rPr lang="en-US" dirty="0"/>
              <a:t> (acting through D2 receptors) is an </a:t>
            </a:r>
            <a:r>
              <a:rPr lang="en-US" b="1" u="sng" dirty="0">
                <a:solidFill>
                  <a:srgbClr val="FF0000"/>
                </a:solidFill>
              </a:rPr>
              <a:t>inhibitory transmitter in the </a:t>
            </a:r>
            <a:r>
              <a:rPr lang="en-US" b="1" u="sng" dirty="0" smtClean="0">
                <a:solidFill>
                  <a:srgbClr val="FF0000"/>
                </a:solidFill>
              </a:rPr>
              <a:t>GIT</a:t>
            </a:r>
            <a:r>
              <a:rPr lang="en-US" dirty="0" smtClean="0"/>
              <a:t>. Normally </a:t>
            </a:r>
            <a:r>
              <a:rPr lang="en-US" u="sng" dirty="0">
                <a:solidFill>
                  <a:srgbClr val="FF0000"/>
                </a:solidFill>
              </a:rPr>
              <a:t>acts to delay gastric emptying when food is present in stomach.</a:t>
            </a:r>
            <a:r>
              <a:rPr lang="en-US" dirty="0"/>
              <a:t> </a:t>
            </a:r>
            <a:r>
              <a:rPr lang="en-US" dirty="0" smtClean="0"/>
              <a:t>It </a:t>
            </a:r>
            <a:r>
              <a:rPr lang="en-US" dirty="0"/>
              <a:t>also appears to </a:t>
            </a:r>
            <a:r>
              <a:rPr lang="en-US" b="1" dirty="0">
                <a:solidFill>
                  <a:srgbClr val="FF0000"/>
                </a:solidFill>
              </a:rPr>
              <a:t>cause gastric dilatation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LES relaxation</a:t>
            </a:r>
            <a:r>
              <a:rPr lang="en-US" dirty="0"/>
              <a:t> </a:t>
            </a:r>
            <a:r>
              <a:rPr lang="en-US" u="sng" dirty="0"/>
              <a:t>attending nausea and vomiting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b="1" u="sng" dirty="0"/>
              <a:t>blocks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D2 receptors </a:t>
            </a:r>
            <a:r>
              <a:rPr lang="en-US" dirty="0"/>
              <a:t>and </a:t>
            </a:r>
            <a:r>
              <a:rPr lang="en-US" u="sng" dirty="0"/>
              <a:t>has an opposite effect</a:t>
            </a:r>
            <a:r>
              <a:rPr lang="en-US" dirty="0"/>
              <a:t>— </a:t>
            </a:r>
            <a:r>
              <a:rPr lang="en-US" b="1" u="sng" dirty="0">
                <a:solidFill>
                  <a:srgbClr val="0070C0"/>
                </a:solidFill>
              </a:rPr>
              <a:t>hastening gastric emptying </a:t>
            </a:r>
            <a:r>
              <a:rPr lang="en-US" dirty="0"/>
              <a:t>and </a:t>
            </a:r>
            <a:r>
              <a:rPr lang="en-US" b="1" dirty="0">
                <a:solidFill>
                  <a:srgbClr val="0070C0"/>
                </a:solidFill>
              </a:rPr>
              <a:t>enhancing LES tone</a:t>
            </a:r>
            <a:r>
              <a:rPr lang="en-US" dirty="0"/>
              <a:t> by </a:t>
            </a:r>
            <a:r>
              <a:rPr lang="en-US" u="sng" dirty="0"/>
              <a:t>augmenting </a:t>
            </a:r>
            <a:r>
              <a:rPr lang="en-US" u="sng" dirty="0" err="1"/>
              <a:t>ACh</a:t>
            </a:r>
            <a:r>
              <a:rPr lang="en-US" u="sng" dirty="0"/>
              <a:t> release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/>
              <a:t>The </a:t>
            </a:r>
            <a:r>
              <a:rPr lang="en-US" b="1" dirty="0"/>
              <a:t>central anti-dopaminergic </a:t>
            </a:r>
            <a:r>
              <a:rPr lang="en-US" b="1" dirty="0">
                <a:solidFill>
                  <a:srgbClr val="0070C0"/>
                </a:solidFill>
              </a:rPr>
              <a:t>(D2) </a:t>
            </a:r>
            <a:r>
              <a:rPr lang="en-US" b="1" dirty="0"/>
              <a:t>action </a:t>
            </a:r>
            <a:r>
              <a:rPr lang="en-US" dirty="0"/>
              <a:t>of </a:t>
            </a:r>
            <a:r>
              <a:rPr lang="en-US" b="1" dirty="0"/>
              <a:t>metoclopramide on </a:t>
            </a:r>
            <a:r>
              <a:rPr lang="en-US" b="1" dirty="0">
                <a:solidFill>
                  <a:srgbClr val="0070C0"/>
                </a:solidFill>
              </a:rPr>
              <a:t>CTZ</a:t>
            </a:r>
            <a:r>
              <a:rPr lang="en-US" b="1" dirty="0"/>
              <a:t> </a:t>
            </a:r>
            <a:r>
              <a:rPr lang="en-US" dirty="0"/>
              <a:t>is </a:t>
            </a:r>
            <a:r>
              <a:rPr lang="en-US" u="sng" dirty="0"/>
              <a:t>clearly responsible for its antiemetic property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Other manifestations of </a:t>
            </a:r>
            <a:r>
              <a:rPr lang="en-US" b="1" dirty="0"/>
              <a:t>D2 blockade </a:t>
            </a:r>
            <a:r>
              <a:rPr lang="en-US" dirty="0"/>
              <a:t>are </a:t>
            </a:r>
            <a:r>
              <a:rPr lang="en-US" u="sng" dirty="0"/>
              <a:t>antagonism of </a:t>
            </a:r>
            <a:r>
              <a:rPr lang="en-US" u="sng" dirty="0" err="1"/>
              <a:t>apomorphine</a:t>
            </a:r>
            <a:r>
              <a:rPr lang="en-US" u="sng" dirty="0"/>
              <a:t> induced vomiting, CPZ like </a:t>
            </a:r>
            <a:r>
              <a:rPr lang="en-US" u="sng" dirty="0">
                <a:solidFill>
                  <a:srgbClr val="FF0000"/>
                </a:solidFill>
              </a:rPr>
              <a:t>extrapyramidal effects</a:t>
            </a:r>
            <a:r>
              <a:rPr lang="en-US" u="sng" dirty="0"/>
              <a:t> and </a:t>
            </a:r>
            <a:r>
              <a:rPr lang="en-US" u="sng" dirty="0" err="1">
                <a:solidFill>
                  <a:srgbClr val="FF0000"/>
                </a:solidFill>
              </a:rPr>
              <a:t>hyperprolactinaemia</a:t>
            </a:r>
            <a:endParaRPr lang="en-US" u="sng" dirty="0">
              <a:solidFill>
                <a:srgbClr val="FF0000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674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76275"/>
            <a:ext cx="19354800" cy="18002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chemeClr val="tx1"/>
                </a:solidFill>
              </a:rPr>
              <a:t>EMESIS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505075"/>
            <a:ext cx="19126200" cy="75438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Emesis:</a:t>
            </a:r>
            <a:r>
              <a:rPr lang="en-US" dirty="0" smtClean="0"/>
              <a:t> </a:t>
            </a:r>
            <a:r>
              <a:rPr lang="en-US" u="sng" dirty="0" smtClean="0"/>
              <a:t>Vomiting </a:t>
            </a:r>
            <a:r>
              <a:rPr lang="en-US" u="sng" dirty="0"/>
              <a:t>occurs due to stimulation of the emetic (vomiting) </a:t>
            </a:r>
            <a:r>
              <a:rPr lang="en-US" u="sng" dirty="0" err="1"/>
              <a:t>centre</a:t>
            </a:r>
            <a:r>
              <a:rPr lang="en-US" u="sng" dirty="0"/>
              <a:t> situated </a:t>
            </a:r>
            <a:r>
              <a:rPr lang="en-US" u="sng" dirty="0" smtClean="0"/>
              <a:t>in </a:t>
            </a:r>
            <a:r>
              <a:rPr lang="en-US" u="sng" dirty="0"/>
              <a:t>the 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medulla </a:t>
            </a:r>
            <a:r>
              <a:rPr lang="en-US" b="1" u="sng" dirty="0" smtClean="0">
                <a:solidFill>
                  <a:schemeClr val="accent6">
                    <a:lumMod val="75000"/>
                  </a:schemeClr>
                </a:solidFill>
              </a:rPr>
              <a:t>oblongata.</a:t>
            </a:r>
          </a:p>
          <a:p>
            <a:pPr algn="just"/>
            <a:endParaRPr lang="en-US" u="sng" dirty="0" smtClean="0"/>
          </a:p>
          <a:p>
            <a:pPr marL="138875" indent="0" algn="just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5813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(b) 5-HT4 </a:t>
            </a:r>
            <a:r>
              <a:rPr lang="en-US" b="1" dirty="0" err="1">
                <a:solidFill>
                  <a:schemeClr val="tx1"/>
                </a:solidFill>
              </a:rPr>
              <a:t>agonism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05075"/>
            <a:ext cx="19278600" cy="7696200"/>
          </a:xfrm>
        </p:spPr>
        <p:txBody>
          <a:bodyPr/>
          <a:lstStyle/>
          <a:p>
            <a:r>
              <a:rPr lang="en-US" b="1" dirty="0"/>
              <a:t>Metoclopramide</a:t>
            </a:r>
            <a:r>
              <a:rPr lang="en-US" dirty="0"/>
              <a:t> </a:t>
            </a:r>
            <a:r>
              <a:rPr lang="en-US" b="1" u="sng" dirty="0">
                <a:solidFill>
                  <a:srgbClr val="00B0F0"/>
                </a:solidFill>
              </a:rPr>
              <a:t>acts in the </a:t>
            </a:r>
            <a:r>
              <a:rPr lang="en-US" b="1" u="sng" dirty="0" smtClean="0">
                <a:solidFill>
                  <a:srgbClr val="00B0F0"/>
                </a:solidFill>
              </a:rPr>
              <a:t>GIT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u="sng" dirty="0"/>
              <a:t>enhance </a:t>
            </a:r>
            <a:r>
              <a:rPr lang="en-US" u="sng" dirty="0" err="1"/>
              <a:t>ACh</a:t>
            </a:r>
            <a:r>
              <a:rPr lang="en-US" u="sng" dirty="0"/>
              <a:t> release from </a:t>
            </a:r>
            <a:r>
              <a:rPr lang="en-US" u="sng" dirty="0" err="1"/>
              <a:t>myenteric</a:t>
            </a:r>
            <a:r>
              <a:rPr lang="en-US" u="sng" dirty="0"/>
              <a:t> motor </a:t>
            </a:r>
            <a:r>
              <a:rPr lang="en-US" u="sng" dirty="0" err="1"/>
              <a:t>neurones</a:t>
            </a:r>
            <a:r>
              <a:rPr lang="en-US" dirty="0"/>
              <a:t>. This </a:t>
            </a:r>
            <a:r>
              <a:rPr lang="en-US" u="sng" dirty="0"/>
              <a:t>results from </a:t>
            </a:r>
            <a:r>
              <a:rPr lang="en-US" b="1" u="sng" dirty="0">
                <a:solidFill>
                  <a:srgbClr val="00B0F0"/>
                </a:solidFill>
              </a:rPr>
              <a:t>5-HT4 receptor</a:t>
            </a:r>
            <a:r>
              <a:rPr lang="en-US" u="sng" dirty="0"/>
              <a:t> activation on primary afferent </a:t>
            </a:r>
            <a:r>
              <a:rPr lang="en-US" u="sng" dirty="0" err="1"/>
              <a:t>neurones</a:t>
            </a:r>
            <a:r>
              <a:rPr lang="en-US" u="sng" dirty="0"/>
              <a:t> (PAN) of the ENS</a:t>
            </a:r>
            <a:r>
              <a:rPr lang="en-US" dirty="0"/>
              <a:t> via </a:t>
            </a:r>
            <a:r>
              <a:rPr lang="en-US" b="1" dirty="0">
                <a:solidFill>
                  <a:srgbClr val="00B0F0"/>
                </a:solidFill>
              </a:rPr>
              <a:t>excitatory </a:t>
            </a:r>
            <a:r>
              <a:rPr lang="en-US" b="1" dirty="0" err="1">
                <a:solidFill>
                  <a:srgbClr val="00B0F0"/>
                </a:solidFill>
              </a:rPr>
              <a:t>interneurones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dirty="0"/>
              <a:t>(Fig. 47.2).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/>
              <a:t>gastric hurrying </a:t>
            </a:r>
            <a:r>
              <a:rPr lang="en-US" dirty="0"/>
              <a:t>and </a:t>
            </a:r>
            <a:r>
              <a:rPr lang="en-US" b="1" dirty="0"/>
              <a:t>LES tonic effects </a:t>
            </a:r>
            <a:r>
              <a:rPr lang="en-US" dirty="0"/>
              <a:t>are </a:t>
            </a:r>
            <a:r>
              <a:rPr lang="en-US" u="sng" dirty="0"/>
              <a:t>mainly due to this </a:t>
            </a:r>
            <a:r>
              <a:rPr lang="en-US" b="1" u="sng" dirty="0"/>
              <a:t>action</a:t>
            </a:r>
            <a:r>
              <a:rPr lang="en-US" u="sng" dirty="0"/>
              <a:t> which is </a:t>
            </a:r>
            <a:r>
              <a:rPr lang="en-US" b="1" u="sng" dirty="0" err="1"/>
              <a:t>synergised</a:t>
            </a:r>
            <a:r>
              <a:rPr lang="en-US" u="sng" dirty="0"/>
              <a:t> by </a:t>
            </a:r>
            <a:r>
              <a:rPr lang="en-US" b="1" u="sng" dirty="0" err="1"/>
              <a:t>bethanechol</a:t>
            </a:r>
            <a:r>
              <a:rPr lang="en-US" u="sng" dirty="0"/>
              <a:t> and attenuated by </a:t>
            </a:r>
            <a:r>
              <a:rPr lang="en-US" b="1" u="sng" dirty="0"/>
              <a:t>atropine</a:t>
            </a:r>
            <a:r>
              <a:rPr lang="en-US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16496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7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(c) 5-HT3 antagonism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428875"/>
            <a:ext cx="19278600" cy="7696200"/>
          </a:xfrm>
        </p:spPr>
        <p:txBody>
          <a:bodyPr>
            <a:normAutofit/>
          </a:bodyPr>
          <a:lstStyle/>
          <a:p>
            <a:pPr algn="just"/>
            <a:r>
              <a:rPr lang="en-US" u="sng" dirty="0" smtClean="0">
                <a:solidFill>
                  <a:srgbClr val="C00000"/>
                </a:solidFill>
              </a:rPr>
              <a:t>At </a:t>
            </a:r>
            <a:r>
              <a:rPr lang="en-US" u="sng" dirty="0">
                <a:solidFill>
                  <a:srgbClr val="C00000"/>
                </a:solidFill>
              </a:rPr>
              <a:t>high concentrations</a:t>
            </a:r>
            <a:r>
              <a:rPr lang="en-US" dirty="0"/>
              <a:t> </a:t>
            </a:r>
            <a:r>
              <a:rPr lang="en-US" b="1" dirty="0"/>
              <a:t>metoclopramide</a:t>
            </a:r>
            <a:r>
              <a:rPr lang="en-US" dirty="0"/>
              <a:t> can </a:t>
            </a:r>
            <a:r>
              <a:rPr lang="en-US" b="1" u="sng" dirty="0"/>
              <a:t>block</a:t>
            </a:r>
            <a:r>
              <a:rPr lang="en-US" dirty="0"/>
              <a:t> </a:t>
            </a:r>
            <a:r>
              <a:rPr lang="en-US" b="1" u="sng" dirty="0">
                <a:solidFill>
                  <a:srgbClr val="0070C0"/>
                </a:solidFill>
              </a:rPr>
              <a:t>5-HT3 receptors</a:t>
            </a:r>
            <a:r>
              <a:rPr lang="en-US" dirty="0"/>
              <a:t> </a:t>
            </a:r>
            <a:r>
              <a:rPr lang="en-US" u="sng" dirty="0"/>
              <a:t>present on </a:t>
            </a:r>
            <a:r>
              <a:rPr lang="en-US" b="1" u="sng" dirty="0"/>
              <a:t>inhibitory </a:t>
            </a:r>
            <a:r>
              <a:rPr lang="en-US" b="1" u="sng" dirty="0" err="1"/>
              <a:t>myenteric</a:t>
            </a:r>
            <a:r>
              <a:rPr lang="en-US" b="1" u="sng" dirty="0"/>
              <a:t> </a:t>
            </a:r>
            <a:r>
              <a:rPr lang="en-US" b="1" u="sng" dirty="0" err="1"/>
              <a:t>interneurones</a:t>
            </a:r>
            <a:r>
              <a:rPr lang="en-US" b="1" u="sng" dirty="0"/>
              <a:t> </a:t>
            </a:r>
            <a:r>
              <a:rPr lang="en-US" u="sng" dirty="0"/>
              <a:t>and in NTS/ CTZ.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u="sng" dirty="0" smtClean="0"/>
              <a:t>The </a:t>
            </a:r>
            <a:r>
              <a:rPr lang="en-US" b="1" u="sng" dirty="0"/>
              <a:t>peripheral action </a:t>
            </a:r>
            <a:r>
              <a:rPr lang="en-US" u="sng" dirty="0"/>
              <a:t>can </a:t>
            </a:r>
            <a:r>
              <a:rPr lang="en-US" b="1" u="sng" dirty="0"/>
              <a:t>augment </a:t>
            </a:r>
            <a:r>
              <a:rPr lang="en-US" b="1" u="sng" dirty="0" err="1"/>
              <a:t>ACh</a:t>
            </a:r>
            <a:r>
              <a:rPr lang="en-US" b="1" u="sng" dirty="0"/>
              <a:t> release </a:t>
            </a:r>
            <a:r>
              <a:rPr lang="en-US" u="sng" dirty="0"/>
              <a:t>in the gut</a:t>
            </a:r>
            <a:r>
              <a:rPr lang="en-US" dirty="0"/>
              <a:t>, but </a:t>
            </a:r>
            <a:r>
              <a:rPr lang="en-US" u="sng" dirty="0"/>
              <a:t>appears to be minor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central</a:t>
            </a:r>
            <a:r>
              <a:rPr lang="en-US" dirty="0"/>
              <a:t> </a:t>
            </a:r>
            <a:r>
              <a:rPr lang="en-US" b="1" dirty="0">
                <a:solidFill>
                  <a:srgbClr val="0070C0"/>
                </a:solidFill>
              </a:rPr>
              <a:t>anti 5-HT3 action </a:t>
            </a:r>
            <a:r>
              <a:rPr lang="en-US" dirty="0"/>
              <a:t>appears to be </a:t>
            </a:r>
            <a:r>
              <a:rPr lang="en-US" dirty="0">
                <a:solidFill>
                  <a:srgbClr val="FF0000"/>
                </a:solidFill>
              </a:rPr>
              <a:t>significant only </a:t>
            </a:r>
            <a:r>
              <a:rPr lang="en-US" u="sng" dirty="0"/>
              <a:t>when large doses are used to control CINV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458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Pharmacokinetics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200275"/>
            <a:ext cx="19202400" cy="7924800"/>
          </a:xfrm>
        </p:spPr>
        <p:txBody>
          <a:bodyPr/>
          <a:lstStyle/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b="1" dirty="0"/>
              <a:t>rapidly absorbed orally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r>
              <a:rPr lang="en-US" u="sng" dirty="0" smtClean="0"/>
              <a:t>It enters </a:t>
            </a:r>
            <a:r>
              <a:rPr lang="en-US" b="1" u="sng" dirty="0"/>
              <a:t>brain</a:t>
            </a:r>
            <a:r>
              <a:rPr lang="en-US" u="sng" dirty="0"/>
              <a:t>, </a:t>
            </a:r>
            <a:r>
              <a:rPr lang="en-US" b="1" u="sng" dirty="0"/>
              <a:t>crosses placenta </a:t>
            </a:r>
            <a:r>
              <a:rPr lang="en-US" u="sng" dirty="0"/>
              <a:t>and is </a:t>
            </a:r>
            <a:r>
              <a:rPr lang="en-US" b="1" u="sng" dirty="0"/>
              <a:t>secreted in milk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u="sng" dirty="0"/>
              <a:t>partly conjugated </a:t>
            </a:r>
            <a:r>
              <a:rPr lang="en-US" dirty="0"/>
              <a:t>in </a:t>
            </a:r>
            <a:r>
              <a:rPr lang="en-US" b="1" dirty="0"/>
              <a:t>liver</a:t>
            </a:r>
            <a:r>
              <a:rPr lang="en-US" dirty="0"/>
              <a:t> and </a:t>
            </a:r>
            <a:r>
              <a:rPr lang="en-US" b="1" dirty="0"/>
              <a:t>excreted in urine </a:t>
            </a:r>
            <a:r>
              <a:rPr lang="en-US" u="sng" dirty="0"/>
              <a:t>within 24 hours</a:t>
            </a:r>
            <a:r>
              <a:rPr lang="en-US" dirty="0"/>
              <a:t>; </a:t>
            </a:r>
            <a:r>
              <a:rPr lang="en-US" b="1" dirty="0"/>
              <a:t>t½ is 3– 6 hours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Orally </a:t>
            </a:r>
            <a:r>
              <a:rPr lang="en-US" dirty="0"/>
              <a:t>it </a:t>
            </a:r>
            <a:r>
              <a:rPr lang="en-US" b="1" dirty="0"/>
              <a:t>acts in ½–1 </a:t>
            </a:r>
            <a:r>
              <a:rPr lang="en-US" b="1" dirty="0" err="1"/>
              <a:t>hr</a:t>
            </a:r>
            <a:r>
              <a:rPr lang="en-US" dirty="0"/>
              <a:t>, but </a:t>
            </a:r>
            <a:r>
              <a:rPr lang="en-US" b="1" dirty="0"/>
              <a:t>within 10 min after I</a:t>
            </a:r>
            <a:r>
              <a:rPr lang="en-US" b="1" dirty="0" smtClean="0"/>
              <a:t>.M. </a:t>
            </a:r>
            <a:r>
              <a:rPr lang="en-US" b="1" dirty="0"/>
              <a:t>and 2 min after </a:t>
            </a:r>
            <a:r>
              <a:rPr lang="en-US" b="1" dirty="0" smtClean="0"/>
              <a:t>I.V. </a:t>
            </a:r>
            <a:r>
              <a:rPr lang="en-US" b="1" dirty="0"/>
              <a:t>injection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Action </a:t>
            </a:r>
            <a:r>
              <a:rPr lang="en-US" b="1" dirty="0"/>
              <a:t>lasts for 4–6 hours</a:t>
            </a:r>
          </a:p>
        </p:txBody>
      </p:sp>
    </p:spTree>
    <p:extLst>
      <p:ext uri="{BB962C8B-B14F-4D97-AF65-F5344CB8AC3E}">
        <p14:creationId xmlns:p14="http://schemas.microsoft.com/office/powerpoint/2010/main" val="24910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Interactions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428875"/>
            <a:ext cx="19202400" cy="7696200"/>
          </a:xfrm>
        </p:spPr>
        <p:txBody>
          <a:bodyPr/>
          <a:lstStyle/>
          <a:p>
            <a:pPr algn="just"/>
            <a:r>
              <a:rPr lang="en-US" dirty="0" smtClean="0"/>
              <a:t>It </a:t>
            </a:r>
            <a:r>
              <a:rPr lang="en-US" u="sng" dirty="0"/>
              <a:t>hastens the absorption of many drugs</a:t>
            </a:r>
            <a:r>
              <a:rPr lang="en-US" dirty="0"/>
              <a:t>, e.g. </a:t>
            </a:r>
            <a:r>
              <a:rPr lang="en-US" b="1" dirty="0"/>
              <a:t>aspirin,</a:t>
            </a:r>
            <a:r>
              <a:rPr lang="en-US" dirty="0"/>
              <a:t> </a:t>
            </a:r>
            <a:r>
              <a:rPr lang="en-US" b="1" dirty="0"/>
              <a:t>diazepam</a:t>
            </a:r>
            <a:r>
              <a:rPr lang="en-US" dirty="0"/>
              <a:t>, etc. </a:t>
            </a:r>
            <a:r>
              <a:rPr lang="en-US" u="sng" dirty="0"/>
              <a:t>by facilitating gastric emptying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u="sng" dirty="0"/>
              <a:t>extent of absorption of </a:t>
            </a:r>
            <a:r>
              <a:rPr lang="en-US" b="1" u="sng" dirty="0"/>
              <a:t>digoxin </a:t>
            </a:r>
            <a:r>
              <a:rPr lang="en-US" dirty="0"/>
              <a:t>is </a:t>
            </a:r>
            <a:r>
              <a:rPr lang="en-US" u="sng" dirty="0"/>
              <a:t>reduced by allowing less time for it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u="sng" dirty="0" smtClean="0"/>
              <a:t>Bioavailability </a:t>
            </a:r>
            <a:r>
              <a:rPr lang="en-US" u="sng" dirty="0"/>
              <a:t>of </a:t>
            </a:r>
            <a:r>
              <a:rPr lang="en-US" b="1" u="sng" dirty="0"/>
              <a:t>cimetidine</a:t>
            </a:r>
            <a:r>
              <a:rPr lang="en-US" u="sng" dirty="0"/>
              <a:t> is also reduced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By </a:t>
            </a:r>
            <a:r>
              <a:rPr lang="en-US" b="1" dirty="0"/>
              <a:t>blocking DA receptors in basal ganglia</a:t>
            </a:r>
            <a:r>
              <a:rPr lang="en-US" dirty="0"/>
              <a:t>, it </a:t>
            </a:r>
            <a:r>
              <a:rPr lang="en-US" b="1" dirty="0"/>
              <a:t>abolishes the therapeutic effect of </a:t>
            </a:r>
            <a:r>
              <a:rPr lang="en-US" b="1" dirty="0" smtClean="0"/>
              <a:t>levodopa.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1032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000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Adverse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950" y="2276475"/>
            <a:ext cx="19354800" cy="79248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u="sng" dirty="0"/>
              <a:t>generally well tolerated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Sedation</a:t>
            </a:r>
            <a:r>
              <a:rPr lang="en-US" dirty="0"/>
              <a:t>, </a:t>
            </a:r>
            <a:r>
              <a:rPr lang="en-US" b="1" dirty="0"/>
              <a:t>dizziness</a:t>
            </a:r>
            <a:r>
              <a:rPr lang="en-US" dirty="0"/>
              <a:t>, </a:t>
            </a:r>
            <a:r>
              <a:rPr lang="en-US" b="1" dirty="0"/>
              <a:t>loose stools</a:t>
            </a:r>
            <a:r>
              <a:rPr lang="en-US" dirty="0"/>
              <a:t>, </a:t>
            </a:r>
            <a:r>
              <a:rPr lang="en-US" b="1" dirty="0"/>
              <a:t>muscle </a:t>
            </a:r>
            <a:r>
              <a:rPr lang="en-US" b="1" dirty="0" err="1"/>
              <a:t>dystonias</a:t>
            </a:r>
            <a:r>
              <a:rPr lang="en-US" b="1" dirty="0"/>
              <a:t> </a:t>
            </a:r>
            <a:r>
              <a:rPr lang="en-US" dirty="0"/>
              <a:t>(especially in children) are the main side effects. </a:t>
            </a:r>
            <a:endParaRPr lang="en-US" dirty="0" smtClean="0"/>
          </a:p>
          <a:p>
            <a:pPr algn="just"/>
            <a:r>
              <a:rPr lang="en-US" b="1" dirty="0" smtClean="0"/>
              <a:t>Long-term </a:t>
            </a:r>
            <a:r>
              <a:rPr lang="en-US" b="1" dirty="0"/>
              <a:t>use</a:t>
            </a:r>
            <a:r>
              <a:rPr lang="en-US" dirty="0"/>
              <a:t> can cause </a:t>
            </a:r>
            <a:r>
              <a:rPr lang="en-US" b="1" dirty="0"/>
              <a:t>parkinsonism</a:t>
            </a:r>
            <a:r>
              <a:rPr lang="en-US" dirty="0"/>
              <a:t>, </a:t>
            </a:r>
            <a:r>
              <a:rPr lang="en-US" b="1" dirty="0" err="1" smtClean="0"/>
              <a:t>galactorrhoea</a:t>
            </a:r>
            <a:r>
              <a:rPr lang="en-US" b="1" dirty="0" smtClean="0"/>
              <a:t> </a:t>
            </a:r>
            <a:r>
              <a:rPr lang="en-US" dirty="0"/>
              <a:t>and </a:t>
            </a:r>
            <a:r>
              <a:rPr lang="en-US" b="1" dirty="0" err="1"/>
              <a:t>gynaecomastia</a:t>
            </a:r>
            <a:r>
              <a:rPr lang="en-US" dirty="0"/>
              <a:t>, </a:t>
            </a:r>
            <a:r>
              <a:rPr lang="en-US" u="sng" dirty="0"/>
              <a:t>but it should not be used to augment lactation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u="sng" dirty="0" smtClean="0"/>
              <a:t>No </a:t>
            </a:r>
            <a:r>
              <a:rPr lang="en-US" u="sng" dirty="0"/>
              <a:t>harmful effects are known when used during pregnancy</a:t>
            </a:r>
            <a:r>
              <a:rPr lang="en-US" dirty="0"/>
              <a:t>. Though the </a:t>
            </a:r>
            <a:r>
              <a:rPr lang="en-US" b="1" dirty="0"/>
              <a:t>amount secreted in milk is small</a:t>
            </a:r>
            <a:r>
              <a:rPr lang="en-US" dirty="0"/>
              <a:t>, but </a:t>
            </a:r>
            <a:r>
              <a:rPr lang="en-US" u="sng" dirty="0"/>
              <a:t>suckling infant may develop </a:t>
            </a:r>
            <a:r>
              <a:rPr lang="en-US" b="1" u="sng" dirty="0"/>
              <a:t>loose motions</a:t>
            </a:r>
            <a:r>
              <a:rPr lang="en-US" u="sng" dirty="0"/>
              <a:t>, </a:t>
            </a:r>
            <a:r>
              <a:rPr lang="en-US" b="1" u="sng" dirty="0"/>
              <a:t>dystonia</a:t>
            </a:r>
            <a:r>
              <a:rPr lang="en-US" u="sng" dirty="0"/>
              <a:t>, </a:t>
            </a:r>
            <a:r>
              <a:rPr lang="en-US" b="1" u="sng" dirty="0"/>
              <a:t>myoclonus</a:t>
            </a:r>
          </a:p>
        </p:txBody>
      </p:sp>
    </p:spTree>
    <p:extLst>
      <p:ext uri="{BB962C8B-B14F-4D97-AF65-F5344CB8AC3E}">
        <p14:creationId xmlns:p14="http://schemas.microsoft.com/office/powerpoint/2010/main" val="2396290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00075"/>
            <a:ext cx="16595958" cy="2971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Therapeutic Uses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/>
              <a:t>1. Antiemetic: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3495675"/>
            <a:ext cx="19278600" cy="6705600"/>
          </a:xfrm>
        </p:spPr>
        <p:txBody>
          <a:bodyPr>
            <a:normAutofit/>
          </a:bodyPr>
          <a:lstStyle/>
          <a:p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u="sng" dirty="0"/>
              <a:t>is an effective and </a:t>
            </a:r>
            <a:r>
              <a:rPr lang="en-US" b="1" u="sng" dirty="0"/>
              <a:t>popular</a:t>
            </a:r>
            <a:r>
              <a:rPr lang="en-US" u="sng" dirty="0"/>
              <a:t> drug for many types of vomiting</a:t>
            </a:r>
            <a:r>
              <a:rPr lang="en-US" dirty="0"/>
              <a:t>— </a:t>
            </a:r>
            <a:r>
              <a:rPr lang="en-US" b="1" dirty="0"/>
              <a:t>postoperative</a:t>
            </a:r>
            <a:r>
              <a:rPr lang="en-US" dirty="0"/>
              <a:t>, </a:t>
            </a:r>
            <a:r>
              <a:rPr lang="en-US" b="1" dirty="0"/>
              <a:t>drug induced</a:t>
            </a:r>
            <a:r>
              <a:rPr lang="en-US" dirty="0"/>
              <a:t>, </a:t>
            </a:r>
            <a:r>
              <a:rPr lang="en-US" b="1" dirty="0"/>
              <a:t>disease associated (especially migraine)</a:t>
            </a:r>
            <a:r>
              <a:rPr lang="en-US" dirty="0"/>
              <a:t>, </a:t>
            </a:r>
            <a:r>
              <a:rPr lang="en-US" b="1" dirty="0"/>
              <a:t>radiation sickness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, but is </a:t>
            </a:r>
            <a:r>
              <a:rPr lang="en-US" u="sng" dirty="0"/>
              <a:t>less effective in motion sickness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continues </a:t>
            </a:r>
            <a:r>
              <a:rPr lang="en-US" dirty="0"/>
              <a:t>to be </a:t>
            </a:r>
            <a:r>
              <a:rPr lang="en-US" u="sng" dirty="0"/>
              <a:t>used for </a:t>
            </a:r>
            <a:r>
              <a:rPr lang="en-US" b="1" dirty="0"/>
              <a:t>prophylaxis</a:t>
            </a:r>
            <a:r>
              <a:rPr lang="en-US" dirty="0"/>
              <a:t> and </a:t>
            </a:r>
            <a:r>
              <a:rPr lang="en-US" u="sng" dirty="0">
                <a:solidFill>
                  <a:srgbClr val="0070C0"/>
                </a:solidFill>
              </a:rPr>
              <a:t>treatment of vomiting induced by </a:t>
            </a:r>
            <a:r>
              <a:rPr lang="en-US" u="sng" dirty="0" err="1">
                <a:solidFill>
                  <a:srgbClr val="0070C0"/>
                </a:solidFill>
              </a:rPr>
              <a:t>emetogenic</a:t>
            </a:r>
            <a:r>
              <a:rPr lang="en-US" u="sng" dirty="0">
                <a:solidFill>
                  <a:srgbClr val="0070C0"/>
                </a:solidFill>
              </a:rPr>
              <a:t> anticancer drugs (</a:t>
            </a:r>
            <a:r>
              <a:rPr lang="en-US" u="sng" dirty="0" err="1">
                <a:solidFill>
                  <a:srgbClr val="0070C0"/>
                </a:solidFill>
              </a:rPr>
              <a:t>cisplatin</a:t>
            </a:r>
            <a:r>
              <a:rPr lang="en-US" u="sng" dirty="0">
                <a:solidFill>
                  <a:srgbClr val="0070C0"/>
                </a:solidFill>
              </a:rPr>
              <a:t>, etc.). </a:t>
            </a:r>
            <a:endParaRPr lang="en-US" u="sng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272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752475"/>
            <a:ext cx="16595958" cy="1800225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Gastrokinetic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05075"/>
            <a:ext cx="19202400" cy="76962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rgbClr val="0070C0"/>
                </a:solidFill>
              </a:rPr>
              <a:t>To </a:t>
            </a:r>
            <a:r>
              <a:rPr lang="en-US" b="1" dirty="0">
                <a:solidFill>
                  <a:srgbClr val="0070C0"/>
                </a:solidFill>
              </a:rPr>
              <a:t>accelerate gastric emptying: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138875" indent="0" algn="just">
              <a:buNone/>
            </a:pPr>
            <a:r>
              <a:rPr lang="en-US" dirty="0" smtClean="0"/>
              <a:t>(</a:t>
            </a:r>
            <a:r>
              <a:rPr lang="en-US" dirty="0"/>
              <a:t>a) </a:t>
            </a:r>
            <a:r>
              <a:rPr lang="en-US" dirty="0" smtClean="0"/>
              <a:t> When </a:t>
            </a:r>
            <a:r>
              <a:rPr lang="en-US" u="sng" dirty="0"/>
              <a:t>emergency general </a:t>
            </a:r>
            <a:r>
              <a:rPr lang="en-US" u="sng" dirty="0" err="1"/>
              <a:t>anaesthesia</a:t>
            </a:r>
            <a:r>
              <a:rPr lang="en-US" u="sng" dirty="0"/>
              <a:t> has to be given </a:t>
            </a:r>
            <a:r>
              <a:rPr lang="en-US" u="sng" dirty="0" smtClean="0"/>
              <a:t>   </a:t>
            </a:r>
            <a:r>
              <a:rPr lang="en-US" dirty="0" smtClean="0"/>
              <a:t>	and </a:t>
            </a:r>
            <a:r>
              <a:rPr lang="en-US" dirty="0"/>
              <a:t>the </a:t>
            </a:r>
            <a:r>
              <a:rPr lang="en-US" u="sng" dirty="0"/>
              <a:t>patient has taken food less than 4 hours before</a:t>
            </a:r>
            <a:r>
              <a:rPr lang="en-US" dirty="0"/>
              <a:t>. </a:t>
            </a:r>
            <a:endParaRPr lang="en-US" dirty="0" smtClean="0"/>
          </a:p>
          <a:p>
            <a:pPr marL="138875" indent="0" algn="just">
              <a:buNone/>
            </a:pPr>
            <a:r>
              <a:rPr lang="en-US" dirty="0" smtClean="0"/>
              <a:t>(</a:t>
            </a:r>
            <a:r>
              <a:rPr lang="en-US" dirty="0"/>
              <a:t>b) To </a:t>
            </a:r>
            <a:r>
              <a:rPr lang="en-US" u="sng" dirty="0"/>
              <a:t>relieve </a:t>
            </a:r>
            <a:r>
              <a:rPr lang="en-US" u="sng" dirty="0" err="1"/>
              <a:t>postvagotomy</a:t>
            </a:r>
            <a:r>
              <a:rPr lang="en-US" dirty="0"/>
              <a:t> or </a:t>
            </a:r>
            <a:r>
              <a:rPr lang="en-US" u="sng" dirty="0"/>
              <a:t>diabetic </a:t>
            </a:r>
            <a:r>
              <a:rPr lang="en-US" u="sng" dirty="0" err="1" smtClean="0"/>
              <a:t>gastroparesis</a:t>
            </a:r>
            <a:r>
              <a:rPr lang="en-US" u="sng" dirty="0" smtClean="0"/>
              <a:t> </a:t>
            </a:r>
            <a:r>
              <a:rPr lang="en-US" dirty="0" smtClean="0"/>
              <a:t>	</a:t>
            </a:r>
            <a:r>
              <a:rPr lang="en-US" u="sng" dirty="0" smtClean="0"/>
              <a:t>associated </a:t>
            </a:r>
            <a:r>
              <a:rPr lang="en-US" u="sng" dirty="0"/>
              <a:t>gastric stasis. </a:t>
            </a:r>
            <a:endParaRPr lang="en-US" u="sng" dirty="0" smtClean="0"/>
          </a:p>
          <a:p>
            <a:pPr marL="138875" indent="0" algn="just">
              <a:buNone/>
            </a:pPr>
            <a:r>
              <a:rPr lang="en-US" dirty="0" smtClean="0"/>
              <a:t>(</a:t>
            </a:r>
            <a:r>
              <a:rPr lang="en-US" dirty="0"/>
              <a:t>c) To </a:t>
            </a:r>
            <a:r>
              <a:rPr lang="en-US" u="sng" dirty="0"/>
              <a:t>facilitate duodenal intubation</a:t>
            </a:r>
            <a:r>
              <a:rPr lang="en-US" dirty="0"/>
              <a:t>. </a:t>
            </a:r>
            <a:r>
              <a:rPr lang="en-US" dirty="0" smtClean="0"/>
              <a:t>Clinical </a:t>
            </a:r>
            <a:r>
              <a:rPr lang="en-US" dirty="0"/>
              <a:t>efficacy is </a:t>
            </a:r>
            <a:r>
              <a:rPr lang="en-US" dirty="0" smtClean="0"/>
              <a:t>	moderate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74994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tx1"/>
                </a:solidFill>
              </a:rPr>
              <a:t>Dyspepsia </a:t>
            </a:r>
            <a:r>
              <a:rPr lang="en-US" sz="6600" b="1" dirty="0">
                <a:solidFill>
                  <a:schemeClr val="tx1"/>
                </a:solidFill>
              </a:rPr>
              <a:t>other functional GIT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Metoclopramide </a:t>
            </a:r>
            <a:r>
              <a:rPr lang="en-US" dirty="0"/>
              <a:t>may succeed in stopping persistent hiccups.</a:t>
            </a:r>
          </a:p>
        </p:txBody>
      </p:sp>
    </p:spTree>
    <p:extLst>
      <p:ext uri="{BB962C8B-B14F-4D97-AF65-F5344CB8AC3E}">
        <p14:creationId xmlns:p14="http://schemas.microsoft.com/office/powerpoint/2010/main" val="3576223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828675"/>
            <a:ext cx="16595958" cy="1800225"/>
          </a:xfrm>
        </p:spPr>
        <p:txBody>
          <a:bodyPr>
            <a:normAutofit/>
          </a:bodyPr>
          <a:lstStyle/>
          <a:p>
            <a:r>
              <a:rPr lang="en-US" sz="6000" b="1" dirty="0" err="1"/>
              <a:t>Gastroesophageal</a:t>
            </a:r>
            <a:r>
              <a:rPr lang="en-US" sz="6000" b="1" dirty="0"/>
              <a:t> reflux disease (GERD)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581275"/>
            <a:ext cx="19126200" cy="7620000"/>
          </a:xfrm>
        </p:spPr>
        <p:txBody>
          <a:bodyPr/>
          <a:lstStyle/>
          <a:p>
            <a:pPr algn="just"/>
            <a:r>
              <a:rPr lang="en-US" b="1" dirty="0" smtClean="0"/>
              <a:t>Metoclopramide</a:t>
            </a:r>
            <a:r>
              <a:rPr lang="en-US" dirty="0" smtClean="0"/>
              <a:t> </a:t>
            </a:r>
            <a:r>
              <a:rPr lang="en-US" dirty="0"/>
              <a:t>may benefit milder cases of </a:t>
            </a:r>
            <a:r>
              <a:rPr lang="en-US" b="1" dirty="0"/>
              <a:t>GERD</a:t>
            </a:r>
            <a:r>
              <a:rPr lang="en-US" dirty="0"/>
              <a:t>, but is much less effective than </a:t>
            </a:r>
            <a:r>
              <a:rPr lang="en-US" b="1" dirty="0"/>
              <a:t>PPIs/H2 blockers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u="sng" dirty="0"/>
              <a:t>does not aid healing of esophagitis</a:t>
            </a:r>
            <a:r>
              <a:rPr lang="en-US" dirty="0"/>
              <a:t>, but </a:t>
            </a:r>
            <a:r>
              <a:rPr lang="en-US" u="sng" dirty="0"/>
              <a:t>may be used as adjuvant to acid suppressive therapy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303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Domperidone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428875"/>
            <a:ext cx="19126200" cy="7772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It </a:t>
            </a:r>
            <a:r>
              <a:rPr lang="en-US" dirty="0"/>
              <a:t>is a </a:t>
            </a:r>
            <a:r>
              <a:rPr lang="en-US" b="1" dirty="0"/>
              <a:t>D2 receptor antagonist</a:t>
            </a:r>
            <a:r>
              <a:rPr lang="en-US" dirty="0"/>
              <a:t>, </a:t>
            </a:r>
            <a:r>
              <a:rPr lang="en-US" u="sng" dirty="0"/>
              <a:t>chemically related to haloperidol</a:t>
            </a:r>
            <a:r>
              <a:rPr lang="en-US" dirty="0"/>
              <a:t>, but </a:t>
            </a:r>
            <a:r>
              <a:rPr lang="en-US" u="sng" dirty="0" smtClean="0"/>
              <a:t>pharmacologically </a:t>
            </a:r>
            <a:r>
              <a:rPr lang="en-US" u="sng" dirty="0"/>
              <a:t>related to metoclopramide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antiemetic</a:t>
            </a:r>
            <a:r>
              <a:rPr lang="en-US" dirty="0"/>
              <a:t> and </a:t>
            </a:r>
            <a:r>
              <a:rPr lang="en-US" b="1" dirty="0" err="1"/>
              <a:t>prokinetic</a:t>
            </a:r>
            <a:r>
              <a:rPr lang="en-US" b="1" dirty="0"/>
              <a:t> actions </a:t>
            </a:r>
            <a:r>
              <a:rPr lang="en-US" dirty="0"/>
              <a:t>have a lower ceiling. Unlike </a:t>
            </a:r>
            <a:r>
              <a:rPr lang="en-US" u="sng" dirty="0"/>
              <a:t>metoclopramide, its </a:t>
            </a:r>
            <a:r>
              <a:rPr lang="en-US" u="sng" dirty="0" err="1"/>
              <a:t>prokinetic</a:t>
            </a:r>
            <a:r>
              <a:rPr lang="en-US" u="sng" dirty="0"/>
              <a:t> action is not attenuated by atropine and is based only on D2 receptor blockade in upper </a:t>
            </a:r>
            <a:r>
              <a:rPr lang="en-US" u="sng" dirty="0" smtClean="0"/>
              <a:t>GIT.</a:t>
            </a:r>
          </a:p>
          <a:p>
            <a:pPr algn="just"/>
            <a:r>
              <a:rPr lang="en-US" b="1" dirty="0" err="1" smtClean="0"/>
              <a:t>Domperidone</a:t>
            </a:r>
            <a:r>
              <a:rPr lang="en-US" dirty="0" smtClean="0"/>
              <a:t> </a:t>
            </a:r>
            <a:r>
              <a:rPr lang="en-US" dirty="0"/>
              <a:t>crosses </a:t>
            </a:r>
            <a:r>
              <a:rPr lang="en-US" u="sng" dirty="0"/>
              <a:t>blood-brain barrier poorly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Accordingly</a:t>
            </a:r>
            <a:r>
              <a:rPr lang="en-US" dirty="0"/>
              <a:t>, </a:t>
            </a:r>
            <a:r>
              <a:rPr lang="en-US" b="1" dirty="0"/>
              <a:t>extrapyramidal side effects</a:t>
            </a:r>
            <a:r>
              <a:rPr lang="en-US" dirty="0"/>
              <a:t> </a:t>
            </a:r>
            <a:r>
              <a:rPr lang="en-US" b="1" dirty="0"/>
              <a:t>are rare</a:t>
            </a:r>
            <a:r>
              <a:rPr lang="en-US" dirty="0"/>
              <a:t>, but </a:t>
            </a:r>
            <a:r>
              <a:rPr lang="en-US" b="1" dirty="0" err="1" smtClean="0">
                <a:solidFill>
                  <a:srgbClr val="00B0F0"/>
                </a:solidFill>
              </a:rPr>
              <a:t>hyperprolactinaemia</a:t>
            </a:r>
            <a:r>
              <a:rPr lang="en-US" dirty="0" smtClean="0"/>
              <a:t> </a:t>
            </a:r>
            <a:r>
              <a:rPr lang="en-US" dirty="0"/>
              <a:t>can occur.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antiemetic action is exerted</a:t>
            </a:r>
            <a:r>
              <a:rPr lang="en-US" dirty="0"/>
              <a:t> mainly </a:t>
            </a:r>
            <a:r>
              <a:rPr lang="en-US" b="1" dirty="0">
                <a:solidFill>
                  <a:srgbClr val="00B0F0"/>
                </a:solidFill>
              </a:rPr>
              <a:t>through CTZ </a:t>
            </a:r>
            <a:r>
              <a:rPr lang="en-US" u="sng" dirty="0"/>
              <a:t>which is not protected by blood-brain barrier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150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1618572"/>
            <a:ext cx="17861053" cy="810304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Multiple pathways can elicit vomiting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1285875"/>
            <a:ext cx="18973800" cy="8965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5360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Domperidone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428875"/>
            <a:ext cx="19202400" cy="76962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Because of poor entry into CNS, it does not block the therapeutic effect of levodopa and </a:t>
            </a:r>
            <a:r>
              <a:rPr lang="en-US" dirty="0" err="1"/>
              <a:t>bromocriptine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/>
              <a:t>parkinsonism, but counteracts their dose-limiting emetic action. </a:t>
            </a:r>
            <a:endParaRPr lang="en-US" dirty="0" smtClean="0"/>
          </a:p>
          <a:p>
            <a:pPr algn="just"/>
            <a:r>
              <a:rPr lang="en-US" b="1" dirty="0" err="1" smtClean="0"/>
              <a:t>Domperidone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b="1" dirty="0"/>
              <a:t>absorbed orally</a:t>
            </a:r>
            <a:r>
              <a:rPr lang="en-US" dirty="0"/>
              <a:t>, but </a:t>
            </a:r>
            <a:r>
              <a:rPr lang="en-US" dirty="0">
                <a:solidFill>
                  <a:srgbClr val="00B0F0"/>
                </a:solidFill>
              </a:rPr>
              <a:t>bioavailability is only ~15% due to first pass metabolism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b="1" dirty="0"/>
              <a:t>completely </a:t>
            </a:r>
            <a:r>
              <a:rPr lang="en-US" b="1" dirty="0" err="1"/>
              <a:t>biotransformed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metabolites</a:t>
            </a:r>
            <a:r>
              <a:rPr lang="en-US" dirty="0"/>
              <a:t> are </a:t>
            </a:r>
            <a:r>
              <a:rPr lang="en-US" b="1" dirty="0"/>
              <a:t>excreted in urine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Plasma </a:t>
            </a:r>
            <a:r>
              <a:rPr lang="en-US" b="1" dirty="0"/>
              <a:t>t½ is 7.5 </a:t>
            </a:r>
            <a:r>
              <a:rPr lang="en-US" b="1" dirty="0" err="1"/>
              <a:t>hr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324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Side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428875"/>
            <a:ext cx="19202400" cy="76962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Dry </a:t>
            </a:r>
            <a:r>
              <a:rPr lang="en-US" b="1" dirty="0"/>
              <a:t>mouth</a:t>
            </a:r>
            <a:r>
              <a:rPr lang="en-US" dirty="0"/>
              <a:t>, </a:t>
            </a:r>
            <a:r>
              <a:rPr lang="en-US" b="1" dirty="0"/>
              <a:t>loose stools</a:t>
            </a:r>
            <a:r>
              <a:rPr lang="en-US" dirty="0"/>
              <a:t>, </a:t>
            </a:r>
            <a:r>
              <a:rPr lang="en-US" b="1" dirty="0"/>
              <a:t>headache</a:t>
            </a:r>
            <a:r>
              <a:rPr lang="en-US" dirty="0"/>
              <a:t>, </a:t>
            </a:r>
            <a:r>
              <a:rPr lang="en-US" b="1" dirty="0"/>
              <a:t>rashes</a:t>
            </a:r>
            <a:r>
              <a:rPr lang="en-US" dirty="0"/>
              <a:t>, </a:t>
            </a:r>
            <a:r>
              <a:rPr lang="en-US" b="1" dirty="0" err="1"/>
              <a:t>galactorrhoea</a:t>
            </a:r>
            <a:r>
              <a:rPr lang="en-US" dirty="0"/>
              <a:t> </a:t>
            </a:r>
            <a:r>
              <a:rPr lang="en-US" u="sng" dirty="0"/>
              <a:t>are generally mild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Cardiac </a:t>
            </a:r>
            <a:r>
              <a:rPr lang="en-US" b="1" dirty="0"/>
              <a:t>arrhythmias</a:t>
            </a:r>
            <a:r>
              <a:rPr lang="en-US" dirty="0"/>
              <a:t> </a:t>
            </a:r>
            <a:r>
              <a:rPr lang="en-US" u="sng" dirty="0"/>
              <a:t>have developed on rapid </a:t>
            </a:r>
            <a:r>
              <a:rPr lang="en-US" u="sng" dirty="0" err="1"/>
              <a:t>i.v.</a:t>
            </a:r>
            <a:r>
              <a:rPr lang="en-US" u="sng" dirty="0"/>
              <a:t> injection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Its </a:t>
            </a:r>
            <a:r>
              <a:rPr lang="en-US" b="1" dirty="0">
                <a:solidFill>
                  <a:srgbClr val="FF0000"/>
                </a:solidFill>
              </a:rPr>
              <a:t>indications are similar to that of </a:t>
            </a:r>
            <a:r>
              <a:rPr lang="en-US" b="1" dirty="0" smtClean="0">
                <a:solidFill>
                  <a:srgbClr val="FF0000"/>
                </a:solidFill>
              </a:rPr>
              <a:t>metoclopramide</a:t>
            </a:r>
            <a:r>
              <a:rPr lang="en-US" dirty="0">
                <a:solidFill>
                  <a:srgbClr val="FF0000"/>
                </a:solidFill>
              </a:rPr>
              <a:t>, but it is a </a:t>
            </a:r>
            <a:r>
              <a:rPr lang="en-US" b="1" dirty="0">
                <a:solidFill>
                  <a:srgbClr val="FF0000"/>
                </a:solidFill>
              </a:rPr>
              <a:t>less efficacious </a:t>
            </a:r>
            <a:r>
              <a:rPr lang="en-US" b="1" dirty="0" err="1">
                <a:solidFill>
                  <a:srgbClr val="FF0000"/>
                </a:solidFill>
              </a:rPr>
              <a:t>gastrokinetic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not useful against highly </a:t>
            </a:r>
            <a:r>
              <a:rPr lang="en-US" b="1" dirty="0" err="1">
                <a:solidFill>
                  <a:srgbClr val="FF0000"/>
                </a:solidFill>
              </a:rPr>
              <a:t>emetogenic</a:t>
            </a:r>
            <a:r>
              <a:rPr lang="en-US" b="1" dirty="0">
                <a:solidFill>
                  <a:srgbClr val="FF0000"/>
                </a:solidFill>
              </a:rPr>
              <a:t> chemotherapy</a:t>
            </a:r>
          </a:p>
        </p:txBody>
      </p:sp>
    </p:spTree>
    <p:extLst>
      <p:ext uri="{BB962C8B-B14F-4D97-AF65-F5344CB8AC3E}">
        <p14:creationId xmlns:p14="http://schemas.microsoft.com/office/powerpoint/2010/main" val="646464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950" y="676275"/>
            <a:ext cx="16595958" cy="3276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5-HT3 </a:t>
            </a:r>
            <a:r>
              <a:rPr lang="en-US" b="1" dirty="0" smtClean="0">
                <a:solidFill>
                  <a:schemeClr val="tx1"/>
                </a:solidFill>
              </a:rPr>
              <a:t>ANTAGONISTS</a:t>
            </a:r>
            <a:r>
              <a:rPr lang="en-US" dirty="0"/>
              <a:t> </a:t>
            </a:r>
            <a:r>
              <a:rPr lang="en-US" b="1" dirty="0" err="1" smtClean="0"/>
              <a:t>Ondansetron</a:t>
            </a:r>
            <a:r>
              <a:rPr lang="en-US" b="1" dirty="0" smtClean="0"/>
              <a:t>: Mode of Action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3952875"/>
            <a:ext cx="19278600" cy="6248400"/>
          </a:xfrm>
        </p:spPr>
        <p:txBody>
          <a:bodyPr>
            <a:normAutofit/>
          </a:bodyPr>
          <a:lstStyle/>
          <a:p>
            <a:r>
              <a:rPr lang="en-US" dirty="0"/>
              <a:t>It is the </a:t>
            </a:r>
            <a:r>
              <a:rPr lang="en-US" b="1" dirty="0">
                <a:solidFill>
                  <a:srgbClr val="FF0000"/>
                </a:solidFill>
              </a:rPr>
              <a:t>prototype</a:t>
            </a:r>
            <a:r>
              <a:rPr lang="en-US" dirty="0"/>
              <a:t> of a distinct class of antiemetic drugs </a:t>
            </a:r>
            <a:r>
              <a:rPr lang="en-US" u="sng" dirty="0"/>
              <a:t>developed to control </a:t>
            </a:r>
            <a:r>
              <a:rPr lang="en-US" b="1" u="sng" dirty="0"/>
              <a:t>cancer chemotherapy/radiotherapy induced vomiting</a:t>
            </a:r>
            <a:r>
              <a:rPr lang="en-US" dirty="0"/>
              <a:t>, and later found to be highly effective in PONV and disease/drug associated vomiting as well.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b="1" dirty="0"/>
              <a:t>blocks</a:t>
            </a:r>
            <a:r>
              <a:rPr lang="en-US" dirty="0"/>
              <a:t> the </a:t>
            </a:r>
            <a:r>
              <a:rPr lang="en-US" u="sng" dirty="0">
                <a:solidFill>
                  <a:srgbClr val="0070C0"/>
                </a:solidFill>
              </a:rPr>
              <a:t>depolarizing action of 5-HT exerted through 5-HT3 receptors</a:t>
            </a:r>
            <a:r>
              <a:rPr lang="en-US" dirty="0"/>
              <a:t> on </a:t>
            </a:r>
            <a:r>
              <a:rPr lang="en-US" b="1" dirty="0"/>
              <a:t>vagal afferents </a:t>
            </a:r>
            <a:r>
              <a:rPr lang="en-US" dirty="0"/>
              <a:t>in the </a:t>
            </a:r>
            <a:r>
              <a:rPr lang="en-US" dirty="0" smtClean="0"/>
              <a:t>GIT as </a:t>
            </a:r>
            <a:r>
              <a:rPr lang="en-US" dirty="0"/>
              <a:t>well as in NTS and CTZ. </a:t>
            </a:r>
          </a:p>
        </p:txBody>
      </p:sp>
    </p:spTree>
    <p:extLst>
      <p:ext uri="{BB962C8B-B14F-4D97-AF65-F5344CB8AC3E}">
        <p14:creationId xmlns:p14="http://schemas.microsoft.com/office/powerpoint/2010/main" val="2103642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752475"/>
            <a:ext cx="16595958" cy="1800225"/>
          </a:xfrm>
        </p:spPr>
        <p:txBody>
          <a:bodyPr/>
          <a:lstStyle/>
          <a:p>
            <a:r>
              <a:rPr lang="en-US" b="1" dirty="0" err="1"/>
              <a:t>Ondansetron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950" y="2352675"/>
            <a:ext cx="19278600" cy="7848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/>
              <a:t>Cytotoxic drugs/radiation </a:t>
            </a:r>
            <a:r>
              <a:rPr lang="en-US" u="sng" dirty="0"/>
              <a:t>produce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nausea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vomiting</a:t>
            </a:r>
            <a:r>
              <a:rPr lang="en-US" dirty="0"/>
              <a:t> by </a:t>
            </a:r>
            <a:r>
              <a:rPr lang="en-US" u="sng" dirty="0"/>
              <a:t>causing cellular damage </a:t>
            </a:r>
            <a:r>
              <a:rPr lang="en-US" dirty="0"/>
              <a:t>→ </a:t>
            </a:r>
            <a:r>
              <a:rPr lang="en-US" b="1" u="sng" dirty="0"/>
              <a:t>release of mediators </a:t>
            </a:r>
            <a:r>
              <a:rPr lang="en-US" dirty="0"/>
              <a:t>including </a:t>
            </a:r>
            <a:r>
              <a:rPr lang="en-US" b="1" dirty="0">
                <a:solidFill>
                  <a:srgbClr val="00B0F0"/>
                </a:solidFill>
              </a:rPr>
              <a:t>5-HT</a:t>
            </a:r>
            <a:r>
              <a:rPr lang="en-US" dirty="0"/>
              <a:t> </a:t>
            </a:r>
            <a:r>
              <a:rPr lang="en-US" u="sng" dirty="0"/>
              <a:t>from intestinal mucosa </a:t>
            </a:r>
            <a:r>
              <a:rPr lang="en-US" dirty="0"/>
              <a:t>→ </a:t>
            </a:r>
            <a:r>
              <a:rPr lang="en-US" u="sng" dirty="0"/>
              <a:t>activation of vagal afferents in the gut</a:t>
            </a:r>
            <a:r>
              <a:rPr lang="en-US" dirty="0"/>
              <a:t> → </a:t>
            </a:r>
            <a:r>
              <a:rPr lang="en-US" u="sng" dirty="0" err="1"/>
              <a:t>emetogenic</a:t>
            </a:r>
            <a:r>
              <a:rPr lang="en-US" u="sng" dirty="0"/>
              <a:t> impulses to the NTS and </a:t>
            </a:r>
            <a:r>
              <a:rPr lang="en-US" u="sng" dirty="0" smtClean="0"/>
              <a:t>CTZ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Ondansetron</a:t>
            </a:r>
            <a:r>
              <a:rPr lang="en-US" dirty="0" smtClean="0"/>
              <a:t> </a:t>
            </a:r>
            <a:r>
              <a:rPr lang="en-US" b="1" u="sng" dirty="0"/>
              <a:t>blocks</a:t>
            </a:r>
            <a:r>
              <a:rPr lang="en-US" dirty="0"/>
              <a:t> </a:t>
            </a:r>
            <a:r>
              <a:rPr lang="en-US" u="sng" dirty="0" err="1">
                <a:solidFill>
                  <a:schemeClr val="accent6">
                    <a:lumMod val="75000"/>
                  </a:schemeClr>
                </a:solidFill>
              </a:rPr>
              <a:t>emetogenic</a:t>
            </a:r>
            <a:r>
              <a:rPr lang="en-US" u="sng" dirty="0">
                <a:solidFill>
                  <a:schemeClr val="accent6">
                    <a:lumMod val="75000"/>
                  </a:schemeClr>
                </a:solidFill>
              </a:rPr>
              <a:t> impulses </a:t>
            </a:r>
            <a:r>
              <a:rPr lang="en-US" dirty="0"/>
              <a:t>both </a:t>
            </a:r>
            <a:r>
              <a:rPr lang="en-US" u="sng" dirty="0"/>
              <a:t>at their </a:t>
            </a:r>
            <a:r>
              <a:rPr lang="en-US" u="sng" dirty="0">
                <a:solidFill>
                  <a:schemeClr val="accent3">
                    <a:lumMod val="75000"/>
                  </a:schemeClr>
                </a:solidFill>
              </a:rPr>
              <a:t>peripheral origin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/>
              <a:t>and </a:t>
            </a:r>
            <a:r>
              <a:rPr lang="en-US" u="sng" dirty="0">
                <a:solidFill>
                  <a:srgbClr val="00B0F0"/>
                </a:solidFill>
              </a:rPr>
              <a:t>their central relay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It </a:t>
            </a:r>
            <a:r>
              <a:rPr lang="en-US" b="1" dirty="0">
                <a:solidFill>
                  <a:srgbClr val="C00000"/>
                </a:solidFill>
              </a:rPr>
              <a:t>does not block dopamine receptors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err="1" smtClean="0"/>
              <a:t>Apomorphine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b="1" dirty="0"/>
              <a:t>motion sickness </a:t>
            </a:r>
            <a:r>
              <a:rPr lang="en-US" u="sng" dirty="0"/>
              <a:t>induced vomiting is not suppressed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weak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gastrokinetic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action</a:t>
            </a:r>
            <a:r>
              <a:rPr lang="en-US" dirty="0"/>
              <a:t> </a:t>
            </a:r>
            <a:r>
              <a:rPr lang="en-US" u="sng" dirty="0" smtClean="0"/>
              <a:t>due to </a:t>
            </a:r>
            <a:r>
              <a:rPr lang="en-US" b="1" u="sng" dirty="0" smtClean="0">
                <a:solidFill>
                  <a:srgbClr val="0070C0"/>
                </a:solidFill>
              </a:rPr>
              <a:t>5-HT3 blockade </a:t>
            </a:r>
            <a:r>
              <a:rPr lang="en-US" u="sng" dirty="0"/>
              <a:t>has been </a:t>
            </a:r>
            <a:r>
              <a:rPr lang="en-US" u="sng" dirty="0" smtClean="0"/>
              <a:t>detected</a:t>
            </a:r>
            <a:r>
              <a:rPr lang="en-US" dirty="0" smtClean="0"/>
              <a:t>, </a:t>
            </a:r>
            <a:r>
              <a:rPr lang="en-US" dirty="0"/>
              <a:t>but this is clinically insignificant.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b="1" dirty="0"/>
              <a:t>minor 5-HT4 antagonistic action </a:t>
            </a:r>
            <a:r>
              <a:rPr lang="en-US" u="sng" dirty="0"/>
              <a:t>has also been shown</a:t>
            </a:r>
            <a:r>
              <a:rPr lang="en-US" dirty="0"/>
              <a:t>, but seems to have no clinical relevance.</a:t>
            </a:r>
          </a:p>
        </p:txBody>
      </p:sp>
    </p:spTree>
    <p:extLst>
      <p:ext uri="{BB962C8B-B14F-4D97-AF65-F5344CB8AC3E}">
        <p14:creationId xmlns:p14="http://schemas.microsoft.com/office/powerpoint/2010/main" val="35128700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Pharmacokinetics: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352675"/>
            <a:ext cx="19202400" cy="77724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00B050"/>
                </a:solidFill>
              </a:rPr>
              <a:t>Oral </a:t>
            </a:r>
            <a:r>
              <a:rPr lang="en-US" b="1" dirty="0">
                <a:solidFill>
                  <a:srgbClr val="00B050"/>
                </a:solidFill>
              </a:rPr>
              <a:t>bioavailability of </a:t>
            </a:r>
            <a:r>
              <a:rPr lang="en-US" b="1" dirty="0" err="1" smtClean="0">
                <a:solidFill>
                  <a:srgbClr val="00B050"/>
                </a:solidFill>
              </a:rPr>
              <a:t>ondansetron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/>
              <a:t>is </a:t>
            </a:r>
            <a:r>
              <a:rPr lang="en-US" b="1" dirty="0"/>
              <a:t>60–70%</a:t>
            </a:r>
            <a:r>
              <a:rPr lang="en-US" dirty="0"/>
              <a:t> </a:t>
            </a:r>
            <a:r>
              <a:rPr lang="en-US" u="sng" dirty="0"/>
              <a:t>due to first pass metabolism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b="1" dirty="0" err="1"/>
              <a:t>hydroxylated</a:t>
            </a:r>
            <a:r>
              <a:rPr lang="en-US" b="1" dirty="0"/>
              <a:t> by </a:t>
            </a:r>
            <a:r>
              <a:rPr lang="en-US" b="1" dirty="0">
                <a:solidFill>
                  <a:srgbClr val="00B050"/>
                </a:solidFill>
              </a:rPr>
              <a:t>CYP1A2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2D6</a:t>
            </a:r>
            <a:r>
              <a:rPr lang="en-US" b="1" dirty="0"/>
              <a:t> and </a:t>
            </a:r>
            <a:r>
              <a:rPr lang="en-US" b="1" dirty="0">
                <a:solidFill>
                  <a:srgbClr val="0070C0"/>
                </a:solidFill>
              </a:rPr>
              <a:t>3A</a:t>
            </a:r>
            <a:r>
              <a:rPr lang="en-US" dirty="0"/>
              <a:t>, followed by </a:t>
            </a:r>
            <a:r>
              <a:rPr lang="en-US" b="1" dirty="0" err="1"/>
              <a:t>glucuronide</a:t>
            </a:r>
            <a:r>
              <a:rPr lang="en-US" b="1" dirty="0"/>
              <a:t> and sulfate conjugation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b="1" dirty="0"/>
              <a:t>eliminated</a:t>
            </a:r>
            <a:r>
              <a:rPr lang="en-US" dirty="0"/>
              <a:t> 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urine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faeces</a:t>
            </a:r>
            <a:r>
              <a:rPr lang="en-US" dirty="0"/>
              <a:t>, mostly as metabolites; </a:t>
            </a:r>
            <a:endParaRPr lang="en-US" dirty="0" smtClean="0"/>
          </a:p>
          <a:p>
            <a:pPr algn="just"/>
            <a:r>
              <a:rPr lang="en-US" b="1" dirty="0" smtClean="0"/>
              <a:t>t</a:t>
            </a:r>
            <a:r>
              <a:rPr lang="en-US" b="1" dirty="0"/>
              <a:t>½ is 3–5 </a:t>
            </a:r>
            <a:r>
              <a:rPr lang="en-US" b="1" dirty="0" err="1"/>
              <a:t>hrs</a:t>
            </a:r>
            <a:r>
              <a:rPr lang="en-US" dirty="0"/>
              <a:t>, and </a:t>
            </a:r>
            <a:r>
              <a:rPr lang="en-US" b="1" dirty="0"/>
              <a:t>duration of action</a:t>
            </a:r>
            <a:r>
              <a:rPr lang="en-US" dirty="0"/>
              <a:t> is </a:t>
            </a:r>
            <a:r>
              <a:rPr lang="en-US" b="1" dirty="0"/>
              <a:t>8–12 </a:t>
            </a:r>
            <a:r>
              <a:rPr lang="en-US" b="1" dirty="0" err="1"/>
              <a:t>hrs</a:t>
            </a:r>
            <a:r>
              <a:rPr lang="en-US" b="1" dirty="0"/>
              <a:t> </a:t>
            </a:r>
            <a:r>
              <a:rPr lang="en-US" dirty="0"/>
              <a:t>(longer at higher doses).</a:t>
            </a:r>
          </a:p>
        </p:txBody>
      </p:sp>
    </p:spTree>
    <p:extLst>
      <p:ext uri="{BB962C8B-B14F-4D97-AF65-F5344CB8AC3E}">
        <p14:creationId xmlns:p14="http://schemas.microsoft.com/office/powerpoint/2010/main" val="1647271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550" y="7524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Side effects: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2550" y="2505075"/>
            <a:ext cx="19126200" cy="7620000"/>
          </a:xfrm>
        </p:spPr>
        <p:txBody>
          <a:bodyPr/>
          <a:lstStyle/>
          <a:p>
            <a:pPr algn="just"/>
            <a:r>
              <a:rPr lang="en-US" b="1" dirty="0" err="1" smtClean="0"/>
              <a:t>Ondansetron</a:t>
            </a:r>
            <a:r>
              <a:rPr lang="en-US" b="1" dirty="0" smtClean="0"/>
              <a:t> </a:t>
            </a:r>
            <a:r>
              <a:rPr lang="en-US" b="1" dirty="0"/>
              <a:t>is generally well </a:t>
            </a:r>
            <a:r>
              <a:rPr lang="en-US" b="1" dirty="0" smtClean="0"/>
              <a:t>tolerated</a:t>
            </a:r>
            <a:r>
              <a:rPr lang="en-US" b="1" dirty="0"/>
              <a:t>: </a:t>
            </a:r>
            <a:endParaRPr lang="en-US" b="1" dirty="0" smtClean="0"/>
          </a:p>
          <a:p>
            <a:pPr algn="just"/>
            <a:r>
              <a:rPr lang="en-US" b="1" dirty="0"/>
              <a:t>C</a:t>
            </a:r>
            <a:r>
              <a:rPr lang="en-US" b="1" dirty="0" smtClean="0"/>
              <a:t>ommon </a:t>
            </a:r>
            <a:r>
              <a:rPr lang="en-US" b="1" dirty="0"/>
              <a:t>side </a:t>
            </a:r>
            <a:r>
              <a:rPr lang="en-US" b="1" dirty="0" smtClean="0"/>
              <a:t>effect: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dirty="0" smtClean="0"/>
              <a:t>headache </a:t>
            </a:r>
            <a:r>
              <a:rPr lang="en-US" dirty="0"/>
              <a:t>and dizziness. </a:t>
            </a:r>
            <a:endParaRPr lang="en-US" dirty="0" smtClean="0"/>
          </a:p>
          <a:p>
            <a:pPr algn="just"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Mild </a:t>
            </a:r>
            <a:r>
              <a:rPr lang="en-US" dirty="0"/>
              <a:t>constipation </a:t>
            </a:r>
            <a:r>
              <a:rPr lang="en-US" dirty="0" smtClean="0"/>
              <a:t> 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abdominal </a:t>
            </a:r>
            <a:r>
              <a:rPr lang="en-US" dirty="0"/>
              <a:t>discomfort occur in few patients. </a:t>
            </a:r>
            <a:endParaRPr lang="en-US" dirty="0" smtClean="0"/>
          </a:p>
          <a:p>
            <a:pPr algn="just"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/>
              <a:t>Hypotension</a:t>
            </a:r>
            <a:r>
              <a:rPr lang="en-US" dirty="0"/>
              <a:t>, </a:t>
            </a:r>
            <a:r>
              <a:rPr lang="en-US" dirty="0" err="1"/>
              <a:t>bradycardia</a:t>
            </a:r>
            <a:r>
              <a:rPr lang="en-US" dirty="0"/>
              <a:t>, chest pain and allergic reactions are reported, especially after </a:t>
            </a:r>
            <a:r>
              <a:rPr lang="en-US" dirty="0" err="1"/>
              <a:t>i.v.</a:t>
            </a:r>
            <a:r>
              <a:rPr lang="en-US" dirty="0"/>
              <a:t> injection</a:t>
            </a:r>
          </a:p>
        </p:txBody>
      </p:sp>
    </p:spTree>
    <p:extLst>
      <p:ext uri="{BB962C8B-B14F-4D97-AF65-F5344CB8AC3E}">
        <p14:creationId xmlns:p14="http://schemas.microsoft.com/office/powerpoint/2010/main" val="30618343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1209675"/>
            <a:ext cx="16595958" cy="1800225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D2 receptor antagonist </a:t>
            </a:r>
            <a:r>
              <a:rPr lang="en-US" sz="6000" b="1" dirty="0" smtClean="0">
                <a:solidFill>
                  <a:schemeClr val="tx1"/>
                </a:solidFill>
              </a:rPr>
              <a:t>(</a:t>
            </a:r>
            <a:r>
              <a:rPr lang="en-US" sz="6000" b="1" dirty="0" err="1" smtClean="0">
                <a:solidFill>
                  <a:schemeClr val="tx1"/>
                </a:solidFill>
              </a:rPr>
              <a:t>Phenothiazines</a:t>
            </a:r>
            <a:r>
              <a:rPr lang="en-US" sz="6000" b="1" dirty="0" smtClean="0">
                <a:solidFill>
                  <a:schemeClr val="tx1"/>
                </a:solidFill>
              </a:rPr>
              <a:t>)</a:t>
            </a:r>
            <a:r>
              <a:rPr lang="en-US" sz="6000" b="1" dirty="0" err="1" smtClean="0">
                <a:solidFill>
                  <a:srgbClr val="00B050"/>
                </a:solidFill>
              </a:rPr>
              <a:t>Prochlorperazine</a:t>
            </a:r>
            <a:endParaRPr lang="en-US" sz="6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81275"/>
            <a:ext cx="19278600" cy="7543800"/>
          </a:xfrm>
        </p:spPr>
        <p:txBody>
          <a:bodyPr>
            <a:normAutofit/>
          </a:bodyPr>
          <a:lstStyle/>
          <a:p>
            <a:pPr marL="138875" indent="0" algn="just">
              <a:buNone/>
            </a:pPr>
            <a:r>
              <a:rPr lang="en-US" b="1" dirty="0" smtClean="0"/>
              <a:t> 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first group of drugs shown to be effective antiemetic agents, </a:t>
            </a:r>
            <a:r>
              <a:rPr lang="en-US" b="1" dirty="0" err="1"/>
              <a:t>phenothiazines</a:t>
            </a:r>
            <a:r>
              <a:rPr lang="en-US" dirty="0"/>
              <a:t>, such as </a:t>
            </a:r>
            <a:r>
              <a:rPr lang="en-US" b="1" dirty="0" err="1" smtClean="0"/>
              <a:t>prochlorperazine</a:t>
            </a:r>
            <a:r>
              <a:rPr lang="en-US" dirty="0" smtClean="0"/>
              <a:t>, </a:t>
            </a:r>
            <a:r>
              <a:rPr lang="en-US" u="sng" dirty="0">
                <a:solidFill>
                  <a:srgbClr val="00B050"/>
                </a:solidFill>
              </a:rPr>
              <a:t>act by blocking dopamine receptors. </a:t>
            </a:r>
            <a:endParaRPr lang="en-US" u="sng" dirty="0" smtClean="0">
              <a:solidFill>
                <a:srgbClr val="00B050"/>
              </a:solidFill>
            </a:endParaRPr>
          </a:p>
          <a:p>
            <a:pPr algn="just"/>
            <a:r>
              <a:rPr lang="en-US" b="1" dirty="0" err="1" smtClean="0"/>
              <a:t>Prochlorperazine</a:t>
            </a:r>
            <a:r>
              <a:rPr lang="en-US" dirty="0" smtClean="0"/>
              <a:t> </a:t>
            </a:r>
            <a:r>
              <a:rPr lang="en-US" dirty="0"/>
              <a:t>is effective against low or moderately </a:t>
            </a:r>
            <a:r>
              <a:rPr lang="en-US" dirty="0" err="1" smtClean="0"/>
              <a:t>emetogenic</a:t>
            </a:r>
            <a:r>
              <a:rPr lang="en-US" dirty="0" smtClean="0"/>
              <a:t> </a:t>
            </a:r>
            <a:r>
              <a:rPr lang="en-US" dirty="0"/>
              <a:t>chemotherapeutic agents (for example, </a:t>
            </a:r>
            <a:r>
              <a:rPr lang="en-US" u="sng" dirty="0"/>
              <a:t>fluorouracil and doxorubicin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r>
              <a:rPr lang="en-US" dirty="0" smtClean="0"/>
              <a:t>Although </a:t>
            </a:r>
            <a:r>
              <a:rPr lang="en-US" u="sng" dirty="0"/>
              <a:t>increasing the dose improves antiemetic </a:t>
            </a:r>
            <a:r>
              <a:rPr lang="en-US" u="sng" dirty="0" smtClean="0"/>
              <a:t>activity</a:t>
            </a:r>
            <a:r>
              <a:rPr lang="en-US" dirty="0" smtClean="0"/>
              <a:t>,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side </a:t>
            </a:r>
            <a:r>
              <a:rPr lang="en-US" dirty="0">
                <a:solidFill>
                  <a:srgbClr val="FF0000"/>
                </a:solidFill>
              </a:rPr>
              <a:t>effects are dose limiting.</a:t>
            </a:r>
          </a:p>
        </p:txBody>
      </p:sp>
    </p:spTree>
    <p:extLst>
      <p:ext uri="{BB962C8B-B14F-4D97-AF65-F5344CB8AC3E}">
        <p14:creationId xmlns:p14="http://schemas.microsoft.com/office/powerpoint/2010/main" val="18122966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828675"/>
            <a:ext cx="16595958" cy="1800225"/>
          </a:xfrm>
        </p:spPr>
        <p:txBody>
          <a:bodyPr>
            <a:normAutofit fontScale="90000"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D2 receptor antagonist </a:t>
            </a:r>
            <a:r>
              <a:rPr lang="en-US" sz="7300" b="1" dirty="0" err="1" smtClean="0">
                <a:solidFill>
                  <a:schemeClr val="tx1"/>
                </a:solidFill>
              </a:rPr>
              <a:t>Butyrophenones</a:t>
            </a:r>
            <a:r>
              <a:rPr lang="en-US" sz="7300" b="1" dirty="0">
                <a:solidFill>
                  <a:schemeClr val="tx1"/>
                </a:solidFill>
              </a:rPr>
              <a:t>:</a:t>
            </a:r>
            <a:r>
              <a:rPr lang="en-US" sz="7300" dirty="0"/>
              <a:t> </a:t>
            </a:r>
            <a:r>
              <a:rPr lang="en-US" sz="7300" b="1" dirty="0" err="1"/>
              <a:t>Droperidol</a:t>
            </a:r>
            <a:endParaRPr lang="en-US" sz="7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05075"/>
            <a:ext cx="19202400" cy="7620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Butyrophenones</a:t>
            </a:r>
            <a:r>
              <a:rPr lang="en-US" b="1" dirty="0"/>
              <a:t>: </a:t>
            </a:r>
            <a:r>
              <a:rPr lang="en-US" b="1" u="sng" dirty="0" err="1">
                <a:solidFill>
                  <a:srgbClr val="00B050"/>
                </a:solidFill>
              </a:rPr>
              <a:t>Droperidol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B050"/>
                </a:solidFill>
              </a:rPr>
              <a:t>haloperidol</a:t>
            </a:r>
            <a:r>
              <a:rPr lang="en-US" dirty="0"/>
              <a:t> </a:t>
            </a:r>
            <a:r>
              <a:rPr lang="en-US" u="sng" dirty="0" smtClean="0">
                <a:solidFill>
                  <a:srgbClr val="C00000"/>
                </a:solidFill>
              </a:rPr>
              <a:t>act </a:t>
            </a:r>
            <a:r>
              <a:rPr lang="en-US" u="sng" dirty="0">
                <a:solidFill>
                  <a:srgbClr val="C00000"/>
                </a:solidFill>
              </a:rPr>
              <a:t>by blocking </a:t>
            </a:r>
            <a:r>
              <a:rPr lang="en-US" b="1" u="sng" dirty="0">
                <a:solidFill>
                  <a:srgbClr val="C00000"/>
                </a:solidFill>
              </a:rPr>
              <a:t>dopamine receptors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err="1" smtClean="0"/>
              <a:t>butyrophenones</a:t>
            </a:r>
            <a:r>
              <a:rPr lang="en-US" dirty="0" smtClean="0"/>
              <a:t> </a:t>
            </a:r>
            <a:r>
              <a:rPr lang="en-US" dirty="0"/>
              <a:t>are moderately effective </a:t>
            </a:r>
            <a:r>
              <a:rPr lang="en-US" dirty="0" err="1" smtClean="0"/>
              <a:t>antiemetics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Droperidol</a:t>
            </a:r>
            <a:r>
              <a:rPr lang="en-US" dirty="0" smtClean="0"/>
              <a:t> </a:t>
            </a:r>
            <a:r>
              <a:rPr lang="en-US" dirty="0"/>
              <a:t>had been </a:t>
            </a:r>
            <a:r>
              <a:rPr lang="en-US" u="sng" dirty="0"/>
              <a:t>used most often for sedation in endoscopy and surgery, </a:t>
            </a:r>
            <a:r>
              <a:rPr lang="en-US" u="sng" dirty="0" smtClean="0"/>
              <a:t>usually </a:t>
            </a:r>
            <a:r>
              <a:rPr lang="en-US" u="sng" dirty="0"/>
              <a:t>in combination with opioids or benzodiazepines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It </a:t>
            </a:r>
            <a:r>
              <a:rPr lang="en-US" dirty="0"/>
              <a:t>may </a:t>
            </a:r>
            <a:r>
              <a:rPr lang="en-US" b="1" dirty="0"/>
              <a:t>prolong the </a:t>
            </a:r>
            <a:r>
              <a:rPr lang="en-US" b="1" dirty="0" err="1"/>
              <a:t>QTc</a:t>
            </a:r>
            <a:r>
              <a:rPr lang="en-US" b="1" dirty="0"/>
              <a:t> interval </a:t>
            </a:r>
            <a:r>
              <a:rPr lang="en-US" dirty="0"/>
              <a:t>and </a:t>
            </a:r>
            <a:r>
              <a:rPr lang="en-US" u="sng" dirty="0"/>
              <a:t>should be reserved for patients with inadequate response to other agents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High-dose </a:t>
            </a:r>
            <a:r>
              <a:rPr lang="en-US" b="1" dirty="0"/>
              <a:t>haloperidol </a:t>
            </a:r>
            <a:r>
              <a:rPr lang="en-US" dirty="0"/>
              <a:t>was found to be nearly </a:t>
            </a:r>
            <a:r>
              <a:rPr lang="en-US" u="sng" dirty="0">
                <a:solidFill>
                  <a:srgbClr val="C00000"/>
                </a:solidFill>
              </a:rPr>
              <a:t>as effective as high-dose metoclopramide in preventing </a:t>
            </a:r>
            <a:r>
              <a:rPr lang="en-US" u="sng" dirty="0" err="1">
                <a:solidFill>
                  <a:srgbClr val="C00000"/>
                </a:solidFill>
              </a:rPr>
              <a:t>cisplatin</a:t>
            </a:r>
            <a:r>
              <a:rPr lang="en-US" u="sng" dirty="0">
                <a:solidFill>
                  <a:srgbClr val="C00000"/>
                </a:solidFill>
              </a:rPr>
              <a:t>-induced emesis.</a:t>
            </a:r>
          </a:p>
        </p:txBody>
      </p:sp>
    </p:spTree>
    <p:extLst>
      <p:ext uri="{BB962C8B-B14F-4D97-AF65-F5344CB8AC3E}">
        <p14:creationId xmlns:p14="http://schemas.microsoft.com/office/powerpoint/2010/main" val="25711531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8286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Benzodiazepines: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505075"/>
            <a:ext cx="19202400" cy="7696200"/>
          </a:xfrm>
        </p:spPr>
        <p:txBody>
          <a:bodyPr>
            <a:normAutofit/>
          </a:bodyPr>
          <a:lstStyle/>
          <a:p>
            <a:pPr algn="just"/>
            <a:r>
              <a:rPr lang="en-US" u="sng" dirty="0" smtClean="0"/>
              <a:t>The </a:t>
            </a:r>
            <a:r>
              <a:rPr lang="en-US" b="1" u="sng" dirty="0"/>
              <a:t>antiemetic potency </a:t>
            </a:r>
            <a:r>
              <a:rPr lang="en-US" u="sng" dirty="0"/>
              <a:t>of </a:t>
            </a:r>
            <a:r>
              <a:rPr lang="en-US" b="1" u="sng" dirty="0" err="1"/>
              <a:t>lorazepam</a:t>
            </a:r>
            <a:r>
              <a:rPr lang="en-US" u="sng" dirty="0"/>
              <a:t> </a:t>
            </a:r>
            <a:r>
              <a:rPr lang="en-US" u="sng" dirty="0" smtClean="0"/>
              <a:t>and </a:t>
            </a:r>
            <a:r>
              <a:rPr lang="en-US" b="1" u="sng" dirty="0"/>
              <a:t>alprazolam</a:t>
            </a:r>
            <a:r>
              <a:rPr lang="en-US" u="sng" dirty="0"/>
              <a:t> </a:t>
            </a:r>
            <a:r>
              <a:rPr lang="en-US" u="sng" dirty="0" smtClean="0"/>
              <a:t>is </a:t>
            </a:r>
            <a:r>
              <a:rPr lang="en-US" u="sng" dirty="0"/>
              <a:t>low. </a:t>
            </a:r>
            <a:endParaRPr lang="en-US" u="sng" dirty="0" smtClean="0"/>
          </a:p>
          <a:p>
            <a:pPr algn="just"/>
            <a:r>
              <a:rPr lang="en-US" dirty="0" smtClean="0"/>
              <a:t>Their </a:t>
            </a:r>
            <a:r>
              <a:rPr lang="en-US" dirty="0"/>
              <a:t>beneficial effects may be </a:t>
            </a:r>
            <a:r>
              <a:rPr lang="en-US" u="sng" dirty="0"/>
              <a:t>due to their sedative, anxiolytic, and amnesic </a:t>
            </a:r>
            <a:r>
              <a:rPr lang="en-US" u="sng" dirty="0" smtClean="0"/>
              <a:t>properties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u="sng" dirty="0" smtClean="0"/>
              <a:t>These </a:t>
            </a:r>
            <a:r>
              <a:rPr lang="en-US" u="sng" dirty="0"/>
              <a:t>same properties make benzodiazepines useful in treating anticipatory vomiting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u="sng" dirty="0" smtClean="0"/>
              <a:t>Concomitant </a:t>
            </a:r>
            <a:r>
              <a:rPr lang="en-US" b="1" u="sng" dirty="0"/>
              <a:t>use of alcohol </a:t>
            </a:r>
            <a:r>
              <a:rPr lang="en-US" u="sng" dirty="0"/>
              <a:t>should be </a:t>
            </a:r>
            <a:r>
              <a:rPr lang="en-US" b="1" u="sng" dirty="0"/>
              <a:t>avoided due to additive CNS depressant effects</a:t>
            </a:r>
          </a:p>
        </p:txBody>
      </p:sp>
    </p:spTree>
    <p:extLst>
      <p:ext uri="{BB962C8B-B14F-4D97-AF65-F5344CB8AC3E}">
        <p14:creationId xmlns:p14="http://schemas.microsoft.com/office/powerpoint/2010/main" val="21324819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76275"/>
            <a:ext cx="16595958" cy="1800225"/>
          </a:xfrm>
        </p:spPr>
        <p:txBody>
          <a:bodyPr/>
          <a:lstStyle/>
          <a:p>
            <a:r>
              <a:rPr lang="en-US" b="1" dirty="0"/>
              <a:t>Corticosteroids: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2352675"/>
            <a:ext cx="19202400" cy="78486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Dexamethasone and methylprednisolone, </a:t>
            </a:r>
            <a:r>
              <a:rPr lang="en-US" dirty="0"/>
              <a:t>used alone, are effective against mildly to moderately </a:t>
            </a:r>
            <a:r>
              <a:rPr lang="en-US" dirty="0" err="1"/>
              <a:t>emetogenic</a:t>
            </a:r>
            <a:r>
              <a:rPr lang="en-US" dirty="0"/>
              <a:t> chemotherapy. </a:t>
            </a:r>
            <a:endParaRPr lang="en-US" dirty="0" smtClean="0"/>
          </a:p>
          <a:p>
            <a:pPr algn="just"/>
            <a:r>
              <a:rPr lang="en-US" dirty="0" smtClean="0"/>
              <a:t>Most </a:t>
            </a:r>
            <a:r>
              <a:rPr lang="en-US" dirty="0"/>
              <a:t>frequently, however, they are used in combination with other agents. </a:t>
            </a:r>
            <a:endParaRPr lang="en-US" dirty="0" smtClean="0"/>
          </a:p>
          <a:p>
            <a:pPr algn="just"/>
            <a:r>
              <a:rPr lang="en-US" dirty="0" smtClean="0"/>
              <a:t>Their </a:t>
            </a:r>
            <a:r>
              <a:rPr lang="en-US" dirty="0"/>
              <a:t>antiemetic mechanism is not known, but it may involve </a:t>
            </a:r>
            <a:r>
              <a:rPr lang="en-US" b="1" dirty="0">
                <a:solidFill>
                  <a:srgbClr val="FF0000"/>
                </a:solidFill>
              </a:rPr>
              <a:t>blockade of prostaglandins</a:t>
            </a:r>
          </a:p>
        </p:txBody>
      </p:sp>
    </p:spTree>
    <p:extLst>
      <p:ext uri="{BB962C8B-B14F-4D97-AF65-F5344CB8AC3E}">
        <p14:creationId xmlns:p14="http://schemas.microsoft.com/office/powerpoint/2010/main" val="3035862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5245" y="1618572"/>
            <a:ext cx="16595958" cy="1191304"/>
          </a:xfrm>
        </p:spPr>
        <p:txBody>
          <a:bodyPr>
            <a:normAutofit fontScale="90000"/>
          </a:bodyPr>
          <a:lstStyle/>
          <a:p>
            <a:r>
              <a:rPr lang="en-US" sz="6000" b="1" u="sng" dirty="0">
                <a:solidFill>
                  <a:schemeClr val="accent6">
                    <a:lumMod val="75000"/>
                  </a:schemeClr>
                </a:solidFill>
              </a:rPr>
              <a:t>Multiple pathways can elicit vomiting</a:t>
            </a:r>
            <a:br>
              <a:rPr lang="en-US" sz="6000" b="1" u="sng" dirty="0">
                <a:solidFill>
                  <a:schemeClr val="accent6">
                    <a:lumMod val="75000"/>
                  </a:schemeClr>
                </a:solidFill>
              </a:rPr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2200275"/>
            <a:ext cx="18973800" cy="8001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b="1" dirty="0">
                <a:solidFill>
                  <a:srgbClr val="00B050"/>
                </a:solidFill>
              </a:rPr>
              <a:t>chemoreceptor trigger zone (CTZ) </a:t>
            </a:r>
            <a:r>
              <a:rPr lang="en-US" dirty="0"/>
              <a:t>located in the </a:t>
            </a:r>
            <a:r>
              <a:rPr lang="en-US" b="1" dirty="0">
                <a:solidFill>
                  <a:srgbClr val="0070C0"/>
                </a:solidFill>
              </a:rPr>
              <a:t>area </a:t>
            </a:r>
            <a:r>
              <a:rPr lang="en-US" b="1" dirty="0" err="1">
                <a:solidFill>
                  <a:srgbClr val="0070C0"/>
                </a:solidFill>
              </a:rPr>
              <a:t>postrema</a:t>
            </a:r>
            <a:r>
              <a:rPr lang="en-US" b="1" dirty="0"/>
              <a:t> </a:t>
            </a:r>
            <a:r>
              <a:rPr lang="en-US" dirty="0"/>
              <a:t>and the </a:t>
            </a:r>
            <a:r>
              <a:rPr lang="en-US" b="1" dirty="0">
                <a:solidFill>
                  <a:srgbClr val="0070C0"/>
                </a:solidFill>
              </a:rPr>
              <a:t>nucleus </a:t>
            </a:r>
            <a:r>
              <a:rPr lang="en-US" b="1" dirty="0" err="1">
                <a:solidFill>
                  <a:srgbClr val="0070C0"/>
                </a:solidFill>
              </a:rPr>
              <a:t>tractus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solitarius</a:t>
            </a:r>
            <a:r>
              <a:rPr lang="en-US" b="1" dirty="0">
                <a:solidFill>
                  <a:srgbClr val="0070C0"/>
                </a:solidFill>
              </a:rPr>
              <a:t> (NTS) </a:t>
            </a:r>
            <a:r>
              <a:rPr lang="en-US" dirty="0"/>
              <a:t>are the most important relay areas for </a:t>
            </a:r>
            <a:r>
              <a:rPr lang="en-US" b="1" dirty="0"/>
              <a:t>afferent impulses arising </a:t>
            </a:r>
            <a:r>
              <a:rPr lang="en-US" dirty="0"/>
              <a:t>in the </a:t>
            </a:r>
            <a:r>
              <a:rPr lang="en-US" b="1" dirty="0"/>
              <a:t>GIT, throat and other viscera</a:t>
            </a:r>
            <a:r>
              <a:rPr lang="en-US" dirty="0"/>
              <a:t>. </a:t>
            </a:r>
          </a:p>
          <a:p>
            <a:pPr algn="just"/>
            <a:r>
              <a:rPr lang="en-US" b="1" dirty="0"/>
              <a:t>The </a:t>
            </a:r>
            <a:r>
              <a:rPr lang="en-US" b="1" dirty="0">
                <a:solidFill>
                  <a:srgbClr val="0070C0"/>
                </a:solidFill>
              </a:rPr>
              <a:t>CTZ</a:t>
            </a:r>
            <a:r>
              <a:rPr lang="en-US" b="1" dirty="0"/>
              <a:t> is also accessible to </a:t>
            </a:r>
            <a:r>
              <a:rPr lang="en-US" dirty="0" err="1"/>
              <a:t>bloodborne</a:t>
            </a:r>
            <a:r>
              <a:rPr lang="en-US" dirty="0"/>
              <a:t> </a:t>
            </a:r>
            <a:r>
              <a:rPr lang="en-US" b="1" dirty="0"/>
              <a:t>drugs</a:t>
            </a:r>
            <a:r>
              <a:rPr lang="en-US" dirty="0"/>
              <a:t>, </a:t>
            </a:r>
            <a:r>
              <a:rPr lang="en-US" b="1" dirty="0"/>
              <a:t>mediators</a:t>
            </a:r>
            <a:r>
              <a:rPr lang="en-US" dirty="0"/>
              <a:t>, </a:t>
            </a:r>
            <a:r>
              <a:rPr lang="en-US" b="1" dirty="0"/>
              <a:t>hormones</a:t>
            </a:r>
            <a:r>
              <a:rPr lang="en-US" dirty="0"/>
              <a:t>, </a:t>
            </a:r>
            <a:r>
              <a:rPr lang="en-US" b="1" dirty="0"/>
              <a:t>toxins</a:t>
            </a:r>
            <a:r>
              <a:rPr lang="en-US" dirty="0"/>
              <a:t>, etc. </a:t>
            </a:r>
            <a:r>
              <a:rPr lang="en-US" u="sng" dirty="0"/>
              <a:t>because it is unprotected by the blood-brain barrier.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545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600075"/>
            <a:ext cx="16595958" cy="1800225"/>
          </a:xfrm>
        </p:spPr>
        <p:txBody>
          <a:bodyPr>
            <a:normAutofit/>
          </a:bodyPr>
          <a:lstStyle/>
          <a:p>
            <a:r>
              <a:rPr lang="en-US" sz="6000" b="1" dirty="0"/>
              <a:t>Substance P/neurokinin-1 receptor blocker: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3950" y="2276475"/>
            <a:ext cx="19202400" cy="7848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 smtClean="0"/>
              <a:t>Aprepitant</a:t>
            </a:r>
            <a:r>
              <a:rPr lang="en-US" dirty="0" smtClean="0"/>
              <a:t> </a:t>
            </a:r>
            <a:r>
              <a:rPr lang="en-US" u="sng" dirty="0" smtClean="0"/>
              <a:t>targets </a:t>
            </a:r>
            <a:r>
              <a:rPr lang="en-US" u="sng" dirty="0"/>
              <a:t>the </a:t>
            </a:r>
            <a:r>
              <a:rPr lang="en-US" u="sng" dirty="0" err="1"/>
              <a:t>neurokinin</a:t>
            </a:r>
            <a:r>
              <a:rPr lang="en-US" u="sng" dirty="0"/>
              <a:t> receptor in the brain and </a:t>
            </a:r>
            <a:r>
              <a:rPr lang="en-US" b="1" u="sng" dirty="0"/>
              <a:t>blocks</a:t>
            </a:r>
            <a:r>
              <a:rPr lang="en-US" u="sng" dirty="0"/>
              <a:t> the actions of the natural substance. </a:t>
            </a:r>
            <a:endParaRPr lang="en-US" u="sng" dirty="0" smtClean="0"/>
          </a:p>
          <a:p>
            <a:pPr algn="just"/>
            <a:r>
              <a:rPr lang="en-US" b="1" dirty="0" err="1" smtClean="0"/>
              <a:t>Aprepitant</a:t>
            </a:r>
            <a:r>
              <a:rPr lang="en-US" dirty="0" smtClean="0"/>
              <a:t> </a:t>
            </a:r>
            <a:r>
              <a:rPr lang="en-US" dirty="0"/>
              <a:t>is indicated only for </a:t>
            </a:r>
            <a:r>
              <a:rPr lang="en-US" u="sng" dirty="0">
                <a:solidFill>
                  <a:srgbClr val="FF0000"/>
                </a:solidFill>
              </a:rPr>
              <a:t>highly or moderately </a:t>
            </a:r>
            <a:r>
              <a:rPr lang="en-US" u="sng" dirty="0" err="1">
                <a:solidFill>
                  <a:srgbClr val="FF0000"/>
                </a:solidFill>
              </a:rPr>
              <a:t>emetogenic</a:t>
            </a:r>
            <a:r>
              <a:rPr lang="en-US" u="sng" dirty="0">
                <a:solidFill>
                  <a:srgbClr val="FF0000"/>
                </a:solidFill>
              </a:rPr>
              <a:t> chemotherapy </a:t>
            </a:r>
            <a:r>
              <a:rPr lang="en-US" u="sng" dirty="0" smtClean="0">
                <a:solidFill>
                  <a:srgbClr val="FF0000"/>
                </a:solidFill>
              </a:rPr>
              <a:t>regimens</a:t>
            </a:r>
            <a:r>
              <a:rPr lang="en-US" u="sng" dirty="0">
                <a:solidFill>
                  <a:srgbClr val="FF0000"/>
                </a:solidFill>
              </a:rPr>
              <a:t>. </a:t>
            </a:r>
            <a:endParaRPr lang="en-US" u="sng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It </a:t>
            </a:r>
            <a:r>
              <a:rPr lang="en-US" dirty="0"/>
              <a:t>is usually administered </a:t>
            </a:r>
            <a:r>
              <a:rPr lang="en-US" b="1" dirty="0"/>
              <a:t>orally </a:t>
            </a:r>
            <a:r>
              <a:rPr lang="en-US" dirty="0"/>
              <a:t>with </a:t>
            </a:r>
            <a:r>
              <a:rPr lang="en-US" b="1" dirty="0" smtClean="0"/>
              <a:t>dexamethasone and    </a:t>
            </a:r>
            <a:r>
              <a:rPr lang="en-US" b="1" u="sng" dirty="0" smtClean="0"/>
              <a:t>5-HT3 </a:t>
            </a:r>
            <a:r>
              <a:rPr lang="en-US" b="1" u="sng" dirty="0"/>
              <a:t>antagonist. </a:t>
            </a:r>
            <a:endParaRPr lang="en-US" b="1" u="sng" dirty="0" smtClean="0"/>
          </a:p>
          <a:p>
            <a:pPr algn="just"/>
            <a:r>
              <a:rPr lang="en-US" dirty="0" smtClean="0"/>
              <a:t>It </a:t>
            </a:r>
            <a:r>
              <a:rPr lang="en-US" u="sng" dirty="0"/>
              <a:t>undergoes extensive metabolism</a:t>
            </a:r>
            <a:r>
              <a:rPr lang="en-US" dirty="0"/>
              <a:t>, </a:t>
            </a:r>
            <a:r>
              <a:rPr lang="en-US" dirty="0" smtClean="0"/>
              <a:t>primarily </a:t>
            </a:r>
            <a:r>
              <a:rPr lang="en-US" dirty="0"/>
              <a:t>by </a:t>
            </a:r>
            <a:r>
              <a:rPr lang="en-US" b="1" dirty="0">
                <a:solidFill>
                  <a:srgbClr val="FF0000"/>
                </a:solidFill>
              </a:rPr>
              <a:t>CYP3A4,</a:t>
            </a:r>
            <a:r>
              <a:rPr lang="en-US" dirty="0"/>
              <a:t> and it may </a:t>
            </a:r>
            <a:r>
              <a:rPr lang="en-US" u="sng" dirty="0"/>
              <a:t>affect the metabolism of other drugs that are metabolized by this enzyme</a:t>
            </a:r>
            <a:r>
              <a:rPr lang="en-US" dirty="0"/>
              <a:t>, such as </a:t>
            </a:r>
            <a:r>
              <a:rPr lang="en-US" b="1" u="sng" dirty="0"/>
              <a:t>warfarin</a:t>
            </a:r>
            <a:r>
              <a:rPr lang="en-US" u="sng" dirty="0"/>
              <a:t> and </a:t>
            </a:r>
            <a:r>
              <a:rPr lang="en-US" b="1" u="sng" dirty="0"/>
              <a:t>oral contraceptives.</a:t>
            </a:r>
          </a:p>
        </p:txBody>
      </p:sp>
    </p:spTree>
    <p:extLst>
      <p:ext uri="{BB962C8B-B14F-4D97-AF65-F5344CB8AC3E}">
        <p14:creationId xmlns:p14="http://schemas.microsoft.com/office/powerpoint/2010/main" val="1519255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752475"/>
            <a:ext cx="16595958" cy="1800225"/>
          </a:xfrm>
        </p:spPr>
        <p:txBody>
          <a:bodyPr/>
          <a:lstStyle/>
          <a:p>
            <a:r>
              <a:rPr lang="en-US" dirty="0"/>
              <a:t>Combination regimens: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428875"/>
            <a:ext cx="19126200" cy="77724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Antiemetic </a:t>
            </a:r>
            <a:r>
              <a:rPr lang="en-US" dirty="0"/>
              <a:t>drugs are often combined to </a:t>
            </a:r>
            <a:r>
              <a:rPr lang="en-US" b="1" dirty="0">
                <a:solidFill>
                  <a:srgbClr val="FF0000"/>
                </a:solidFill>
              </a:rPr>
              <a:t>increase antiemetic activity</a:t>
            </a:r>
            <a:r>
              <a:rPr lang="en-US" dirty="0"/>
              <a:t> or </a:t>
            </a:r>
            <a:r>
              <a:rPr lang="en-US" b="1" dirty="0">
                <a:solidFill>
                  <a:srgbClr val="FF0000"/>
                </a:solidFill>
              </a:rPr>
              <a:t>decrease </a:t>
            </a:r>
            <a:r>
              <a:rPr lang="en-US" b="1" dirty="0" smtClean="0">
                <a:solidFill>
                  <a:srgbClr val="FF0000"/>
                </a:solidFill>
              </a:rPr>
              <a:t>toxicity.</a:t>
            </a:r>
          </a:p>
          <a:p>
            <a:pPr algn="just"/>
            <a:r>
              <a:rPr lang="en-US" b="1" dirty="0" smtClean="0"/>
              <a:t>Corticosteroids</a:t>
            </a:r>
            <a:r>
              <a:rPr lang="en-US" b="1" dirty="0"/>
              <a:t>,</a:t>
            </a:r>
            <a:r>
              <a:rPr lang="en-US" dirty="0"/>
              <a:t> most commonly </a:t>
            </a:r>
            <a:r>
              <a:rPr lang="en-US" b="1" dirty="0"/>
              <a:t>dexamethasone</a:t>
            </a:r>
            <a:r>
              <a:rPr lang="en-US" dirty="0"/>
              <a:t>, </a:t>
            </a:r>
            <a:r>
              <a:rPr lang="en-US" u="sng" dirty="0"/>
              <a:t>increase </a:t>
            </a:r>
            <a:r>
              <a:rPr lang="en-US" u="sng" dirty="0" smtClean="0"/>
              <a:t>antiemetic </a:t>
            </a:r>
            <a:r>
              <a:rPr lang="en-US" u="sng" dirty="0"/>
              <a:t>activity</a:t>
            </a:r>
            <a:r>
              <a:rPr lang="en-US" dirty="0"/>
              <a:t> </a:t>
            </a:r>
            <a:r>
              <a:rPr lang="en-US" u="sng" dirty="0"/>
              <a:t>when given with high-dose </a:t>
            </a:r>
            <a:r>
              <a:rPr lang="en-US" b="1" u="sng" dirty="0"/>
              <a:t>metoclopramide</a:t>
            </a:r>
            <a:r>
              <a:rPr lang="en-US" u="sng" dirty="0"/>
              <a:t>, a </a:t>
            </a:r>
            <a:r>
              <a:rPr lang="en-US" b="1" u="sng" dirty="0"/>
              <a:t>5-HT3 antagonist</a:t>
            </a:r>
            <a:r>
              <a:rPr lang="en-US" u="sng" dirty="0"/>
              <a:t>, </a:t>
            </a:r>
            <a:r>
              <a:rPr lang="en-US" b="1" u="sng" dirty="0"/>
              <a:t>phenothiazine</a:t>
            </a:r>
            <a:r>
              <a:rPr lang="en-US" u="sng" dirty="0"/>
              <a:t>, </a:t>
            </a:r>
            <a:r>
              <a:rPr lang="en-US" b="1" u="sng" dirty="0" err="1"/>
              <a:t>butyrophenone</a:t>
            </a:r>
            <a:r>
              <a:rPr lang="en-US" u="sng" dirty="0"/>
              <a:t>, or a </a:t>
            </a:r>
            <a:r>
              <a:rPr lang="en-US" b="1" u="sng" dirty="0" smtClean="0"/>
              <a:t>benzodiazepine</a:t>
            </a:r>
            <a:r>
              <a:rPr lang="en-US" u="sng" dirty="0"/>
              <a:t>. </a:t>
            </a:r>
            <a:endParaRPr lang="en-US" u="sng" dirty="0" smtClean="0"/>
          </a:p>
          <a:p>
            <a:pPr algn="just"/>
            <a:r>
              <a:rPr lang="en-US" b="1" dirty="0" smtClean="0"/>
              <a:t>Antihistamines</a:t>
            </a:r>
            <a:r>
              <a:rPr lang="en-US" b="1" dirty="0"/>
              <a:t>,</a:t>
            </a:r>
            <a:r>
              <a:rPr lang="en-US" dirty="0"/>
              <a:t> such as </a:t>
            </a:r>
            <a:r>
              <a:rPr lang="en-US" b="1" dirty="0"/>
              <a:t>diphenhydramine</a:t>
            </a:r>
            <a:r>
              <a:rPr lang="en-US" dirty="0"/>
              <a:t>, are often </a:t>
            </a:r>
            <a:r>
              <a:rPr lang="en-US" u="sng" dirty="0" smtClean="0"/>
              <a:t>administered </a:t>
            </a:r>
            <a:r>
              <a:rPr lang="en-US" u="sng" dirty="0"/>
              <a:t>in combination with high-dose metoclopramide to reduce extrapyramidal reactions or with corticosteroids to counter </a:t>
            </a:r>
            <a:r>
              <a:rPr lang="en-US" b="1" u="sng" dirty="0" smtClean="0">
                <a:solidFill>
                  <a:srgbClr val="FF0000"/>
                </a:solidFill>
              </a:rPr>
              <a:t>metoclopramide-induced </a:t>
            </a:r>
            <a:r>
              <a:rPr lang="en-US" b="1" u="sng" dirty="0">
                <a:solidFill>
                  <a:srgbClr val="FF0000"/>
                </a:solidFill>
              </a:rPr>
              <a:t>diarrhea</a:t>
            </a:r>
            <a:r>
              <a:rPr lang="en-US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699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7750" y="1133475"/>
            <a:ext cx="19431000" cy="9067800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Cytotoxic drugs</a:t>
            </a:r>
            <a:r>
              <a:rPr lang="en-US" dirty="0"/>
              <a:t>, </a:t>
            </a:r>
            <a:r>
              <a:rPr lang="en-US" b="1" dirty="0"/>
              <a:t>radiation</a:t>
            </a:r>
            <a:r>
              <a:rPr lang="en-US" dirty="0"/>
              <a:t> and </a:t>
            </a:r>
            <a:r>
              <a:rPr lang="en-US" b="1" dirty="0"/>
              <a:t>other GIT irritants</a:t>
            </a:r>
            <a:r>
              <a:rPr lang="en-US" dirty="0"/>
              <a:t> release </a:t>
            </a:r>
            <a:r>
              <a:rPr lang="en-US" b="1" dirty="0"/>
              <a:t>5-HT</a:t>
            </a:r>
            <a:r>
              <a:rPr lang="en-US" dirty="0"/>
              <a:t> from </a:t>
            </a:r>
            <a:r>
              <a:rPr lang="en-US" u="sng" dirty="0" err="1"/>
              <a:t>enterochromaffin</a:t>
            </a:r>
            <a:r>
              <a:rPr lang="en-US" u="sng" dirty="0"/>
              <a:t> cells </a:t>
            </a:r>
            <a:r>
              <a:rPr lang="en-US" dirty="0"/>
              <a:t>→ </a:t>
            </a:r>
            <a:r>
              <a:rPr lang="en-US" u="sng" dirty="0"/>
              <a:t>acts on 5-HT3 receptors present on extrinsic primary afferent </a:t>
            </a:r>
            <a:r>
              <a:rPr lang="en-US" u="sng" dirty="0" err="1"/>
              <a:t>neurones</a:t>
            </a:r>
            <a:r>
              <a:rPr lang="en-US" u="sng" dirty="0"/>
              <a:t> </a:t>
            </a:r>
            <a:r>
              <a:rPr lang="en-US" dirty="0"/>
              <a:t>(PAN) of the </a:t>
            </a:r>
            <a:r>
              <a:rPr lang="en-US" u="sng" dirty="0"/>
              <a:t>enteric nervous system (ENS</a:t>
            </a:r>
            <a:r>
              <a:rPr lang="en-US" dirty="0"/>
              <a:t>). </a:t>
            </a:r>
            <a:endParaRPr lang="en-US" dirty="0" smtClean="0"/>
          </a:p>
          <a:p>
            <a:pPr algn="just"/>
            <a:r>
              <a:rPr lang="en-US" u="sng" dirty="0" smtClean="0">
                <a:solidFill>
                  <a:srgbClr val="00B050"/>
                </a:solidFill>
              </a:rPr>
              <a:t>These </a:t>
            </a:r>
            <a:r>
              <a:rPr lang="en-US" b="1" u="sng" dirty="0" err="1">
                <a:solidFill>
                  <a:srgbClr val="00B050"/>
                </a:solidFill>
              </a:rPr>
              <a:t>neurones</a:t>
            </a:r>
            <a:r>
              <a:rPr lang="en-US" u="sng" dirty="0">
                <a:solidFill>
                  <a:srgbClr val="00B050"/>
                </a:solidFill>
              </a:rPr>
              <a:t> connect with </a:t>
            </a:r>
            <a:r>
              <a:rPr lang="en-US" b="1" u="sng" dirty="0">
                <a:solidFill>
                  <a:srgbClr val="00B050"/>
                </a:solidFill>
              </a:rPr>
              <a:t>vagal</a:t>
            </a:r>
            <a:r>
              <a:rPr lang="en-US" u="sng" dirty="0">
                <a:solidFill>
                  <a:srgbClr val="00B050"/>
                </a:solidFill>
              </a:rPr>
              <a:t> and </a:t>
            </a:r>
            <a:r>
              <a:rPr lang="en-US" b="1" u="sng" dirty="0">
                <a:solidFill>
                  <a:srgbClr val="00B050"/>
                </a:solidFill>
              </a:rPr>
              <a:t>spinal visceral afferents </a:t>
            </a:r>
            <a:r>
              <a:rPr lang="en-US" u="sng" dirty="0">
                <a:solidFill>
                  <a:srgbClr val="00B050"/>
                </a:solidFill>
              </a:rPr>
              <a:t>to send impulses to </a:t>
            </a:r>
            <a:r>
              <a:rPr lang="en-US" b="1" u="sng" dirty="0">
                <a:solidFill>
                  <a:srgbClr val="00B050"/>
                </a:solidFill>
              </a:rPr>
              <a:t>NTS </a:t>
            </a:r>
            <a:r>
              <a:rPr lang="en-US" u="sng" dirty="0">
                <a:solidFill>
                  <a:srgbClr val="00B050"/>
                </a:solidFill>
              </a:rPr>
              <a:t>and </a:t>
            </a:r>
            <a:r>
              <a:rPr lang="en-US" b="1" u="sng" dirty="0">
                <a:solidFill>
                  <a:srgbClr val="00B050"/>
                </a:solidFill>
              </a:rPr>
              <a:t>CTZ.</a:t>
            </a:r>
            <a:r>
              <a:rPr lang="en-US" u="sng" dirty="0">
                <a:solidFill>
                  <a:srgbClr val="00B050"/>
                </a:solidFill>
              </a:rPr>
              <a:t> 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Released in large quantity, </a:t>
            </a:r>
            <a:r>
              <a:rPr lang="en-US" b="1" dirty="0">
                <a:solidFill>
                  <a:srgbClr val="FF0000"/>
                </a:solidFill>
              </a:rPr>
              <a:t>5-HT</a:t>
            </a:r>
            <a:r>
              <a:rPr lang="en-US" dirty="0">
                <a:solidFill>
                  <a:srgbClr val="FF0000"/>
                </a:solidFill>
              </a:rPr>
              <a:t> may also </a:t>
            </a:r>
            <a:r>
              <a:rPr lang="en-US" b="1" dirty="0">
                <a:solidFill>
                  <a:srgbClr val="FF0000"/>
                </a:solidFill>
              </a:rPr>
              <a:t>spill into circulation </a:t>
            </a:r>
            <a:r>
              <a:rPr lang="en-US" dirty="0">
                <a:solidFill>
                  <a:srgbClr val="FF0000"/>
                </a:solidFill>
              </a:rPr>
              <a:t>and reach </a:t>
            </a:r>
            <a:r>
              <a:rPr lang="en-US" b="1" u="sng" dirty="0">
                <a:solidFill>
                  <a:srgbClr val="FF0000"/>
                </a:solidFill>
              </a:rPr>
              <a:t>CTZ</a:t>
            </a:r>
            <a:r>
              <a:rPr lang="en-US" u="sng" dirty="0">
                <a:solidFill>
                  <a:srgbClr val="FF0000"/>
                </a:solidFill>
              </a:rPr>
              <a:t> via the vascular route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 </a:t>
            </a:r>
          </a:p>
          <a:p>
            <a:pPr algn="just"/>
            <a:r>
              <a:rPr lang="en-US" b="1" u="sng" dirty="0">
                <a:solidFill>
                  <a:srgbClr val="C00000"/>
                </a:solidFill>
              </a:rPr>
              <a:t>5-HT</a:t>
            </a:r>
            <a:r>
              <a:rPr lang="en-US" u="sng" dirty="0">
                <a:solidFill>
                  <a:srgbClr val="C00000"/>
                </a:solidFill>
              </a:rPr>
              <a:t> may as well be released from platelets by inflammatory mediators.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75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0150" y="1133475"/>
            <a:ext cx="19278600" cy="9067800"/>
          </a:xfrm>
        </p:spPr>
        <p:txBody>
          <a:bodyPr>
            <a:normAutofit/>
          </a:bodyPr>
          <a:lstStyle/>
          <a:p>
            <a:pPr marL="138875" indent="0" algn="just">
              <a:buNone/>
            </a:pPr>
            <a:r>
              <a:rPr lang="en-US" dirty="0"/>
              <a:t>The </a:t>
            </a:r>
            <a:r>
              <a:rPr lang="en-US" b="1" dirty="0"/>
              <a:t>CTZ</a:t>
            </a:r>
            <a:r>
              <a:rPr lang="en-US" dirty="0"/>
              <a:t> and </a:t>
            </a:r>
            <a:r>
              <a:rPr lang="en-US" b="1" dirty="0"/>
              <a:t>NTS</a:t>
            </a:r>
            <a:r>
              <a:rPr lang="en-US" dirty="0"/>
              <a:t> </a:t>
            </a:r>
            <a:r>
              <a:rPr lang="en-US" u="sng" dirty="0"/>
              <a:t>express a variety of </a:t>
            </a:r>
            <a:r>
              <a:rPr lang="en-US" u="sng" dirty="0" smtClean="0"/>
              <a:t>receptors</a:t>
            </a:r>
            <a:r>
              <a:rPr lang="en-US" dirty="0"/>
              <a:t>, </a:t>
            </a:r>
            <a:r>
              <a:rPr lang="en-US" dirty="0" smtClean="0"/>
              <a:t>e.g.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 smtClean="0"/>
              <a:t>Histamine </a:t>
            </a:r>
            <a:r>
              <a:rPr lang="en-US" b="1" dirty="0"/>
              <a:t>H1, </a:t>
            </a:r>
            <a:endParaRPr lang="en-US" b="1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/>
              <a:t>D</a:t>
            </a:r>
            <a:r>
              <a:rPr lang="en-US" b="1" dirty="0" smtClean="0"/>
              <a:t>opamine </a:t>
            </a:r>
            <a:r>
              <a:rPr lang="en-US" b="1" dirty="0"/>
              <a:t>D2, </a:t>
            </a:r>
            <a:endParaRPr lang="en-US" b="1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/>
              <a:t>S</a:t>
            </a:r>
            <a:r>
              <a:rPr lang="en-US" b="1" dirty="0" smtClean="0"/>
              <a:t>erotonin </a:t>
            </a:r>
            <a:r>
              <a:rPr lang="en-US" b="1" dirty="0"/>
              <a:t>5-HT3, </a:t>
            </a:r>
            <a:endParaRPr lang="en-US" b="1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/>
              <a:t>C</a:t>
            </a:r>
            <a:r>
              <a:rPr lang="en-US" b="1" dirty="0" smtClean="0"/>
              <a:t>holinergic </a:t>
            </a:r>
            <a:r>
              <a:rPr lang="en-US" b="1" dirty="0"/>
              <a:t>M,</a:t>
            </a:r>
            <a:r>
              <a:rPr lang="en-US" dirty="0"/>
              <a:t> </a:t>
            </a:r>
            <a:endParaRPr lang="en-US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 err="1"/>
              <a:t>N</a:t>
            </a:r>
            <a:r>
              <a:rPr lang="en-US" b="1" dirty="0" err="1" smtClean="0"/>
              <a:t>eurokinin</a:t>
            </a:r>
            <a:r>
              <a:rPr lang="en-US" b="1" dirty="0" smtClean="0"/>
              <a:t> </a:t>
            </a:r>
            <a:r>
              <a:rPr lang="en-US" b="1" dirty="0"/>
              <a:t>NK1 (activated by substance P), </a:t>
            </a:r>
            <a:endParaRPr lang="en-US" b="1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/>
              <a:t>C</a:t>
            </a:r>
            <a:r>
              <a:rPr lang="en-US" b="1" dirty="0" smtClean="0"/>
              <a:t>annabinoid </a:t>
            </a:r>
            <a:r>
              <a:rPr lang="en-US" b="1" dirty="0"/>
              <a:t>CB1 </a:t>
            </a:r>
            <a:r>
              <a:rPr lang="en-US" dirty="0"/>
              <a:t>and </a:t>
            </a:r>
            <a:endParaRPr lang="en-US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b="1" dirty="0"/>
              <a:t>O</a:t>
            </a:r>
            <a:r>
              <a:rPr lang="en-US" b="1" dirty="0" smtClean="0"/>
              <a:t>pioid </a:t>
            </a:r>
            <a:r>
              <a:rPr lang="en-US" b="1" dirty="0"/>
              <a:t>µ receptors </a:t>
            </a:r>
            <a:endParaRPr lang="en-US" b="1" dirty="0" smtClean="0"/>
          </a:p>
          <a:p>
            <a:pPr algn="just"/>
            <a:r>
              <a:rPr lang="en-US" dirty="0" smtClean="0"/>
              <a:t>through </a:t>
            </a:r>
            <a:r>
              <a:rPr lang="en-US" dirty="0"/>
              <a:t>which the </a:t>
            </a:r>
            <a:r>
              <a:rPr lang="en-US" u="sng" dirty="0">
                <a:solidFill>
                  <a:schemeClr val="accent6">
                    <a:lumMod val="75000"/>
                  </a:schemeClr>
                </a:solidFill>
              </a:rPr>
              <a:t>emetic signals</a:t>
            </a:r>
            <a:r>
              <a:rPr lang="en-US" u="sng" dirty="0"/>
              <a:t> are relayed and which could be targets of antiemetic drug action</a:t>
            </a:r>
          </a:p>
        </p:txBody>
      </p:sp>
    </p:spTree>
    <p:extLst>
      <p:ext uri="{BB962C8B-B14F-4D97-AF65-F5344CB8AC3E}">
        <p14:creationId xmlns:p14="http://schemas.microsoft.com/office/powerpoint/2010/main" val="48658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209675"/>
            <a:ext cx="18973800" cy="89916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 </a:t>
            </a:r>
            <a:r>
              <a:rPr lang="en-US" sz="6600" b="1" dirty="0">
                <a:solidFill>
                  <a:schemeClr val="accent6">
                    <a:lumMod val="75000"/>
                  </a:schemeClr>
                </a:solidFill>
              </a:rPr>
              <a:t>vestibular apparatus </a:t>
            </a:r>
            <a:r>
              <a:rPr lang="en-US" u="sng" dirty="0"/>
              <a:t>generates impulses </a:t>
            </a:r>
            <a:r>
              <a:rPr lang="en-US" dirty="0"/>
              <a:t>when </a:t>
            </a:r>
            <a:r>
              <a:rPr lang="en-US" b="1" dirty="0"/>
              <a:t>body is rotated</a:t>
            </a:r>
            <a:r>
              <a:rPr lang="en-US" dirty="0"/>
              <a:t> or </a:t>
            </a:r>
            <a:r>
              <a:rPr lang="en-US" b="1" dirty="0"/>
              <a:t>equilibrium is disturbed </a:t>
            </a:r>
            <a:r>
              <a:rPr lang="en-US" dirty="0"/>
              <a:t>or </a:t>
            </a:r>
            <a:r>
              <a:rPr lang="en-US" b="1" dirty="0"/>
              <a:t>when ototoxic drugs act. </a:t>
            </a:r>
            <a:endParaRPr lang="en-US" b="1" dirty="0" smtClean="0"/>
          </a:p>
          <a:p>
            <a:pPr algn="just"/>
            <a:r>
              <a:rPr lang="en-US" dirty="0" smtClean="0"/>
              <a:t>These </a:t>
            </a:r>
            <a:r>
              <a:rPr lang="en-US" dirty="0"/>
              <a:t>impulses reach the </a:t>
            </a:r>
            <a:r>
              <a:rPr lang="en-US" b="1" dirty="0"/>
              <a:t>vomiting </a:t>
            </a:r>
            <a:r>
              <a:rPr lang="en-US" b="1" dirty="0" err="1"/>
              <a:t>centre</a:t>
            </a:r>
            <a:r>
              <a:rPr lang="en-US" dirty="0"/>
              <a:t> mainly relayed from the </a:t>
            </a:r>
            <a:r>
              <a:rPr lang="en-US" b="1" dirty="0"/>
              <a:t>cerebellum</a:t>
            </a:r>
            <a:r>
              <a:rPr lang="en-US" dirty="0"/>
              <a:t> and </a:t>
            </a:r>
            <a:r>
              <a:rPr lang="en-US" u="sng" dirty="0"/>
              <a:t>utilize muscarinic as well as H1 receptors. </a:t>
            </a:r>
            <a:endParaRPr lang="en-US" u="sng" dirty="0" smtClean="0"/>
          </a:p>
          <a:p>
            <a:pPr algn="just"/>
            <a:r>
              <a:rPr lang="en-US" b="1" u="sng" dirty="0" smtClean="0"/>
              <a:t>Various </a:t>
            </a:r>
            <a:r>
              <a:rPr lang="en-US" b="1" u="sng" dirty="0"/>
              <a:t>unpleasant sensory stimuli</a:t>
            </a:r>
            <a:r>
              <a:rPr lang="en-US" dirty="0"/>
              <a:t> such as </a:t>
            </a:r>
            <a:r>
              <a:rPr lang="en-US" b="1" dirty="0"/>
              <a:t>bad </a:t>
            </a:r>
            <a:r>
              <a:rPr lang="en-US" b="1" dirty="0" err="1"/>
              <a:t>odour</a:t>
            </a:r>
            <a:r>
              <a:rPr lang="en-US" dirty="0"/>
              <a:t>, </a:t>
            </a:r>
            <a:r>
              <a:rPr lang="en-US" b="1" dirty="0"/>
              <a:t>ghastly sight</a:t>
            </a:r>
            <a:r>
              <a:rPr lang="en-US" dirty="0"/>
              <a:t>, </a:t>
            </a:r>
            <a:r>
              <a:rPr lang="en-US" b="1" dirty="0"/>
              <a:t>severe pain </a:t>
            </a:r>
            <a:r>
              <a:rPr lang="en-US" dirty="0"/>
              <a:t>as well as </a:t>
            </a:r>
            <a:r>
              <a:rPr lang="en-US" b="1" dirty="0"/>
              <a:t>fear</a:t>
            </a:r>
            <a:r>
              <a:rPr lang="en-US" dirty="0"/>
              <a:t>, r</a:t>
            </a:r>
            <a:r>
              <a:rPr lang="en-US" b="1" dirty="0"/>
              <a:t>ecall of an obnoxious event</a:t>
            </a:r>
            <a:r>
              <a:rPr lang="en-US" dirty="0"/>
              <a:t>, </a:t>
            </a:r>
            <a:r>
              <a:rPr lang="en-US" b="1" dirty="0"/>
              <a:t>anticipation of an emetic stimulus</a:t>
            </a:r>
            <a:r>
              <a:rPr lang="en-US" dirty="0"/>
              <a:t> (</a:t>
            </a:r>
            <a:r>
              <a:rPr lang="en-US" u="sng" dirty="0"/>
              <a:t>repeat dose of </a:t>
            </a:r>
            <a:r>
              <a:rPr lang="en-US" u="sng" dirty="0" err="1"/>
              <a:t>cisplatin</a:t>
            </a:r>
            <a:r>
              <a:rPr lang="en-US" dirty="0"/>
              <a:t>) </a:t>
            </a:r>
            <a:r>
              <a:rPr lang="en-US" u="sng" dirty="0"/>
              <a:t>cause</a:t>
            </a:r>
            <a:r>
              <a:rPr lang="en-US" dirty="0"/>
              <a:t> </a:t>
            </a:r>
            <a:r>
              <a:rPr lang="en-US" b="1" dirty="0"/>
              <a:t>nausea</a:t>
            </a:r>
            <a:r>
              <a:rPr lang="en-US" dirty="0"/>
              <a:t> and </a:t>
            </a:r>
            <a:r>
              <a:rPr lang="en-US" b="1" dirty="0"/>
              <a:t>vomiting</a:t>
            </a:r>
            <a:r>
              <a:rPr lang="en-US" dirty="0"/>
              <a:t> </a:t>
            </a:r>
            <a:r>
              <a:rPr lang="en-US" u="sng" dirty="0"/>
              <a:t>through higher </a:t>
            </a:r>
            <a:r>
              <a:rPr lang="en-US" u="sng" dirty="0" err="1"/>
              <a:t>centres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131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550" y="676275"/>
            <a:ext cx="16595958" cy="1800225"/>
          </a:xfrm>
        </p:spPr>
        <p:txBody>
          <a:bodyPr/>
          <a:lstStyle/>
          <a:p>
            <a:r>
              <a:rPr lang="en-US" b="1" dirty="0"/>
              <a:t>Nausea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352675"/>
            <a:ext cx="19202400" cy="7772400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Nausea</a:t>
            </a:r>
            <a:r>
              <a:rPr lang="en-US" dirty="0"/>
              <a:t> </a:t>
            </a:r>
            <a:r>
              <a:rPr lang="en-US" u="sng" dirty="0"/>
              <a:t>is accompanied by </a:t>
            </a:r>
            <a:r>
              <a:rPr lang="en-US" b="1" u="sng" dirty="0"/>
              <a:t>reduced gastric tone </a:t>
            </a:r>
            <a:r>
              <a:rPr lang="en-US" u="sng" dirty="0"/>
              <a:t>and </a:t>
            </a:r>
            <a:r>
              <a:rPr lang="en-US" b="1" u="sng" dirty="0"/>
              <a:t>peristalsis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the emetic response</a:t>
            </a:r>
            <a:r>
              <a:rPr lang="en-US" dirty="0"/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fundus </a:t>
            </a:r>
            <a:r>
              <a:rPr lang="en-US" dirty="0"/>
              <a:t>and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body of stomach</a:t>
            </a:r>
            <a:r>
              <a:rPr lang="en-US" dirty="0"/>
              <a:t>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esophageal sphincter </a:t>
            </a:r>
            <a:r>
              <a:rPr lang="en-US" dirty="0"/>
              <a:t>and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esophagus</a:t>
            </a:r>
            <a:r>
              <a:rPr lang="en-US" dirty="0"/>
              <a:t> </a:t>
            </a:r>
            <a:r>
              <a:rPr lang="en-US" b="1" dirty="0" smtClean="0"/>
              <a:t>relax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glottis</a:t>
            </a:r>
            <a:r>
              <a:rPr lang="en-US" dirty="0" smtClean="0"/>
              <a:t> </a:t>
            </a:r>
            <a:r>
              <a:rPr lang="en-US" b="1" dirty="0"/>
              <a:t>closes,</a:t>
            </a:r>
            <a:r>
              <a:rPr lang="en-US" dirty="0"/>
              <a:t> while </a:t>
            </a:r>
            <a:r>
              <a:rPr lang="en-US" dirty="0">
                <a:solidFill>
                  <a:srgbClr val="00B050"/>
                </a:solidFill>
              </a:rPr>
              <a:t>duodenum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pyloric stomach </a:t>
            </a:r>
            <a:r>
              <a:rPr lang="en-US" b="1" dirty="0"/>
              <a:t>contract</a:t>
            </a:r>
            <a:r>
              <a:rPr lang="en-US" dirty="0"/>
              <a:t> in a </a:t>
            </a:r>
            <a:r>
              <a:rPr lang="en-US" u="sng" dirty="0"/>
              <a:t>retrograde manner. </a:t>
            </a:r>
            <a:endParaRPr lang="en-US" u="sng" dirty="0" smtClean="0"/>
          </a:p>
          <a:p>
            <a:r>
              <a:rPr lang="en-US" u="sng" dirty="0" smtClean="0">
                <a:solidFill>
                  <a:srgbClr val="0070C0"/>
                </a:solidFill>
              </a:rPr>
              <a:t>Rhythmic </a:t>
            </a:r>
            <a:r>
              <a:rPr lang="en-US" u="sng" dirty="0">
                <a:solidFill>
                  <a:srgbClr val="0070C0"/>
                </a:solidFill>
              </a:rPr>
              <a:t>contractions of </a:t>
            </a:r>
            <a:r>
              <a:rPr lang="en-US" b="1" u="sng" dirty="0">
                <a:solidFill>
                  <a:srgbClr val="0070C0"/>
                </a:solidFill>
              </a:rPr>
              <a:t>diaphragm</a:t>
            </a:r>
            <a:r>
              <a:rPr lang="en-US" u="sng" dirty="0">
                <a:solidFill>
                  <a:srgbClr val="0070C0"/>
                </a:solidFill>
              </a:rPr>
              <a:t> and </a:t>
            </a:r>
            <a:r>
              <a:rPr lang="en-US" b="1" u="sng" dirty="0">
                <a:solidFill>
                  <a:srgbClr val="0070C0"/>
                </a:solidFill>
              </a:rPr>
              <a:t>abdominal muscles </a:t>
            </a:r>
            <a:r>
              <a:rPr lang="en-US" dirty="0"/>
              <a:t>then </a:t>
            </a:r>
            <a:r>
              <a:rPr lang="en-US" b="1" dirty="0"/>
              <a:t>compress</a:t>
            </a:r>
            <a:r>
              <a:rPr lang="en-US" dirty="0"/>
              <a:t> the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stomach</a:t>
            </a:r>
            <a:r>
              <a:rPr lang="en-US" dirty="0"/>
              <a:t> and </a:t>
            </a:r>
            <a:r>
              <a:rPr lang="en-US" u="sng" dirty="0"/>
              <a:t>evacuate its contents via the mouth. </a:t>
            </a:r>
            <a:endParaRPr lang="en-US" u="sng" dirty="0" smtClean="0"/>
          </a:p>
          <a:p>
            <a:r>
              <a:rPr lang="en-US" dirty="0" smtClean="0"/>
              <a:t>Conditions </a:t>
            </a:r>
            <a:r>
              <a:rPr lang="en-US" dirty="0"/>
              <a:t>that </a:t>
            </a:r>
            <a:r>
              <a:rPr lang="en-US" u="sng" dirty="0">
                <a:solidFill>
                  <a:schemeClr val="accent6">
                    <a:lumMod val="75000"/>
                  </a:schemeClr>
                </a:solidFill>
              </a:rPr>
              <a:t>inhibit gastric emptying predispose to vomiting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597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550" y="676275"/>
            <a:ext cx="16595958" cy="18002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EMETICS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352675"/>
            <a:ext cx="19202400" cy="78486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These are drugs used to </a:t>
            </a:r>
            <a:r>
              <a:rPr lang="en-US" b="1" dirty="0"/>
              <a:t>evoke vomiting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b="1" dirty="0"/>
              <a:t>Act on CTZ </a:t>
            </a:r>
            <a:r>
              <a:rPr lang="en-US" dirty="0"/>
              <a:t>: </a:t>
            </a:r>
            <a:r>
              <a:rPr lang="en-US" dirty="0" err="1">
                <a:solidFill>
                  <a:srgbClr val="FF0000"/>
                </a:solidFill>
              </a:rPr>
              <a:t>Apomorphine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b="1" dirty="0"/>
              <a:t>Act </a:t>
            </a:r>
            <a:r>
              <a:rPr lang="en-US" b="1" dirty="0" err="1"/>
              <a:t>reflexly</a:t>
            </a:r>
            <a:r>
              <a:rPr lang="en-US" b="1" dirty="0"/>
              <a:t> and on CTZ : </a:t>
            </a:r>
            <a:r>
              <a:rPr lang="en-US" dirty="0" err="1">
                <a:solidFill>
                  <a:srgbClr val="FF0000"/>
                </a:solidFill>
              </a:rPr>
              <a:t>Ipecacuanha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138875" indent="0" algn="just">
              <a:buNone/>
            </a:pPr>
            <a:r>
              <a:rPr lang="en-US" u="sng" dirty="0" smtClean="0"/>
              <a:t>Vomiting needs to be induced only when an undesirable substance (poison) has been ingested.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Powdered mustard suspension or strong salts solution may be used in emergency. 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They </a:t>
            </a:r>
            <a:r>
              <a:rPr lang="en-US" dirty="0"/>
              <a:t>act </a:t>
            </a:r>
            <a:r>
              <a:rPr lang="en-US" dirty="0" err="1"/>
              <a:t>reflexly</a:t>
            </a:r>
            <a:r>
              <a:rPr lang="en-US" dirty="0"/>
              <a:t> by irritating the stomach.</a:t>
            </a:r>
          </a:p>
        </p:txBody>
      </p:sp>
    </p:spTree>
    <p:extLst>
      <p:ext uri="{BB962C8B-B14F-4D97-AF65-F5344CB8AC3E}">
        <p14:creationId xmlns:p14="http://schemas.microsoft.com/office/powerpoint/2010/main" val="2638807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2012</TotalTime>
  <Words>2314</Words>
  <Application>Microsoft Office PowerPoint</Application>
  <PresentationFormat>Custom</PresentationFormat>
  <Paragraphs>196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Austin</vt:lpstr>
      <vt:lpstr>EMESIS AND ANTI-EMETICS</vt:lpstr>
      <vt:lpstr>EMESIS</vt:lpstr>
      <vt:lpstr>Multiple pathways can elicit vomiting </vt:lpstr>
      <vt:lpstr>Multiple pathways can elicit vomiting </vt:lpstr>
      <vt:lpstr>PowerPoint Presentation</vt:lpstr>
      <vt:lpstr>PowerPoint Presentation</vt:lpstr>
      <vt:lpstr>PowerPoint Presentation</vt:lpstr>
      <vt:lpstr>Nausea</vt:lpstr>
      <vt:lpstr>EMETICS</vt:lpstr>
      <vt:lpstr>Apomorphine</vt:lpstr>
      <vt:lpstr>Ipecacuanha</vt:lpstr>
      <vt:lpstr>All emetics are contraindicated in: </vt:lpstr>
      <vt:lpstr>Classification of anti-emetics</vt:lpstr>
      <vt:lpstr>PROKINETIC DRUGS</vt:lpstr>
      <vt:lpstr>Metoclopramide</vt:lpstr>
      <vt:lpstr>Pharmacological actions GIT:</vt:lpstr>
      <vt:lpstr>CNS</vt:lpstr>
      <vt:lpstr>Mechanism of action:</vt:lpstr>
      <vt:lpstr>(a) D2 antagonism</vt:lpstr>
      <vt:lpstr>(b) 5-HT4 agonism</vt:lpstr>
      <vt:lpstr>(c) 5-HT3 antagonism</vt:lpstr>
      <vt:lpstr>Pharmacokinetics</vt:lpstr>
      <vt:lpstr>Interactions</vt:lpstr>
      <vt:lpstr>Adverse effects</vt:lpstr>
      <vt:lpstr>Therapeutic Uses 1. Antiemetic: </vt:lpstr>
      <vt:lpstr>Gastrokinetic:</vt:lpstr>
      <vt:lpstr>Dyspepsia other functional GIT disorders</vt:lpstr>
      <vt:lpstr>Gastroesophageal reflux disease (GERD)</vt:lpstr>
      <vt:lpstr>Domperidone</vt:lpstr>
      <vt:lpstr>Domperidone</vt:lpstr>
      <vt:lpstr>Side effects</vt:lpstr>
      <vt:lpstr>5-HT3 ANTAGONISTS Ondansetron: Mode of Action</vt:lpstr>
      <vt:lpstr>Ondansetron</vt:lpstr>
      <vt:lpstr>Pharmacokinetics:</vt:lpstr>
      <vt:lpstr>Side effects:</vt:lpstr>
      <vt:lpstr>D2 receptor antagonist (Phenothiazines)Prochlorperazine</vt:lpstr>
      <vt:lpstr>D2 receptor antagonist Butyrophenones: Droperidol</vt:lpstr>
      <vt:lpstr>Benzodiazepines:</vt:lpstr>
      <vt:lpstr>Corticosteroids:</vt:lpstr>
      <vt:lpstr>Substance P/neurokinin-1 receptor blocker:</vt:lpstr>
      <vt:lpstr>Combination regimens: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Agonists &amp; antagonists</dc:title>
  <dc:creator>HAIER</dc:creator>
  <cp:lastModifiedBy>HAIER</cp:lastModifiedBy>
  <cp:revision>111</cp:revision>
  <dcterms:created xsi:type="dcterms:W3CDTF">2006-08-16T00:00:00Z</dcterms:created>
  <dcterms:modified xsi:type="dcterms:W3CDTF">2021-05-07T06:50:30Z</dcterms:modified>
</cp:coreProperties>
</file>