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342" r:id="rId3"/>
    <p:sldId id="354" r:id="rId4"/>
    <p:sldId id="355" r:id="rId5"/>
    <p:sldId id="363" r:id="rId6"/>
    <p:sldId id="364" r:id="rId7"/>
    <p:sldId id="343" r:id="rId8"/>
    <p:sldId id="305" r:id="rId9"/>
    <p:sldId id="357" r:id="rId10"/>
    <p:sldId id="362" r:id="rId11"/>
    <p:sldId id="358" r:id="rId12"/>
    <p:sldId id="359" r:id="rId13"/>
    <p:sldId id="344" r:id="rId14"/>
    <p:sldId id="334" r:id="rId15"/>
    <p:sldId id="36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22404" autoAdjust="0"/>
    <p:restoredTop sz="94660"/>
  </p:normalViewPr>
  <p:slideViewPr>
    <p:cSldViewPr snapToGrid="0">
      <p:cViewPr>
        <p:scale>
          <a:sx n="66" d="100"/>
          <a:sy n="66" d="100"/>
        </p:scale>
        <p:origin x="-917" y="-562"/>
      </p:cViewPr>
      <p:guideLst>
        <p:guide orient="horz" pos="2160"/>
        <p:guide pos="3840"/>
      </p:guideLst>
    </p:cSldViewPr>
  </p:slideViewPr>
  <p:notesTextViewPr>
    <p:cViewPr>
      <p:scale>
        <a:sx n="1" d="1"/>
        <a:sy n="1" d="1"/>
      </p:scale>
      <p:origin x="0" y="0"/>
    </p:cViewPr>
  </p:notesTextViewPr>
  <p:sorterViewPr>
    <p:cViewPr>
      <p:scale>
        <a:sx n="50" d="100"/>
        <a:sy n="5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4DBD58-590E-4996-B4DE-058B8502D688}" type="datetimeFigureOut">
              <a:rPr lang="en-US" smtClean="0"/>
              <a:pPr/>
              <a:t>3/19/2024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C3846E-5E29-44A5-9FF0-3778207B9E9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C3846E-5E29-44A5-9FF0-3778207B9E92}"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C8FC533-13BA-493A-844C-0574295D2B53}" type="datetime1">
              <a:rPr lang="en-US" smtClean="0"/>
              <a:pPr/>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FA9D59-0031-4D49-A685-C387DA6A2B78}" type="datetime1">
              <a:rPr lang="en-US" smtClean="0"/>
              <a:pPr/>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ECFE1A-E81B-469D-865B-31BB3733385B}" type="datetime1">
              <a:rPr lang="en-US" smtClean="0"/>
              <a:pPr/>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E36AB1-0890-4D52-A852-955473802772}" type="datetime1">
              <a:rPr lang="en-US" smtClean="0"/>
              <a:pPr/>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C35F9D-565E-4FC7-A91F-1A31E494167E}" type="datetime1">
              <a:rPr lang="en-US" smtClean="0"/>
              <a:pPr/>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DFCC351-55D7-460E-837E-6C2BAFE53332}" type="datetime1">
              <a:rPr lang="en-US" smtClean="0"/>
              <a:pPr/>
              <a:t>3/19/2024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196CA2E-D8A9-4CAE-9D0B-C550448A976D}" type="datetime1">
              <a:rPr lang="en-US" smtClean="0"/>
              <a:pPr/>
              <a:t>3/19/2024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AA97E5-468E-4509-A440-0544FC2A4BDC}" type="datetime1">
              <a:rPr lang="en-US" smtClean="0"/>
              <a:pPr/>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A2CF3D-8E06-43D2-A175-39DD5929E7CD}" type="datetime1">
              <a:rPr lang="en-US" smtClean="0"/>
              <a:pPr/>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EBBCEB8-EEF8-4A7F-9A83-6ED9FC83425B}" type="datetime1">
              <a:rPr lang="en-US" smtClean="0"/>
              <a:pPr/>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AC3DB2-42F0-4CAA-A3D0-85B9C6AAF19B}" type="datetime1">
              <a:rPr lang="en-US" smtClean="0"/>
              <a:pPr/>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B6B4E0-09EE-4551-864D-80D8360D12F0}" type="datetime1">
              <a:rPr lang="en-US" smtClean="0"/>
              <a:pPr/>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E53A82-1238-4E4A-BF16-179C5B8E5239}" type="datetime1">
              <a:rPr lang="en-US" smtClean="0"/>
              <a:pPr/>
              <a:t>3/19/2024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21BE1094-05A5-4C8C-B757-896F09B746CF}" type="datetime1">
              <a:rPr lang="en-US" smtClean="0"/>
              <a:pPr/>
              <a:t>3/19/2024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A514214-F723-4485-A976-1C39DC916AB2}" type="datetime1">
              <a:rPr lang="en-US" smtClean="0"/>
              <a:pPr/>
              <a:t>3/19/2024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27BEE3DC-FD7B-4B64-9764-E5EDBFC8ADBD}" type="datetime1">
              <a:rPr lang="en-US" smtClean="0"/>
              <a:pPr/>
              <a:t>3/19/2024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9435BD-F942-4094-A66B-89B3E58515B9}" type="datetime1">
              <a:rPr lang="en-US" smtClean="0"/>
              <a:pPr/>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C32D10-1981-4E61-8CC5-76169243FC7C}" type="datetime1">
              <a:rPr lang="en-US" smtClean="0"/>
              <a:pPr/>
              <a:t>3/19/2024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9610812" cy="3329581"/>
          </a:xfrm>
        </p:spPr>
        <p:txBody>
          <a:bodyPr/>
          <a:lstStyle/>
          <a:p>
            <a:r>
              <a:rPr lang="en-US" sz="6000" dirty="0" err="1" smtClean="0"/>
              <a:t>Pharamaceutical</a:t>
            </a:r>
            <a:r>
              <a:rPr lang="en-US" sz="6000" dirty="0" smtClean="0"/>
              <a:t> Chemistry III-A</a:t>
            </a:r>
            <a:br>
              <a:rPr lang="en-US" sz="6000" dirty="0" smtClean="0"/>
            </a:br>
            <a:r>
              <a:rPr lang="en-US" sz="4000" dirty="0" smtClean="0"/>
              <a:t>Pharmaceutical Analysis</a:t>
            </a:r>
            <a:endParaRPr lang="en-US" sz="4000" dirty="0"/>
          </a:p>
        </p:txBody>
      </p:sp>
      <p:sp>
        <p:nvSpPr>
          <p:cNvPr id="3" name="Subtitle 2"/>
          <p:cNvSpPr>
            <a:spLocks noGrp="1"/>
          </p:cNvSpPr>
          <p:nvPr>
            <p:ph type="subTitle" idx="1"/>
          </p:nvPr>
        </p:nvSpPr>
        <p:spPr/>
        <p:txBody>
          <a:bodyPr>
            <a:normAutofit/>
          </a:bodyPr>
          <a:lstStyle/>
          <a:p>
            <a:r>
              <a:rPr lang="en-US" sz="2800" dirty="0" smtClean="0"/>
              <a:t>Molecular fluorescence spectroscopy</a:t>
            </a:r>
            <a:endParaRPr lang="en-US" sz="2500" dirty="0" smtClean="0"/>
          </a:p>
        </p:txBody>
      </p:sp>
      <p:sp>
        <p:nvSpPr>
          <p:cNvPr id="4" name="Slide Number Placeholder 3"/>
          <p:cNvSpPr>
            <a:spLocks noGrp="1"/>
          </p:cNvSpPr>
          <p:nvPr>
            <p:ph type="sldNum" sz="quarter" idx="12"/>
          </p:nvPr>
        </p:nvSpPr>
        <p:spPr/>
        <p:txBody>
          <a:bodyPr/>
          <a:lstStyle/>
          <a:p>
            <a:fld id="{D57F1E4F-1CFF-5643-939E-02111984F565}" type="slidenum">
              <a:rPr lang="en-US" smtClean="0"/>
              <a:pPr/>
              <a:t>1</a:t>
            </a:fld>
            <a:endParaRPr lang="en-US" dirty="0"/>
          </a:p>
        </p:txBody>
      </p:sp>
    </p:spTree>
    <p:extLst>
      <p:ext uri="{BB962C8B-B14F-4D97-AF65-F5344CB8AC3E}">
        <p14:creationId xmlns="" xmlns:p14="http://schemas.microsoft.com/office/powerpoint/2010/main" val="22997343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a:xfrm>
            <a:off x="1103312" y="2052918"/>
            <a:ext cx="9487523" cy="4614100"/>
          </a:xfrm>
        </p:spPr>
        <p:txBody>
          <a:bodyPr>
            <a:normAutofit/>
          </a:bodyPr>
          <a:lstStyle/>
          <a:p>
            <a:r>
              <a:rPr lang="en-US" sz="3600" b="1" dirty="0" smtClean="0"/>
              <a:t>Sample Holder:</a:t>
            </a:r>
            <a:r>
              <a:rPr lang="en-US" sz="3600" dirty="0" smtClean="0"/>
              <a:t> Samples are typically placed in quartz </a:t>
            </a:r>
            <a:r>
              <a:rPr lang="en-US" sz="3600" dirty="0" err="1" smtClean="0"/>
              <a:t>cuvettes</a:t>
            </a:r>
            <a:r>
              <a:rPr lang="en-US" sz="3600" dirty="0" smtClean="0"/>
              <a:t> to minimize fluorescence interference from the container material.</a:t>
            </a:r>
            <a:endParaRPr lang="en-US" sz="36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103312" y="2052918"/>
            <a:ext cx="10602733" cy="4195481"/>
          </a:xfrm>
        </p:spPr>
        <p:txBody>
          <a:bodyPr>
            <a:normAutofit/>
          </a:bodyPr>
          <a:lstStyle/>
          <a:p>
            <a:pPr>
              <a:buNone/>
            </a:pPr>
            <a:r>
              <a:rPr lang="en-US" sz="3200" b="1" dirty="0" smtClean="0"/>
              <a:t>Detector:</a:t>
            </a:r>
            <a:r>
              <a:rPr lang="en-US" sz="3200" dirty="0" smtClean="0"/>
              <a:t> Photomultiplier tubes (PMTs) or photodiode arrays (PDAs) are commonly used to detect the emitted fluorescence light. These detectors convert photons into electrical signals that can be measured and analyzed.</a:t>
            </a:r>
            <a:endParaRPr lang="en-US" sz="32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103312" y="2052918"/>
            <a:ext cx="10602733" cy="4195481"/>
          </a:xfrm>
        </p:spPr>
        <p:txBody>
          <a:bodyPr>
            <a:normAutofit/>
          </a:bodyPr>
          <a:lstStyle/>
          <a:p>
            <a:pPr>
              <a:buNone/>
            </a:pPr>
            <a:r>
              <a:rPr lang="en-US" sz="3200" b="1" dirty="0" smtClean="0"/>
              <a:t>Data Acquisition System:</a:t>
            </a:r>
            <a:r>
              <a:rPr lang="en-US" sz="3200" dirty="0" smtClean="0"/>
              <a:t> This system records the fluorescence emission spectra, typically as a function of wavelength. It may include software for data analysis and interpretation.</a:t>
            </a:r>
            <a:endParaRPr lang="en-US" sz="32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Pharmaceutical Applications</a:t>
            </a:r>
            <a:endParaRPr lang="en-US" dirty="0"/>
          </a:p>
        </p:txBody>
      </p:sp>
      <p:sp>
        <p:nvSpPr>
          <p:cNvPr id="3" name="Content Placeholder 2"/>
          <p:cNvSpPr>
            <a:spLocks noGrp="1"/>
          </p:cNvSpPr>
          <p:nvPr>
            <p:ph idx="1"/>
          </p:nvPr>
        </p:nvSpPr>
        <p:spPr>
          <a:xfrm>
            <a:off x="659758" y="1481560"/>
            <a:ext cx="10313042" cy="4766840"/>
          </a:xfrm>
        </p:spPr>
        <p:txBody>
          <a:bodyPr>
            <a:normAutofit/>
          </a:bodyPr>
          <a:lstStyle/>
          <a:p>
            <a:r>
              <a:rPr lang="en-US" sz="3600" b="1" dirty="0" smtClean="0"/>
              <a:t>Drug Discovery:</a:t>
            </a:r>
            <a:r>
              <a:rPr lang="en-US" sz="3600" dirty="0" smtClean="0"/>
              <a:t> Fluorescence spectroscopy is used to study the interactions between drug molecules and target </a:t>
            </a:r>
            <a:r>
              <a:rPr lang="en-US" sz="3600" dirty="0" err="1" smtClean="0"/>
              <a:t>biomolecules</a:t>
            </a:r>
            <a:r>
              <a:rPr lang="en-US" sz="3600" dirty="0" smtClean="0"/>
              <a:t> such as proteins, nucleic acids, and membranes. It helps in screening potential drug candidates and understanding their binding mechanisms.</a:t>
            </a:r>
            <a:endParaRPr lang="en-US" sz="36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59758" y="1354238"/>
            <a:ext cx="10313042" cy="4894161"/>
          </a:xfrm>
        </p:spPr>
        <p:txBody>
          <a:bodyPr>
            <a:normAutofit/>
          </a:bodyPr>
          <a:lstStyle/>
          <a:p>
            <a:r>
              <a:rPr lang="en-US" sz="3600" b="1" dirty="0" smtClean="0"/>
              <a:t>Quality Control:</a:t>
            </a:r>
            <a:r>
              <a:rPr lang="en-US" sz="3600" dirty="0" smtClean="0"/>
              <a:t> Fluorescence spectroscopy is employed for quality control of pharmaceuticals, including the analysis of drug formulations, detection of impurities, and monitoring of stability during storage.</a:t>
            </a:r>
            <a:endParaRPr lang="en-US" sz="3600" dirty="0" smtClean="0"/>
          </a:p>
        </p:txBody>
      </p:sp>
      <p:sp>
        <p:nvSpPr>
          <p:cNvPr id="4" name="Slide Number Placeholder 3"/>
          <p:cNvSpPr>
            <a:spLocks noGrp="1"/>
          </p:cNvSpPr>
          <p:nvPr>
            <p:ph type="sldNum" sz="quarter" idx="12"/>
          </p:nvPr>
        </p:nvSpPr>
        <p:spPr/>
        <p:txBody>
          <a:bodyPr/>
          <a:lstStyle/>
          <a:p>
            <a:fld id="{D57F1E4F-1CFF-5643-939E-02111984F565}"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59758" y="1354238"/>
            <a:ext cx="10313042" cy="4894161"/>
          </a:xfrm>
        </p:spPr>
        <p:txBody>
          <a:bodyPr>
            <a:normAutofit/>
          </a:bodyPr>
          <a:lstStyle/>
          <a:p>
            <a:r>
              <a:rPr lang="en-US" sz="3600" b="1" dirty="0" smtClean="0"/>
              <a:t>Biological Assays:</a:t>
            </a:r>
            <a:r>
              <a:rPr lang="en-US" sz="3600" dirty="0" smtClean="0"/>
              <a:t> Fluorescence-based assays are widely used for quantifying various biological molecules such as proteins, enzymes, nucleic acids, and metabolites. These assays are essential for drug development and pharmacological research.</a:t>
            </a:r>
            <a:endParaRPr lang="en-US" sz="36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15</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Molecular fluorescence spectroscopy</a:t>
            </a:r>
            <a:endParaRPr lang="en-US" dirty="0"/>
          </a:p>
        </p:txBody>
      </p:sp>
      <p:sp>
        <p:nvSpPr>
          <p:cNvPr id="3" name="Content Placeholder 2"/>
          <p:cNvSpPr>
            <a:spLocks noGrp="1"/>
          </p:cNvSpPr>
          <p:nvPr>
            <p:ph idx="1"/>
          </p:nvPr>
        </p:nvSpPr>
        <p:spPr>
          <a:xfrm>
            <a:off x="1103312" y="2052918"/>
            <a:ext cx="10702865" cy="4556226"/>
          </a:xfrm>
        </p:spPr>
        <p:txBody>
          <a:bodyPr>
            <a:normAutofit/>
          </a:bodyPr>
          <a:lstStyle/>
          <a:p>
            <a:r>
              <a:rPr lang="en-US" sz="3600" dirty="0" smtClean="0"/>
              <a:t>Molecular fluorescence spectroscopy is a technique used to study the electronic structure and interactions of molecules. It exploits the phenomenon of fluorescence, where molecules absorb light at a particular wavelength and subsequently emit light at a longer wavelength.</a:t>
            </a:r>
            <a:endParaRPr lang="en-US" sz="33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Absorption:</a:t>
            </a:r>
            <a:r>
              <a:rPr lang="en-US" sz="3600" dirty="0" smtClean="0"/>
              <a:t> Molecules absorb photons of light at specific wavelengths, causing electronic transitions from the ground state to higher energy excited states.</a:t>
            </a:r>
            <a:endParaRPr lang="en-US" sz="33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sz="3600" b="1" dirty="0" smtClean="0"/>
              <a:t>Excitation:</a:t>
            </a:r>
            <a:r>
              <a:rPr lang="en-US" sz="3600" dirty="0" smtClean="0"/>
              <a:t> Upon absorbing light energy, molecules transition to higher electronic energy levels. This excitation is usually to a singlet excited state, although triplet excited states may also be populated, especially in heavy atoms or molecules containing heavy atoms.</a:t>
            </a:r>
            <a:endParaRPr lang="en-US" sz="33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Relaxation:</a:t>
            </a:r>
            <a:r>
              <a:rPr lang="en-US" sz="3600" dirty="0" smtClean="0"/>
              <a:t> The excited molecules return to lower energy states, typically the lowest </a:t>
            </a:r>
            <a:r>
              <a:rPr lang="en-US" sz="3600" dirty="0" err="1" smtClean="0"/>
              <a:t>vibrational</a:t>
            </a:r>
            <a:r>
              <a:rPr lang="en-US" sz="3600" dirty="0" smtClean="0"/>
              <a:t> level of the excited state, through various relaxation processes. One of the most common relaxation pathways is fluorescence emission.</a:t>
            </a:r>
            <a:endParaRPr lang="en-US" sz="33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Fluorescence Emission:</a:t>
            </a:r>
            <a:r>
              <a:rPr lang="en-US" sz="3600" dirty="0" smtClean="0"/>
              <a:t> Molecules emit photons of light as they return to the ground state from the excited state. The emitted light is typically of longer wavelength and lower energy than the absorbed light.</a:t>
            </a:r>
            <a:endParaRPr lang="en-US" sz="33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Instrumentation</a:t>
            </a:r>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7</a:t>
            </a:fld>
            <a:endParaRPr lang="en-US" dirty="0"/>
          </a:p>
        </p:txBody>
      </p:sp>
      <p:sp>
        <p:nvSpPr>
          <p:cNvPr id="7" name="Content Placeholder 6"/>
          <p:cNvSpPr>
            <a:spLocks noGrp="1"/>
          </p:cNvSpPr>
          <p:nvPr>
            <p:ph idx="1"/>
          </p:nvPr>
        </p:nvSpPr>
        <p:spPr/>
        <p:txBody>
          <a:bodyPr/>
          <a:lstStyle/>
          <a:p>
            <a:endParaRPr lang="en-US"/>
          </a:p>
        </p:txBody>
      </p:sp>
      <p:pic>
        <p:nvPicPr>
          <p:cNvPr id="1026" name="Picture 2" descr="C:\Users\Habib\Desktop\maxresdefault.jpg"/>
          <p:cNvPicPr>
            <a:picLocks noChangeAspect="1" noChangeArrowheads="1"/>
          </p:cNvPicPr>
          <p:nvPr/>
        </p:nvPicPr>
        <p:blipFill>
          <a:blip r:embed="rId2"/>
          <a:srcRect/>
          <a:stretch>
            <a:fillRect/>
          </a:stretch>
        </p:blipFill>
        <p:spPr bwMode="auto">
          <a:xfrm>
            <a:off x="919744" y="1336794"/>
            <a:ext cx="9346999" cy="5047893"/>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103312" y="2052918"/>
            <a:ext cx="10602733" cy="4195481"/>
          </a:xfrm>
        </p:spPr>
        <p:txBody>
          <a:bodyPr>
            <a:normAutofit/>
          </a:bodyPr>
          <a:lstStyle/>
          <a:p>
            <a:pPr>
              <a:buNone/>
            </a:pPr>
            <a:r>
              <a:rPr lang="en-US" sz="3200" b="1" dirty="0" smtClean="0"/>
              <a:t>Excitation Source:</a:t>
            </a:r>
            <a:r>
              <a:rPr lang="en-US" sz="3200" dirty="0" smtClean="0"/>
              <a:t> This provides the light energy to excite the molecules. Common sources include xenon arc lamps, mercury vapor lamps, and lasers.</a:t>
            </a:r>
            <a:endParaRPr lang="en-US" sz="32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103312" y="2052918"/>
            <a:ext cx="10602733" cy="4195481"/>
          </a:xfrm>
        </p:spPr>
        <p:txBody>
          <a:bodyPr>
            <a:normAutofit/>
          </a:bodyPr>
          <a:lstStyle/>
          <a:p>
            <a:pPr>
              <a:buNone/>
            </a:pPr>
            <a:r>
              <a:rPr lang="en-US" sz="3200" b="1" dirty="0" err="1" smtClean="0"/>
              <a:t>Monochromators</a:t>
            </a:r>
            <a:r>
              <a:rPr lang="en-US" sz="3200" b="1" dirty="0" smtClean="0"/>
              <a:t>:</a:t>
            </a:r>
            <a:r>
              <a:rPr lang="en-US" sz="3200" dirty="0" smtClean="0"/>
              <a:t> These devices are used to select specific wavelengths of light for excitation and emission. They ensure that only light of the desired wavelength reaches the sample and detector.</a:t>
            </a:r>
            <a:endParaRPr lang="en-US" sz="32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2144</TotalTime>
  <Words>461</Words>
  <Application>Microsoft Office PowerPoint</Application>
  <PresentationFormat>Custom</PresentationFormat>
  <Paragraphs>34</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Ion</vt:lpstr>
      <vt:lpstr>Pharamaceutical Chemistry III-A Pharmaceutical Analysis</vt:lpstr>
      <vt:lpstr>Molecular fluorescence spectroscopy</vt:lpstr>
      <vt:lpstr>Slide 3</vt:lpstr>
      <vt:lpstr>Slide 4</vt:lpstr>
      <vt:lpstr>Slide 5</vt:lpstr>
      <vt:lpstr>Slide 6</vt:lpstr>
      <vt:lpstr>Instrumentation</vt:lpstr>
      <vt:lpstr>Slide 8</vt:lpstr>
      <vt:lpstr>Slide 9</vt:lpstr>
      <vt:lpstr>Slide 10</vt:lpstr>
      <vt:lpstr>Slide 11</vt:lpstr>
      <vt:lpstr>Slide 12</vt:lpstr>
      <vt:lpstr>Pharmaceutical Applications</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Habib</cp:lastModifiedBy>
  <cp:revision>140</cp:revision>
  <dcterms:created xsi:type="dcterms:W3CDTF">2014-09-12T17:24:29Z</dcterms:created>
  <dcterms:modified xsi:type="dcterms:W3CDTF">2024-03-19T17:53:19Z</dcterms:modified>
</cp:coreProperties>
</file>