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82" r:id="rId1"/>
  </p:sldMasterIdLst>
  <p:notesMasterIdLst>
    <p:notesMasterId r:id="rId24"/>
  </p:notesMasterIdLst>
  <p:sldIdLst>
    <p:sldId id="369" r:id="rId2"/>
    <p:sldId id="567" r:id="rId3"/>
    <p:sldId id="585" r:id="rId4"/>
    <p:sldId id="586" r:id="rId5"/>
    <p:sldId id="595" r:id="rId6"/>
    <p:sldId id="568" r:id="rId7"/>
    <p:sldId id="576" r:id="rId8"/>
    <p:sldId id="580" r:id="rId9"/>
    <p:sldId id="569" r:id="rId10"/>
    <p:sldId id="571" r:id="rId11"/>
    <p:sldId id="572" r:id="rId12"/>
    <p:sldId id="570" r:id="rId13"/>
    <p:sldId id="573" r:id="rId14"/>
    <p:sldId id="574" r:id="rId15"/>
    <p:sldId id="575" r:id="rId16"/>
    <p:sldId id="584" r:id="rId17"/>
    <p:sldId id="592" r:id="rId18"/>
    <p:sldId id="587" r:id="rId19"/>
    <p:sldId id="578" r:id="rId20"/>
    <p:sldId id="591" r:id="rId21"/>
    <p:sldId id="590" r:id="rId22"/>
    <p:sldId id="589" r:id="rId23"/>
  </p:sldIdLst>
  <p:sldSz cx="9144000" cy="6858000" type="screen4x3"/>
  <p:notesSz cx="7315200" cy="9601200"/>
  <p:custDataLst>
    <p:tags r:id="rId25"/>
  </p:custDataLst>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800000"/>
    <a:srgbClr val="D45C0A"/>
    <a:srgbClr val="026E57"/>
    <a:srgbClr val="003399"/>
    <a:srgbClr val="A50021"/>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autoAdjust="0"/>
    <p:restoredTop sz="90833" autoAdjust="0"/>
  </p:normalViewPr>
  <p:slideViewPr>
    <p:cSldViewPr>
      <p:cViewPr varScale="1">
        <p:scale>
          <a:sx n="77" d="100"/>
          <a:sy n="77" d="100"/>
        </p:scale>
        <p:origin x="1212" y="90"/>
      </p:cViewPr>
      <p:guideLst>
        <p:guide orient="horz" pos="2160"/>
        <p:guide pos="2880"/>
      </p:guideLst>
    </p:cSldViewPr>
  </p:slideViewPr>
  <p:notesTextViewPr>
    <p:cViewPr>
      <p:scale>
        <a:sx n="100" d="100"/>
        <a:sy n="100" d="100"/>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gs" Target="tags/tag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diagrams/_rels/data1.xml.rels><?xml version="1.0" encoding="UTF-8" standalone="yes"?>
<Relationships xmlns="http://schemas.openxmlformats.org/package/2006/relationships"><Relationship Id="rId1" Type="http://schemas.openxmlformats.org/officeDocument/2006/relationships/image" Target="../media/image18.png" /></Relationships>
</file>

<file path=ppt/diagrams/_rels/drawing1.xml.rels><?xml version="1.0" encoding="UTF-8" standalone="yes"?>
<Relationships xmlns="http://schemas.openxmlformats.org/package/2006/relationships"><Relationship Id="rId1" Type="http://schemas.openxmlformats.org/officeDocument/2006/relationships/image" Target="../media/image18.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FE779-185A-4A18-81F5-3BF187DB389E}" type="doc">
      <dgm:prSet loTypeId="urn:microsoft.com/office/officeart/2005/8/layout/pList1#2" loCatId="picture" qsTypeId="urn:microsoft.com/office/officeart/2005/8/quickstyle/simple1" qsCatId="simple" csTypeId="urn:microsoft.com/office/officeart/2005/8/colors/accent1_2" csCatId="accent1" phldr="1"/>
      <dgm:spPr/>
      <dgm:t>
        <a:bodyPr/>
        <a:lstStyle/>
        <a:p>
          <a:endParaRPr lang="en-US"/>
        </a:p>
      </dgm:t>
    </dgm:pt>
    <dgm:pt modelId="{E92437BD-8C26-407D-9908-3E5E0998C744}">
      <dgm:prSet phldrT="[Text]" phldr="1"/>
      <dgm:spPr/>
      <dgm:t>
        <a:bodyPr/>
        <a:lstStyle/>
        <a:p>
          <a:endParaRPr lang="en-US" dirty="0"/>
        </a:p>
      </dgm:t>
    </dgm:pt>
    <dgm:pt modelId="{E35E0737-E262-4144-987C-7A4F34E30A20}">
      <dgm:prSet phldrT="[Text]" phldr="1"/>
      <dgm:spPr/>
      <dgm:t>
        <a:bodyPr/>
        <a:lstStyle/>
        <a:p>
          <a:endParaRPr lang="en-US" dirty="0"/>
        </a:p>
      </dgm:t>
    </dgm:pt>
    <dgm:pt modelId="{E208A187-A8F1-4ED3-B7AC-4FDAAB037786}" type="sibTrans" cxnId="{7B469AD4-C72F-4D63-B43B-5685DA409657}">
      <dgm:prSet/>
      <dgm:spPr/>
      <dgm:t>
        <a:bodyPr/>
        <a:lstStyle/>
        <a:p>
          <a:endParaRPr lang="en-US"/>
        </a:p>
      </dgm:t>
    </dgm:pt>
    <dgm:pt modelId="{1C13DFE9-6622-49FB-B80A-5AABBFB722B0}" type="parTrans" cxnId="{7B469AD4-C72F-4D63-B43B-5685DA409657}">
      <dgm:prSet/>
      <dgm:spPr/>
      <dgm:t>
        <a:bodyPr/>
        <a:lstStyle/>
        <a:p>
          <a:endParaRPr lang="en-US"/>
        </a:p>
      </dgm:t>
    </dgm:pt>
    <dgm:pt modelId="{E2337F5E-9627-4F1D-8FE2-F40EDF9D686C}" type="sibTrans" cxnId="{1C3CD64B-F788-4665-A6A8-9E2CE84236EC}">
      <dgm:prSet/>
      <dgm:spPr/>
      <dgm:t>
        <a:bodyPr/>
        <a:lstStyle/>
        <a:p>
          <a:endParaRPr lang="en-US"/>
        </a:p>
      </dgm:t>
    </dgm:pt>
    <dgm:pt modelId="{F8618147-B6DA-4F70-B400-D572CE498E9B}" type="parTrans" cxnId="{1C3CD64B-F788-4665-A6A8-9E2CE84236EC}">
      <dgm:prSet/>
      <dgm:spPr/>
      <dgm:t>
        <a:bodyPr/>
        <a:lstStyle/>
        <a:p>
          <a:endParaRPr lang="en-US"/>
        </a:p>
      </dgm:t>
    </dgm:pt>
    <dgm:pt modelId="{2935930B-D33A-46BB-B509-06941DBA2627}" type="pres">
      <dgm:prSet presAssocID="{C5AFE779-185A-4A18-81F5-3BF187DB389E}" presName="Name0" presStyleCnt="0">
        <dgm:presLayoutVars>
          <dgm:dir/>
          <dgm:resizeHandles val="exact"/>
        </dgm:presLayoutVars>
      </dgm:prSet>
      <dgm:spPr/>
    </dgm:pt>
    <dgm:pt modelId="{2B7E0E0C-984D-491D-80A8-022E6C287A16}" type="pres">
      <dgm:prSet presAssocID="{E35E0737-E262-4144-987C-7A4F34E30A20}" presName="compNode" presStyleCnt="0"/>
      <dgm:spPr/>
    </dgm:pt>
    <dgm:pt modelId="{F12664A3-5888-41B7-BDED-EB592F8D1ED9}" type="pres">
      <dgm:prSet presAssocID="{E35E0737-E262-4144-987C-7A4F34E30A20}" presName="pictRect" presStyleLbl="node1" presStyleIdx="0" presStyleCnt="1" custScaleX="176970" custScaleY="207978" custLinFactNeighborX="1046" custLinFactNeighborY="25400"/>
      <dgm:spPr>
        <a:blipFill rotWithShape="1">
          <a:blip xmlns:r="http://schemas.openxmlformats.org/officeDocument/2006/relationships" r:embed="rId1"/>
          <a:stretch>
            <a:fillRect/>
          </a:stretch>
        </a:blipFill>
      </dgm:spPr>
    </dgm:pt>
    <dgm:pt modelId="{EBDA622F-1462-40E6-9D7E-5BE0087097B9}" type="pres">
      <dgm:prSet presAssocID="{E35E0737-E262-4144-987C-7A4F34E30A20}" presName="textRect" presStyleLbl="revTx" presStyleIdx="0" presStyleCnt="1">
        <dgm:presLayoutVars>
          <dgm:bulletEnabled val="1"/>
        </dgm:presLayoutVars>
      </dgm:prSet>
      <dgm:spPr/>
    </dgm:pt>
  </dgm:ptLst>
  <dgm:cxnLst>
    <dgm:cxn modelId="{1C3CD64B-F788-4665-A6A8-9E2CE84236EC}" srcId="{E35E0737-E262-4144-987C-7A4F34E30A20}" destId="{E92437BD-8C26-407D-9908-3E5E0998C744}" srcOrd="0" destOrd="0" parTransId="{F8618147-B6DA-4F70-B400-D572CE498E9B}" sibTransId="{E2337F5E-9627-4F1D-8FE2-F40EDF9D686C}"/>
    <dgm:cxn modelId="{B8487380-AD4B-451E-91DC-4403FD007110}" type="presOf" srcId="{E35E0737-E262-4144-987C-7A4F34E30A20}" destId="{EBDA622F-1462-40E6-9D7E-5BE0087097B9}" srcOrd="0" destOrd="0" presId="urn:microsoft.com/office/officeart/2005/8/layout/pList1#2"/>
    <dgm:cxn modelId="{7FCD87C1-17BC-4864-954A-863628D3ED7B}" type="presOf" srcId="{C5AFE779-185A-4A18-81F5-3BF187DB389E}" destId="{2935930B-D33A-46BB-B509-06941DBA2627}" srcOrd="0" destOrd="0" presId="urn:microsoft.com/office/officeart/2005/8/layout/pList1#2"/>
    <dgm:cxn modelId="{7B469AD4-C72F-4D63-B43B-5685DA409657}" srcId="{C5AFE779-185A-4A18-81F5-3BF187DB389E}" destId="{E35E0737-E262-4144-987C-7A4F34E30A20}" srcOrd="0" destOrd="0" parTransId="{1C13DFE9-6622-49FB-B80A-5AABBFB722B0}" sibTransId="{E208A187-A8F1-4ED3-B7AC-4FDAAB037786}"/>
    <dgm:cxn modelId="{B7C075FB-7558-463B-AF17-305772250E48}" type="presOf" srcId="{E92437BD-8C26-407D-9908-3E5E0998C744}" destId="{EBDA622F-1462-40E6-9D7E-5BE0087097B9}" srcOrd="0" destOrd="1" presId="urn:microsoft.com/office/officeart/2005/8/layout/pList1#2"/>
    <dgm:cxn modelId="{D3BAA2BC-7F5D-47C5-9CAB-96AAB147F1CA}" type="presParOf" srcId="{2935930B-D33A-46BB-B509-06941DBA2627}" destId="{2B7E0E0C-984D-491D-80A8-022E6C287A16}" srcOrd="0" destOrd="0" presId="urn:microsoft.com/office/officeart/2005/8/layout/pList1#2"/>
    <dgm:cxn modelId="{359CFA83-C7FF-42A4-BB2A-D7C91FCAC2F4}" type="presParOf" srcId="{2B7E0E0C-984D-491D-80A8-022E6C287A16}" destId="{F12664A3-5888-41B7-BDED-EB592F8D1ED9}" srcOrd="0" destOrd="0" presId="urn:microsoft.com/office/officeart/2005/8/layout/pList1#2"/>
    <dgm:cxn modelId="{F8FF45FC-AB7B-44DC-BDD5-9AEB91CA701F}" type="presParOf" srcId="{2B7E0E0C-984D-491D-80A8-022E6C287A16}" destId="{EBDA622F-1462-40E6-9D7E-5BE0087097B9}" srcOrd="1" destOrd="0" presId="urn:microsoft.com/office/officeart/2005/8/layout/p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664A3-5888-41B7-BDED-EB592F8D1ED9}">
      <dsp:nvSpPr>
        <dsp:cNvPr id="0" name=""/>
        <dsp:cNvSpPr/>
      </dsp:nvSpPr>
      <dsp:spPr>
        <a:xfrm>
          <a:off x="1354259" y="1932"/>
          <a:ext cx="5587126" cy="452403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A622F-1462-40E6-9D7E-5BE0087097B9}">
      <dsp:nvSpPr>
        <dsp:cNvPr id="0" name=""/>
        <dsp:cNvSpPr/>
      </dsp:nvSpPr>
      <dsp:spPr>
        <a:xfrm>
          <a:off x="2536248" y="3350603"/>
          <a:ext cx="3157103" cy="117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l" defTabSz="1377950">
            <a:lnSpc>
              <a:spcPct val="90000"/>
            </a:lnSpc>
            <a:spcBef>
              <a:spcPct val="0"/>
            </a:spcBef>
            <a:spcAft>
              <a:spcPct val="35000"/>
            </a:spcAft>
            <a:buNone/>
          </a:pPr>
          <a:endParaRPr lang="en-US" sz="3100" kern="1200" dirty="0"/>
        </a:p>
        <a:p>
          <a:pPr marL="228600" lvl="1" indent="-228600" algn="l" defTabSz="1066800">
            <a:lnSpc>
              <a:spcPct val="90000"/>
            </a:lnSpc>
            <a:spcBef>
              <a:spcPct val="0"/>
            </a:spcBef>
            <a:spcAft>
              <a:spcPct val="15000"/>
            </a:spcAft>
            <a:buChar char="•"/>
          </a:pPr>
          <a:endParaRPr lang="en-US" sz="2400" kern="1200" dirty="0"/>
        </a:p>
      </dsp:txBody>
      <dsp:txXfrm>
        <a:off x="2536248" y="3350603"/>
        <a:ext cx="3157103" cy="1171285"/>
      </dsp:txXfrm>
    </dsp:sp>
  </dsp:spTree>
</dsp:drawing>
</file>

<file path=ppt/diagrams/layout1.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DF772FF-56BA-4F32-B951-DCEB1FCD2340}"/>
              </a:ext>
            </a:extLst>
          </p:cNvPr>
          <p:cNvSpPr>
            <a:spLocks noGrp="1" noChangeArrowheads="1"/>
          </p:cNvSpPr>
          <p:nvPr>
            <p:ph type="hdr" sz="quarter"/>
          </p:nvPr>
        </p:nvSpPr>
        <p:spPr bwMode="auto">
          <a:xfrm>
            <a:off x="4144963" y="0"/>
            <a:ext cx="3170237"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rtl="1">
              <a:defRPr sz="1300">
                <a:latin typeface="Arial" pitchFamily="34" charset="0"/>
                <a:cs typeface="Arial" pitchFamily="34" charset="0"/>
              </a:defRPr>
            </a:lvl1pPr>
          </a:lstStyle>
          <a:p>
            <a:pPr>
              <a:defRPr/>
            </a:pPr>
            <a:endParaRPr lang="en-US"/>
          </a:p>
        </p:txBody>
      </p:sp>
      <p:sp>
        <p:nvSpPr>
          <p:cNvPr id="171011" name="Rectangle 3">
            <a:extLst>
              <a:ext uri="{FF2B5EF4-FFF2-40B4-BE49-F238E27FC236}">
                <a16:creationId xmlns:a16="http://schemas.microsoft.com/office/drawing/2014/main" id="{93C9CD87-3C14-4D58-842C-5F43A0BEFFBF}"/>
              </a:ext>
            </a:extLst>
          </p:cNvPr>
          <p:cNvSpPr>
            <a:spLocks noGrp="1" noChangeArrowheads="1"/>
          </p:cNvSpPr>
          <p:nvPr>
            <p:ph type="dt" idx="1"/>
          </p:nvPr>
        </p:nvSpPr>
        <p:spPr bwMode="auto">
          <a:xfrm>
            <a:off x="1588" y="0"/>
            <a:ext cx="3170237"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l" defTabSz="966788" rtl="1">
              <a:defRPr sz="1300">
                <a:latin typeface="Arial" pitchFamily="34" charset="0"/>
                <a:cs typeface="Arial" pitchFamily="34" charset="0"/>
              </a:defRPr>
            </a:lvl1pPr>
          </a:lstStyle>
          <a:p>
            <a:pPr>
              <a:defRPr/>
            </a:pPr>
            <a:endParaRPr lang="en-US"/>
          </a:p>
        </p:txBody>
      </p:sp>
      <p:sp>
        <p:nvSpPr>
          <p:cNvPr id="27652" name="Rectangle 4">
            <a:extLst>
              <a:ext uri="{FF2B5EF4-FFF2-40B4-BE49-F238E27FC236}">
                <a16:creationId xmlns:a16="http://schemas.microsoft.com/office/drawing/2014/main" id="{8D92D0CE-9D8F-4CD0-AD09-6B524C7E9481}"/>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3" name="Rectangle 5">
            <a:extLst>
              <a:ext uri="{FF2B5EF4-FFF2-40B4-BE49-F238E27FC236}">
                <a16:creationId xmlns:a16="http://schemas.microsoft.com/office/drawing/2014/main" id="{35E4CA94-ABBE-440A-9479-0CC89FC50495}"/>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1014" name="Rectangle 6">
            <a:extLst>
              <a:ext uri="{FF2B5EF4-FFF2-40B4-BE49-F238E27FC236}">
                <a16:creationId xmlns:a16="http://schemas.microsoft.com/office/drawing/2014/main" id="{68D448DE-6B61-4E95-94C5-8C50CF12EE85}"/>
              </a:ext>
            </a:extLst>
          </p:cNvPr>
          <p:cNvSpPr>
            <a:spLocks noGrp="1" noChangeArrowheads="1"/>
          </p:cNvSpPr>
          <p:nvPr>
            <p:ph type="ftr" sz="quarter" idx="4"/>
          </p:nvPr>
        </p:nvSpPr>
        <p:spPr bwMode="auto">
          <a:xfrm>
            <a:off x="4144963" y="9120188"/>
            <a:ext cx="3170237"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rtl="1">
              <a:defRPr sz="1300">
                <a:latin typeface="Arial" pitchFamily="34" charset="0"/>
                <a:cs typeface="Arial" pitchFamily="34" charset="0"/>
              </a:defRPr>
            </a:lvl1pPr>
          </a:lstStyle>
          <a:p>
            <a:pPr>
              <a:defRPr/>
            </a:pPr>
            <a:endParaRPr lang="en-US"/>
          </a:p>
        </p:txBody>
      </p:sp>
      <p:sp>
        <p:nvSpPr>
          <p:cNvPr id="171015" name="Rectangle 7">
            <a:extLst>
              <a:ext uri="{FF2B5EF4-FFF2-40B4-BE49-F238E27FC236}">
                <a16:creationId xmlns:a16="http://schemas.microsoft.com/office/drawing/2014/main" id="{4FDE2A92-0503-4B7A-AB37-249374EA25E6}"/>
              </a:ext>
            </a:extLst>
          </p:cNvPr>
          <p:cNvSpPr>
            <a:spLocks noGrp="1" noChangeArrowheads="1"/>
          </p:cNvSpPr>
          <p:nvPr>
            <p:ph type="sldNum" sz="quarter" idx="5"/>
          </p:nvPr>
        </p:nvSpPr>
        <p:spPr bwMode="auto">
          <a:xfrm>
            <a:off x="1588" y="9120188"/>
            <a:ext cx="3170237"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l" defTabSz="966788">
              <a:defRPr sz="1300"/>
            </a:lvl1pPr>
          </a:lstStyle>
          <a:p>
            <a:fld id="{D7E6251B-5342-48AF-B97D-FA9D692C4FBE}"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29AF0BB-024E-43DB-9939-80CF012848D2}"/>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E395E6F7-CFEB-44C3-ABFA-5F220048151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EC11AD29-3655-4E69-9F10-E85A515E601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algn="r" defTabSz="966788"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6788"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6788"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6788"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4AC17E-345F-4F41-9392-C71D791FEC0A}" type="slidenum">
              <a:rPr lang="ar-SA" altLang="en-US"/>
              <a:pPr eaLnBrk="1" hangingPunct="1"/>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8E6B309-EB13-495C-A529-65416BE16C6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1FA966-FC13-488D-AF20-A0273249CC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2C1162-2244-446D-A868-55DE1A90F097}"/>
              </a:ext>
            </a:extLst>
          </p:cNvPr>
          <p:cNvSpPr>
            <a:spLocks noGrp="1"/>
          </p:cNvSpPr>
          <p:nvPr>
            <p:ph type="sldNum" sz="quarter" idx="12"/>
          </p:nvPr>
        </p:nvSpPr>
        <p:spPr/>
        <p:txBody>
          <a:bodyPr/>
          <a:lstStyle>
            <a:lvl1pPr>
              <a:defRPr/>
            </a:lvl1pPr>
          </a:lstStyle>
          <a:p>
            <a:fld id="{7F7E665A-0D6A-4A4C-A15F-F8F1FCC4D5B4}" type="slidenum">
              <a:rPr lang="ar-SA" altLang="en-US"/>
              <a:pPr/>
              <a:t>‹#›</a:t>
            </a:fld>
            <a:endParaRPr lang="en-US" altLang="en-US"/>
          </a:p>
        </p:txBody>
      </p:sp>
    </p:spTree>
    <p:extLst>
      <p:ext uri="{BB962C8B-B14F-4D97-AF65-F5344CB8AC3E}">
        <p14:creationId xmlns:p14="http://schemas.microsoft.com/office/powerpoint/2010/main" val="103123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4AD10-888D-4AAE-B53C-7B69BBB0BD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8462B09-8733-40BF-8A3F-43E6E41AE2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BF7222-A607-4454-A294-B4270171331A}"/>
              </a:ext>
            </a:extLst>
          </p:cNvPr>
          <p:cNvSpPr>
            <a:spLocks noGrp="1"/>
          </p:cNvSpPr>
          <p:nvPr>
            <p:ph type="sldNum" sz="quarter" idx="12"/>
          </p:nvPr>
        </p:nvSpPr>
        <p:spPr/>
        <p:txBody>
          <a:bodyPr/>
          <a:lstStyle>
            <a:lvl1pPr>
              <a:defRPr/>
            </a:lvl1pPr>
          </a:lstStyle>
          <a:p>
            <a:fld id="{D8A75663-037E-4DD7-A868-D77C8CFCEBFE}" type="slidenum">
              <a:rPr lang="ar-SA" altLang="en-US"/>
              <a:pPr/>
              <a:t>‹#›</a:t>
            </a:fld>
            <a:endParaRPr lang="en-US" altLang="en-US"/>
          </a:p>
        </p:txBody>
      </p:sp>
    </p:spTree>
    <p:extLst>
      <p:ext uri="{BB962C8B-B14F-4D97-AF65-F5344CB8AC3E}">
        <p14:creationId xmlns:p14="http://schemas.microsoft.com/office/powerpoint/2010/main" val="303823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ED882-515F-42CD-8650-A3F3C6228E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50D346-38C1-4B24-A301-E037464C00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AA1660-06E7-4119-B2A8-435F7D63D366}"/>
              </a:ext>
            </a:extLst>
          </p:cNvPr>
          <p:cNvSpPr>
            <a:spLocks noGrp="1"/>
          </p:cNvSpPr>
          <p:nvPr>
            <p:ph type="sldNum" sz="quarter" idx="12"/>
          </p:nvPr>
        </p:nvSpPr>
        <p:spPr/>
        <p:txBody>
          <a:bodyPr/>
          <a:lstStyle>
            <a:lvl1pPr>
              <a:defRPr/>
            </a:lvl1pPr>
          </a:lstStyle>
          <a:p>
            <a:fld id="{CBC87A7F-DEF9-48F3-A646-79D903675D06}" type="slidenum">
              <a:rPr lang="ar-SA" altLang="en-US"/>
              <a:pPr/>
              <a:t>‹#›</a:t>
            </a:fld>
            <a:endParaRPr lang="en-US" altLang="en-US"/>
          </a:p>
        </p:txBody>
      </p:sp>
    </p:spTree>
    <p:extLst>
      <p:ext uri="{BB962C8B-B14F-4D97-AF65-F5344CB8AC3E}">
        <p14:creationId xmlns:p14="http://schemas.microsoft.com/office/powerpoint/2010/main" val="149028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E1BFE-0462-4155-A8A1-035FA98E5A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BEAFF3-ECCB-496D-8F04-48840B8C4D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42786A-EF88-4B2C-8324-6A8FAD7A93CB}"/>
              </a:ext>
            </a:extLst>
          </p:cNvPr>
          <p:cNvSpPr>
            <a:spLocks noGrp="1"/>
          </p:cNvSpPr>
          <p:nvPr>
            <p:ph type="sldNum" sz="quarter" idx="12"/>
          </p:nvPr>
        </p:nvSpPr>
        <p:spPr/>
        <p:txBody>
          <a:bodyPr/>
          <a:lstStyle>
            <a:lvl1pPr>
              <a:defRPr/>
            </a:lvl1pPr>
          </a:lstStyle>
          <a:p>
            <a:fld id="{FEF20A4A-47AD-4D05-B2D1-EBE8C581480C}" type="slidenum">
              <a:rPr lang="ar-SA" altLang="en-US"/>
              <a:pPr/>
              <a:t>‹#›</a:t>
            </a:fld>
            <a:endParaRPr lang="en-US" altLang="en-US"/>
          </a:p>
        </p:txBody>
      </p:sp>
    </p:spTree>
    <p:extLst>
      <p:ext uri="{BB962C8B-B14F-4D97-AF65-F5344CB8AC3E}">
        <p14:creationId xmlns:p14="http://schemas.microsoft.com/office/powerpoint/2010/main" val="414707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6CEC9-86EB-4C97-8953-E975389D88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AE18D0B-DEC2-45AE-AFD3-682DA4F809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B69FC9-E0E5-436D-B2DE-3B774339880B}"/>
              </a:ext>
            </a:extLst>
          </p:cNvPr>
          <p:cNvSpPr>
            <a:spLocks noGrp="1"/>
          </p:cNvSpPr>
          <p:nvPr>
            <p:ph type="sldNum" sz="quarter" idx="12"/>
          </p:nvPr>
        </p:nvSpPr>
        <p:spPr/>
        <p:txBody>
          <a:bodyPr/>
          <a:lstStyle>
            <a:lvl1pPr>
              <a:defRPr/>
            </a:lvl1pPr>
          </a:lstStyle>
          <a:p>
            <a:fld id="{464585E4-89B7-4B36-9530-2DCE5A3902D0}" type="slidenum">
              <a:rPr lang="ar-SA" altLang="en-US"/>
              <a:pPr/>
              <a:t>‹#›</a:t>
            </a:fld>
            <a:endParaRPr lang="en-US" altLang="en-US"/>
          </a:p>
        </p:txBody>
      </p:sp>
    </p:spTree>
    <p:extLst>
      <p:ext uri="{BB962C8B-B14F-4D97-AF65-F5344CB8AC3E}">
        <p14:creationId xmlns:p14="http://schemas.microsoft.com/office/powerpoint/2010/main" val="115367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337130-71E5-47AD-B655-6B1C764B7FA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AF79E5C-46AA-410D-95E9-EA6E695B86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727E80-EC7A-4950-B34C-C4C6CF32003A}"/>
              </a:ext>
            </a:extLst>
          </p:cNvPr>
          <p:cNvSpPr>
            <a:spLocks noGrp="1"/>
          </p:cNvSpPr>
          <p:nvPr>
            <p:ph type="sldNum" sz="quarter" idx="12"/>
          </p:nvPr>
        </p:nvSpPr>
        <p:spPr/>
        <p:txBody>
          <a:bodyPr/>
          <a:lstStyle>
            <a:lvl1pPr>
              <a:defRPr/>
            </a:lvl1pPr>
          </a:lstStyle>
          <a:p>
            <a:fld id="{40187462-EBD0-48F8-ABB4-6CA272C91F2A}" type="slidenum">
              <a:rPr lang="ar-SA" altLang="en-US"/>
              <a:pPr/>
              <a:t>‹#›</a:t>
            </a:fld>
            <a:endParaRPr lang="en-US" altLang="en-US"/>
          </a:p>
        </p:txBody>
      </p:sp>
    </p:spTree>
    <p:extLst>
      <p:ext uri="{BB962C8B-B14F-4D97-AF65-F5344CB8AC3E}">
        <p14:creationId xmlns:p14="http://schemas.microsoft.com/office/powerpoint/2010/main" val="294969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F76C5EA-614E-41B8-9CFD-A3734AC10C5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582FA3C-1413-42EE-91F2-1E9AE6FD02D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554089-2E05-4AF4-B492-75D30000B92B}"/>
              </a:ext>
            </a:extLst>
          </p:cNvPr>
          <p:cNvSpPr>
            <a:spLocks noGrp="1"/>
          </p:cNvSpPr>
          <p:nvPr>
            <p:ph type="sldNum" sz="quarter" idx="12"/>
          </p:nvPr>
        </p:nvSpPr>
        <p:spPr/>
        <p:txBody>
          <a:bodyPr/>
          <a:lstStyle>
            <a:lvl1pPr>
              <a:defRPr/>
            </a:lvl1pPr>
          </a:lstStyle>
          <a:p>
            <a:fld id="{774C10A2-942A-43B9-834B-662DDEB1D34D}" type="slidenum">
              <a:rPr lang="ar-SA" altLang="en-US"/>
              <a:pPr/>
              <a:t>‹#›</a:t>
            </a:fld>
            <a:endParaRPr lang="en-US" altLang="en-US"/>
          </a:p>
        </p:txBody>
      </p:sp>
    </p:spTree>
    <p:extLst>
      <p:ext uri="{BB962C8B-B14F-4D97-AF65-F5344CB8AC3E}">
        <p14:creationId xmlns:p14="http://schemas.microsoft.com/office/powerpoint/2010/main" val="234994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1B99A7-9D25-4E24-99C9-FF94BEA2BA5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5837E7B-8A59-484C-885E-B683FAE4D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FB25178-416C-449F-9015-0FC99B782324}"/>
              </a:ext>
            </a:extLst>
          </p:cNvPr>
          <p:cNvSpPr>
            <a:spLocks noGrp="1"/>
          </p:cNvSpPr>
          <p:nvPr>
            <p:ph type="sldNum" sz="quarter" idx="12"/>
          </p:nvPr>
        </p:nvSpPr>
        <p:spPr/>
        <p:txBody>
          <a:bodyPr/>
          <a:lstStyle>
            <a:lvl1pPr>
              <a:defRPr/>
            </a:lvl1pPr>
          </a:lstStyle>
          <a:p>
            <a:fld id="{B583AAFD-68C9-49E1-A1D9-D14DB9A3D0CF}" type="slidenum">
              <a:rPr lang="ar-SA" altLang="en-US"/>
              <a:pPr/>
              <a:t>‹#›</a:t>
            </a:fld>
            <a:endParaRPr lang="en-US" altLang="en-US"/>
          </a:p>
        </p:txBody>
      </p:sp>
    </p:spTree>
    <p:extLst>
      <p:ext uri="{BB962C8B-B14F-4D97-AF65-F5344CB8AC3E}">
        <p14:creationId xmlns:p14="http://schemas.microsoft.com/office/powerpoint/2010/main" val="219263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2DAC10-76E5-4080-9827-85289F19BC9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03996C6-8C36-467B-9C75-7FFAE595FF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AE7DFF2-E259-411A-8D68-01C78031505E}"/>
              </a:ext>
            </a:extLst>
          </p:cNvPr>
          <p:cNvSpPr>
            <a:spLocks noGrp="1"/>
          </p:cNvSpPr>
          <p:nvPr>
            <p:ph type="sldNum" sz="quarter" idx="12"/>
          </p:nvPr>
        </p:nvSpPr>
        <p:spPr/>
        <p:txBody>
          <a:bodyPr/>
          <a:lstStyle>
            <a:lvl1pPr>
              <a:defRPr/>
            </a:lvl1pPr>
          </a:lstStyle>
          <a:p>
            <a:fld id="{B9D21ED6-14F2-4532-AE44-E907FA2F229E}" type="slidenum">
              <a:rPr lang="ar-SA" altLang="en-US"/>
              <a:pPr/>
              <a:t>‹#›</a:t>
            </a:fld>
            <a:endParaRPr lang="en-US" altLang="en-US"/>
          </a:p>
        </p:txBody>
      </p:sp>
    </p:spTree>
    <p:extLst>
      <p:ext uri="{BB962C8B-B14F-4D97-AF65-F5344CB8AC3E}">
        <p14:creationId xmlns:p14="http://schemas.microsoft.com/office/powerpoint/2010/main" val="206109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0D9B10-DB0D-46CC-BAC8-0EE226AFBDE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C06B88-7D49-4DEC-A792-2EBD04606F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351EC-4E53-4708-A19A-ACD4AFF00DFB}"/>
              </a:ext>
            </a:extLst>
          </p:cNvPr>
          <p:cNvSpPr>
            <a:spLocks noGrp="1"/>
          </p:cNvSpPr>
          <p:nvPr>
            <p:ph type="sldNum" sz="quarter" idx="12"/>
          </p:nvPr>
        </p:nvSpPr>
        <p:spPr/>
        <p:txBody>
          <a:bodyPr/>
          <a:lstStyle>
            <a:lvl1pPr>
              <a:defRPr/>
            </a:lvl1pPr>
          </a:lstStyle>
          <a:p>
            <a:fld id="{CEF84E31-07D7-4EBD-8CF2-C8356F320681}" type="slidenum">
              <a:rPr lang="ar-SA" altLang="en-US"/>
              <a:pPr/>
              <a:t>‹#›</a:t>
            </a:fld>
            <a:endParaRPr lang="en-US" altLang="en-US"/>
          </a:p>
        </p:txBody>
      </p:sp>
    </p:spTree>
    <p:extLst>
      <p:ext uri="{BB962C8B-B14F-4D97-AF65-F5344CB8AC3E}">
        <p14:creationId xmlns:p14="http://schemas.microsoft.com/office/powerpoint/2010/main" val="401469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462CB25-3295-41A3-B4BB-CC5B4A4BD00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04FB290-C055-4A6F-A66F-6558ADCA35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A83CDB-2355-4144-9D21-F623ECE82600}"/>
              </a:ext>
            </a:extLst>
          </p:cNvPr>
          <p:cNvSpPr>
            <a:spLocks noGrp="1"/>
          </p:cNvSpPr>
          <p:nvPr>
            <p:ph type="sldNum" sz="quarter" idx="12"/>
          </p:nvPr>
        </p:nvSpPr>
        <p:spPr/>
        <p:txBody>
          <a:bodyPr/>
          <a:lstStyle>
            <a:lvl1pPr>
              <a:defRPr/>
            </a:lvl1pPr>
          </a:lstStyle>
          <a:p>
            <a:fld id="{6E632CC7-6287-4489-A82F-825A7BCD7A06}" type="slidenum">
              <a:rPr lang="ar-SA" altLang="en-US"/>
              <a:pPr/>
              <a:t>‹#›</a:t>
            </a:fld>
            <a:endParaRPr lang="en-US" altLang="en-US"/>
          </a:p>
        </p:txBody>
      </p:sp>
    </p:spTree>
    <p:extLst>
      <p:ext uri="{BB962C8B-B14F-4D97-AF65-F5344CB8AC3E}">
        <p14:creationId xmlns:p14="http://schemas.microsoft.com/office/powerpoint/2010/main" val="368599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766C95-1281-4F7B-8C3C-545A18F85BD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5110E8C-E91F-48E9-BD43-435B1B57896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EB56B9-2F0B-45CE-952B-41B9E71A8AE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AD8FEDB7-716E-4B7C-A2C3-DDF591AE2B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5AA740F-F807-4AF5-AF1C-D5119902318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6305F16-971D-4671-8FE1-BAFF63DCACA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83"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mailto:adilkhaliq@awkum.edu.pk" TargetMode="External" /><Relationship Id="rId1" Type="http://schemas.openxmlformats.org/officeDocument/2006/relationships/slideLayout" Target="../slideLayouts/slideLayout1.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9.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9.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9.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9.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9.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7.xml" /><Relationship Id="rId5" Type="http://schemas.openxmlformats.org/officeDocument/2006/relationships/image" Target="../media/image14.jpeg" /><Relationship Id="rId4" Type="http://schemas.openxmlformats.org/officeDocument/2006/relationships/image" Target="../media/image13.jpeg" /></Relationships>
</file>

<file path=ppt/slides/_rels/slide18.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http://images.medicinenet.com/images/pic_white.gif" TargetMode="External" /><Relationship Id="rId2" Type="http://schemas.openxmlformats.org/officeDocument/2006/relationships/image" Target="../media/image3.gi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B51A-2E7E-4250-841A-49A5DD43A472}"/>
              </a:ext>
            </a:extLst>
          </p:cNvPr>
          <p:cNvSpPr>
            <a:spLocks noGrp="1"/>
          </p:cNvSpPr>
          <p:nvPr>
            <p:ph type="ctrTitle"/>
          </p:nvPr>
        </p:nvSpPr>
        <p:spPr>
          <a:xfrm>
            <a:off x="190142" y="2204530"/>
            <a:ext cx="7787820" cy="1224471"/>
          </a:xfrm>
        </p:spPr>
        <p:txBody>
          <a:bodyPr/>
          <a:lstStyle/>
          <a:p>
            <a:pPr algn="ct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PATHOLOGY</a:t>
            </a:r>
            <a:br>
              <a:rPr lang="en-US" sz="5400" dirty="0">
                <a:solidFill>
                  <a:srgbClr val="FF0000"/>
                </a:solidFill>
                <a:effectLst>
                  <a:outerShdw blurRad="38100" dist="38100" dir="2700000" algn="tl">
                    <a:srgbClr val="000000">
                      <a:alpha val="43137"/>
                    </a:srgbClr>
                  </a:outerShdw>
                </a:effectLst>
              </a:rPr>
            </a:br>
            <a:br>
              <a:rPr lang="en-US" sz="5400" dirty="0">
                <a:solidFill>
                  <a:srgbClr val="FF0000"/>
                </a:solidFill>
                <a:effectLst>
                  <a:outerShdw blurRad="38100" dist="38100" dir="2700000" algn="tl">
                    <a:srgbClr val="000000">
                      <a:alpha val="43137"/>
                    </a:srgbClr>
                  </a:outerShdw>
                </a:effectLst>
              </a:rPr>
            </a:br>
            <a:r>
              <a:rPr lang="en-US" sz="5400" dirty="0">
                <a:solidFill>
                  <a:srgbClr val="92D050"/>
                </a:solidFill>
                <a:effectLst>
                  <a:outerShdw blurRad="38100" dist="38100" dir="2700000" algn="tl">
                    <a:srgbClr val="000000">
                      <a:alpha val="43137"/>
                    </a:srgbClr>
                  </a:outerShdw>
                </a:effectLst>
              </a:rPr>
              <a:t>ALLERGY</a:t>
            </a:r>
          </a:p>
        </p:txBody>
      </p:sp>
      <p:sp>
        <p:nvSpPr>
          <p:cNvPr id="3" name="Subtitle 2">
            <a:extLst>
              <a:ext uri="{FF2B5EF4-FFF2-40B4-BE49-F238E27FC236}">
                <a16:creationId xmlns:a16="http://schemas.microsoft.com/office/drawing/2014/main" id="{8ACF6A75-3CB2-4E5C-A229-9D6C6EB23687}"/>
              </a:ext>
            </a:extLst>
          </p:cNvPr>
          <p:cNvSpPr>
            <a:spLocks noGrp="1"/>
          </p:cNvSpPr>
          <p:nvPr>
            <p:ph type="subTitle" idx="1"/>
          </p:nvPr>
        </p:nvSpPr>
        <p:spPr>
          <a:xfrm>
            <a:off x="914401" y="5791200"/>
            <a:ext cx="7787820" cy="1066800"/>
          </a:xfrm>
        </p:spPr>
        <p:txBody>
          <a:bodyPr>
            <a:normAutofit fontScale="32500" lnSpcReduction="20000"/>
          </a:bodyPr>
          <a:lstStyle/>
          <a:p>
            <a:pPr algn="l">
              <a:lnSpc>
                <a:spcPct val="120000"/>
              </a:lnSpc>
              <a:spcBef>
                <a:spcPts val="0"/>
              </a:spcBef>
            </a:pPr>
            <a:r>
              <a:rPr lang="en-US" sz="3600" b="1" dirty="0">
                <a:solidFill>
                  <a:schemeClr val="tx1"/>
                </a:solidFill>
                <a:latin typeface="Times New Roman" panose="02020603050405020304" pitchFamily="18" charset="0"/>
                <a:cs typeface="Times New Roman" panose="02020603050405020304" pitchFamily="18" charset="0"/>
              </a:rPr>
              <a:t>Dr. Adil Khaliq</a:t>
            </a:r>
          </a:p>
          <a:p>
            <a:pPr algn="l">
              <a:lnSpc>
                <a:spcPct val="120000"/>
              </a:lnSpc>
              <a:spcBef>
                <a:spcPts val="0"/>
              </a:spcBef>
            </a:pPr>
            <a:r>
              <a:rPr lang="en-US" sz="3600" b="1" dirty="0">
                <a:solidFill>
                  <a:schemeClr val="tx1"/>
                </a:solidFill>
                <a:latin typeface="Times New Roman" panose="02020603050405020304" pitchFamily="18" charset="0"/>
                <a:cs typeface="Times New Roman" panose="02020603050405020304" pitchFamily="18" charset="0"/>
              </a:rPr>
              <a:t>Pharm-D, MPH</a:t>
            </a:r>
          </a:p>
          <a:p>
            <a:pPr algn="l">
              <a:lnSpc>
                <a:spcPct val="120000"/>
              </a:lnSpc>
              <a:spcBef>
                <a:spcPts val="0"/>
              </a:spcBef>
            </a:pPr>
            <a:r>
              <a:rPr lang="en-US" sz="3600" b="1" dirty="0">
                <a:solidFill>
                  <a:schemeClr val="tx1"/>
                </a:solidFill>
                <a:latin typeface="Times New Roman" panose="02020603050405020304" pitchFamily="18" charset="0"/>
                <a:cs typeface="Times New Roman" panose="02020603050405020304" pitchFamily="18" charset="0"/>
              </a:rPr>
              <a:t>MPhil, Ph. D Scholar</a:t>
            </a:r>
          </a:p>
          <a:p>
            <a:pPr algn="l">
              <a:lnSpc>
                <a:spcPct val="120000"/>
              </a:lnSpc>
              <a:spcBef>
                <a:spcPts val="0"/>
              </a:spcBef>
            </a:pPr>
            <a:r>
              <a:rPr lang="en-US" sz="3600" b="1"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adilkhaliq@awkum.edu.pk</a:t>
            </a:r>
            <a:r>
              <a:rPr lang="en-US" sz="3600" b="1" dirty="0">
                <a:solidFill>
                  <a:schemeClr val="tx1"/>
                </a:solidFill>
                <a:latin typeface="Times New Roman" panose="02020603050405020304" pitchFamily="18" charset="0"/>
                <a:cs typeface="Times New Roman" panose="02020603050405020304" pitchFamily="18" charset="0"/>
              </a:rPr>
              <a:t>   </a:t>
            </a:r>
          </a:p>
          <a:p>
            <a:pPr algn="l">
              <a:lnSpc>
                <a:spcPct val="120000"/>
              </a:lnSpc>
              <a:spcBef>
                <a:spcPts val="0"/>
              </a:spcBef>
            </a:pPr>
            <a:r>
              <a:rPr lang="en-US" sz="3600" b="1" dirty="0">
                <a:solidFill>
                  <a:schemeClr val="tx1"/>
                </a:solidFill>
                <a:latin typeface="Times New Roman" panose="02020603050405020304" pitchFamily="18" charset="0"/>
                <a:cs typeface="Times New Roman" panose="02020603050405020304" pitchFamily="18" charset="0"/>
              </a:rPr>
              <a:t>dradilkhaliq@yahoo.com</a:t>
            </a:r>
          </a:p>
          <a:p>
            <a:pPr algn="l"/>
            <a:endParaRPr lang="en-US" dirty="0"/>
          </a:p>
        </p:txBody>
      </p:sp>
      <p:pic>
        <p:nvPicPr>
          <p:cNvPr id="5" name="Picture 4">
            <a:extLst>
              <a:ext uri="{FF2B5EF4-FFF2-40B4-BE49-F238E27FC236}">
                <a16:creationId xmlns:a16="http://schemas.microsoft.com/office/drawing/2014/main" id="{3EC4D644-EE63-4E7C-B3CE-ED4D051F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1" y="5791202"/>
            <a:ext cx="907768" cy="967863"/>
          </a:xfrm>
          <a:prstGeom prst="rect">
            <a:avLst/>
          </a:prstGeom>
        </p:spPr>
      </p:pic>
      <p:pic>
        <p:nvPicPr>
          <p:cNvPr id="7" name="Picture 6">
            <a:extLst>
              <a:ext uri="{FF2B5EF4-FFF2-40B4-BE49-F238E27FC236}">
                <a16:creationId xmlns:a16="http://schemas.microsoft.com/office/drawing/2014/main" id="{CF868F25-E501-424C-B7F8-7367DE611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1" y="5782864"/>
            <a:ext cx="976201" cy="976201"/>
          </a:xfrm>
          <a:prstGeom prst="rect">
            <a:avLst/>
          </a:prstGeom>
        </p:spPr>
      </p:pic>
    </p:spTree>
    <p:extLst>
      <p:ext uri="{BB962C8B-B14F-4D97-AF65-F5344CB8AC3E}">
        <p14:creationId xmlns:p14="http://schemas.microsoft.com/office/powerpoint/2010/main" val="405088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4E9AD64-F94D-4059-89CF-5B2A187B3329}"/>
              </a:ext>
            </a:extLst>
          </p:cNvPr>
          <p:cNvSpPr>
            <a:spLocks noGrp="1"/>
          </p:cNvSpPr>
          <p:nvPr>
            <p:ph type="title"/>
          </p:nvPr>
        </p:nvSpPr>
        <p:spPr>
          <a:xfrm>
            <a:off x="457200" y="115888"/>
            <a:ext cx="3251200" cy="1265237"/>
          </a:xfrm>
        </p:spPr>
        <p:txBody>
          <a:bodyPr/>
          <a:lstStyle/>
          <a:p>
            <a:pPr algn="ctr" eaLnBrk="1" hangingPunct="1"/>
            <a:r>
              <a:rPr lang="en-US" altLang="en-US" sz="4000">
                <a:cs typeface="Times New Roman" panose="02020603050405020304" pitchFamily="18" charset="0"/>
              </a:rPr>
              <a:t>Dust Mites</a:t>
            </a:r>
            <a:endParaRPr lang="en-US" altLang="en-US">
              <a:cs typeface="Times New Roman" panose="02020603050405020304" pitchFamily="18" charset="0"/>
            </a:endParaRPr>
          </a:p>
        </p:txBody>
      </p:sp>
      <p:sp>
        <p:nvSpPr>
          <p:cNvPr id="14339" name="Text Placeholder 3">
            <a:extLst>
              <a:ext uri="{FF2B5EF4-FFF2-40B4-BE49-F238E27FC236}">
                <a16:creationId xmlns:a16="http://schemas.microsoft.com/office/drawing/2014/main" id="{90FFCEC0-D5DF-44AA-A75A-ADE2ABF88786}"/>
              </a:ext>
            </a:extLst>
          </p:cNvPr>
          <p:cNvSpPr>
            <a:spLocks noGrp="1"/>
          </p:cNvSpPr>
          <p:nvPr>
            <p:ph type="body" sz="half" idx="2"/>
          </p:nvPr>
        </p:nvSpPr>
        <p:spPr>
          <a:xfrm>
            <a:off x="457200" y="1417638"/>
            <a:ext cx="3251200" cy="4243387"/>
          </a:xfrm>
        </p:spPr>
        <p:txBody>
          <a:bodyPr/>
          <a:lstStyle/>
          <a:p>
            <a:pPr eaLnBrk="1" hangingPunct="1"/>
            <a:r>
              <a:rPr lang="en-US" altLang="en-US" sz="2800" b="1">
                <a:cs typeface="Arial" panose="020B0604020202020204" pitchFamily="34" charset="0"/>
              </a:rPr>
              <a:t>What are they?</a:t>
            </a:r>
          </a:p>
          <a:p>
            <a:pPr eaLnBrk="1" hangingPunct="1"/>
            <a:r>
              <a:rPr lang="en-US" altLang="en-US" sz="2000">
                <a:cs typeface="Arial" panose="020B0604020202020204" pitchFamily="34" charset="0"/>
              </a:rPr>
              <a:t>Dust mites are microscopic organisms that live in house dust. They thrive in areas of high humidity and feed on the dead skin cells of humans and their pets, as well as on pollen, bacteria, and fungi. </a:t>
            </a:r>
          </a:p>
          <a:p>
            <a:pPr eaLnBrk="1" hangingPunct="1"/>
            <a:r>
              <a:rPr lang="en-US" altLang="en-US" sz="2800" b="1">
                <a:cs typeface="Arial" panose="020B0604020202020204" pitchFamily="34" charset="0"/>
              </a:rPr>
              <a:t>Symptoms</a:t>
            </a:r>
            <a:r>
              <a:rPr lang="en-US" altLang="en-US" sz="2000">
                <a:cs typeface="Arial" panose="020B0604020202020204" pitchFamily="34" charset="0"/>
              </a:rPr>
              <a:t>:</a:t>
            </a:r>
          </a:p>
          <a:p>
            <a:pPr eaLnBrk="1" hangingPunct="1"/>
            <a:r>
              <a:rPr lang="en-US" altLang="en-US" sz="2000">
                <a:cs typeface="Arial" panose="020B0604020202020204" pitchFamily="34" charset="0"/>
              </a:rPr>
              <a:t>Wheezing, dyspnea, tachypnea,asthma</a:t>
            </a:r>
          </a:p>
          <a:p>
            <a:pPr eaLnBrk="1" hangingPunct="1"/>
            <a:endParaRPr lang="en-US" altLang="en-US" sz="2000">
              <a:cs typeface="Arial" panose="020B0604020202020204" pitchFamily="34" charset="0"/>
            </a:endParaRPr>
          </a:p>
          <a:p>
            <a:pPr eaLnBrk="1" hangingPunct="1"/>
            <a:endParaRPr lang="en-US" altLang="en-US" sz="2000">
              <a:cs typeface="Arial" panose="020B0604020202020204" pitchFamily="34" charset="0"/>
            </a:endParaRPr>
          </a:p>
          <a:p>
            <a:pPr eaLnBrk="1" hangingPunct="1"/>
            <a:endParaRPr lang="en-US" altLang="en-US" sz="2000">
              <a:cs typeface="Arial" panose="020B0604020202020204" pitchFamily="34" charset="0"/>
            </a:endParaRPr>
          </a:p>
        </p:txBody>
      </p:sp>
      <p:pic>
        <p:nvPicPr>
          <p:cNvPr id="14340" name="slide_image4" descr="Dust mite in a dust ball">
            <a:extLst>
              <a:ext uri="{FF2B5EF4-FFF2-40B4-BE49-F238E27FC236}">
                <a16:creationId xmlns:a16="http://schemas.microsoft.com/office/drawing/2014/main" id="{5FCAC57C-C517-4E54-83C9-3A3F6D9B6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765175"/>
            <a:ext cx="46958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DB70AA89-239A-4B1D-B18A-1BC337FEE5B1}"/>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ctr"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4342" name="Rectangle 6">
            <a:extLst>
              <a:ext uri="{FF2B5EF4-FFF2-40B4-BE49-F238E27FC236}">
                <a16:creationId xmlns:a16="http://schemas.microsoft.com/office/drawing/2014/main" id="{3B1CFD56-B0C6-42E6-983C-F1E7C34C36E7}"/>
              </a:ext>
            </a:extLst>
          </p:cNvPr>
          <p:cNvSpPr>
            <a:spLocks noChangeArrowheads="1"/>
          </p:cNvSpPr>
          <p:nvPr/>
        </p:nvSpPr>
        <p:spPr bwMode="auto">
          <a:xfrm>
            <a:off x="4067175" y="3933825"/>
            <a:ext cx="4537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t>Prevention</a:t>
            </a:r>
          </a:p>
          <a:p>
            <a:pPr algn="ctr" eaLnBrk="1" hangingPunct="1"/>
            <a:r>
              <a:rPr lang="en-US" altLang="en-US" sz="2000"/>
              <a:t>Help prevent dust mite allergies by covering mattresses, pillows, and box springs, using hypoallergenic pillows, washing sheets weekly in hot water, and keeping the house free of dust collecting-items such as stuffed animals, curtains, and carpet.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E479625-0FF0-4EFC-ABB6-D48891435C24}"/>
              </a:ext>
            </a:extLst>
          </p:cNvPr>
          <p:cNvSpPr>
            <a:spLocks noGrp="1"/>
          </p:cNvSpPr>
          <p:nvPr>
            <p:ph type="title"/>
          </p:nvPr>
        </p:nvSpPr>
        <p:spPr>
          <a:xfrm>
            <a:off x="457200" y="115888"/>
            <a:ext cx="3178175" cy="1265237"/>
          </a:xfrm>
        </p:spPr>
        <p:txBody>
          <a:bodyPr/>
          <a:lstStyle/>
          <a:p>
            <a:pPr algn="ctr" eaLnBrk="1" hangingPunct="1"/>
            <a:r>
              <a:rPr lang="en-US" altLang="en-US" sz="4000">
                <a:cs typeface="Times New Roman" panose="02020603050405020304" pitchFamily="18" charset="0"/>
              </a:rPr>
              <a:t>Mold</a:t>
            </a:r>
          </a:p>
        </p:txBody>
      </p:sp>
      <p:sp>
        <p:nvSpPr>
          <p:cNvPr id="15363" name="Text Placeholder 3">
            <a:extLst>
              <a:ext uri="{FF2B5EF4-FFF2-40B4-BE49-F238E27FC236}">
                <a16:creationId xmlns:a16="http://schemas.microsoft.com/office/drawing/2014/main" id="{8DC436D8-3B32-4D1E-A4AA-4BE17479CAFF}"/>
              </a:ext>
            </a:extLst>
          </p:cNvPr>
          <p:cNvSpPr>
            <a:spLocks noGrp="1"/>
          </p:cNvSpPr>
          <p:nvPr>
            <p:ph type="body" sz="half" idx="2"/>
          </p:nvPr>
        </p:nvSpPr>
        <p:spPr>
          <a:xfrm>
            <a:off x="457200" y="1628775"/>
            <a:ext cx="3178175" cy="4243388"/>
          </a:xfrm>
        </p:spPr>
        <p:txBody>
          <a:bodyPr/>
          <a:lstStyle/>
          <a:p>
            <a:pPr eaLnBrk="1" hangingPunct="1"/>
            <a:r>
              <a:rPr lang="en-US" altLang="en-US" sz="2800" b="1">
                <a:cs typeface="Arial" panose="020B0604020202020204" pitchFamily="34" charset="0"/>
              </a:rPr>
              <a:t>What is it?</a:t>
            </a:r>
          </a:p>
          <a:p>
            <a:pPr eaLnBrk="1" hangingPunct="1"/>
            <a:r>
              <a:rPr lang="en-US" altLang="en-US" sz="2000">
                <a:cs typeface="Arial" panose="020B0604020202020204" pitchFamily="34" charset="0"/>
              </a:rPr>
              <a:t>It is a kind of fungi that grows in warm damp places</a:t>
            </a:r>
          </a:p>
          <a:p>
            <a:pPr eaLnBrk="1" hangingPunct="1"/>
            <a:r>
              <a:rPr lang="en-US" altLang="en-US" sz="2000">
                <a:cs typeface="Arial" panose="020B0604020202020204" pitchFamily="34" charset="0"/>
              </a:rPr>
              <a:t>Molds produce allergens, irritants, and in some cases, potentially toxic substances. </a:t>
            </a:r>
          </a:p>
          <a:p>
            <a:pPr eaLnBrk="1" hangingPunct="1"/>
            <a:r>
              <a:rPr lang="en-US" altLang="en-US" sz="2800" b="1">
                <a:cs typeface="Arial" panose="020B0604020202020204" pitchFamily="34" charset="0"/>
              </a:rPr>
              <a:t>Symptoms</a:t>
            </a:r>
          </a:p>
          <a:p>
            <a:pPr eaLnBrk="1" hangingPunct="1"/>
            <a:r>
              <a:rPr lang="en-US" altLang="en-US" sz="2000">
                <a:cs typeface="Arial" panose="020B0604020202020204" pitchFamily="34" charset="0"/>
              </a:rPr>
              <a:t>Skin rashes and respiratory problems</a:t>
            </a:r>
            <a:endParaRPr lang="en-US" altLang="en-US" sz="2800" b="1">
              <a:cs typeface="Arial" panose="020B0604020202020204" pitchFamily="34" charset="0"/>
            </a:endParaRPr>
          </a:p>
          <a:p>
            <a:pPr eaLnBrk="1" hangingPunct="1"/>
            <a:endParaRPr lang="en-US" altLang="en-US" sz="2000">
              <a:cs typeface="Arial" panose="020B0604020202020204" pitchFamily="34" charset="0"/>
            </a:endParaRPr>
          </a:p>
          <a:p>
            <a:pPr algn="ctr" eaLnBrk="1" hangingPunct="1"/>
            <a:endParaRPr lang="en-US" altLang="en-US" sz="2000">
              <a:cs typeface="Arial" panose="020B0604020202020204" pitchFamily="34" charset="0"/>
            </a:endParaRPr>
          </a:p>
        </p:txBody>
      </p:sp>
      <p:pic>
        <p:nvPicPr>
          <p:cNvPr id="15364" name="slide_image6" descr="Hormodendrum, the most common outdoor airborne mold">
            <a:extLst>
              <a:ext uri="{FF2B5EF4-FFF2-40B4-BE49-F238E27FC236}">
                <a16:creationId xmlns:a16="http://schemas.microsoft.com/office/drawing/2014/main" id="{8DBA1EFF-BB92-4D37-8BCC-E81565E86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749300"/>
            <a:ext cx="46958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399784A8-6BAD-4E83-AC32-57C36AF8E393}"/>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l"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5366" name="Rectangle 6">
            <a:extLst>
              <a:ext uri="{FF2B5EF4-FFF2-40B4-BE49-F238E27FC236}">
                <a16:creationId xmlns:a16="http://schemas.microsoft.com/office/drawing/2014/main" id="{713F1DC9-C03C-47B0-BDBD-D3C53F822D09}"/>
              </a:ext>
            </a:extLst>
          </p:cNvPr>
          <p:cNvSpPr>
            <a:spLocks noChangeArrowheads="1"/>
          </p:cNvSpPr>
          <p:nvPr/>
        </p:nvSpPr>
        <p:spPr bwMode="auto">
          <a:xfrm>
            <a:off x="4067175" y="4530725"/>
            <a:ext cx="46815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a:latin typeface="Calibri" panose="020F0502020204030204" pitchFamily="34" charset="0"/>
                <a:cs typeface="Times New Roman" panose="02020603050405020304" pitchFamily="18" charset="0"/>
              </a:rPr>
              <a:t>Prevention</a:t>
            </a:r>
            <a:endParaRPr lang="en-US" altLang="en-US" sz="2000" b="1">
              <a:latin typeface="Calibri" panose="020F0502020204030204" pitchFamily="34" charset="0"/>
              <a:cs typeface="Times New Roman" panose="02020603050405020304" pitchFamily="18" charset="0"/>
            </a:endParaRPr>
          </a:p>
          <a:p>
            <a:pPr algn="ctr"/>
            <a:r>
              <a:rPr lang="en-US" altLang="en-US" sz="2000"/>
              <a:t> Avoid activities that trigger symptoms, such as raking leaves. Ventilate moist areas in the home.</a:t>
            </a:r>
            <a:endParaRPr lang="en-US"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0C1D7C6-9E0F-4801-AB03-D66AF51886E0}"/>
              </a:ext>
            </a:extLst>
          </p:cNvPr>
          <p:cNvSpPr>
            <a:spLocks noGrp="1"/>
          </p:cNvSpPr>
          <p:nvPr>
            <p:ph type="title"/>
          </p:nvPr>
        </p:nvSpPr>
        <p:spPr>
          <a:xfrm>
            <a:off x="457200" y="188913"/>
            <a:ext cx="3106738" cy="1265237"/>
          </a:xfrm>
        </p:spPr>
        <p:txBody>
          <a:bodyPr/>
          <a:lstStyle/>
          <a:p>
            <a:pPr algn="ctr" eaLnBrk="1" hangingPunct="1"/>
            <a:r>
              <a:rPr lang="en-US" altLang="en-US" sz="4000">
                <a:cs typeface="Times New Roman" panose="02020603050405020304" pitchFamily="18" charset="0"/>
              </a:rPr>
              <a:t>Pet Dander</a:t>
            </a:r>
          </a:p>
        </p:txBody>
      </p:sp>
      <p:sp>
        <p:nvSpPr>
          <p:cNvPr id="16387" name="Text Placeholder 3">
            <a:extLst>
              <a:ext uri="{FF2B5EF4-FFF2-40B4-BE49-F238E27FC236}">
                <a16:creationId xmlns:a16="http://schemas.microsoft.com/office/drawing/2014/main" id="{E5F7263A-E819-47D5-A915-4523FC5A404F}"/>
              </a:ext>
            </a:extLst>
          </p:cNvPr>
          <p:cNvSpPr>
            <a:spLocks noGrp="1"/>
          </p:cNvSpPr>
          <p:nvPr>
            <p:ph type="body" sz="half" idx="2"/>
          </p:nvPr>
        </p:nvSpPr>
        <p:spPr>
          <a:xfrm>
            <a:off x="457200" y="1484313"/>
            <a:ext cx="3106738" cy="4243387"/>
          </a:xfrm>
        </p:spPr>
        <p:txBody>
          <a:bodyPr/>
          <a:lstStyle/>
          <a:p>
            <a:pPr eaLnBrk="1" hangingPunct="1"/>
            <a:r>
              <a:rPr lang="en-US" altLang="en-US" sz="2800" b="1">
                <a:cs typeface="Arial" panose="020B0604020202020204" pitchFamily="34" charset="0"/>
              </a:rPr>
              <a:t>What is it?</a:t>
            </a:r>
          </a:p>
          <a:p>
            <a:pPr eaLnBrk="1" hangingPunct="1"/>
            <a:r>
              <a:rPr lang="en-US" altLang="en-US" sz="2000">
                <a:cs typeface="Arial" panose="020B0604020202020204" pitchFamily="34" charset="0"/>
              </a:rPr>
              <a:t>Proteins secreted by oil glands in an animal's skin and present in their saliva.</a:t>
            </a:r>
          </a:p>
          <a:p>
            <a:pPr eaLnBrk="1" hangingPunct="1"/>
            <a:r>
              <a:rPr lang="en-US" altLang="en-US" sz="2000">
                <a:cs typeface="Arial" panose="020B0604020202020204" pitchFamily="34" charset="0"/>
              </a:rPr>
              <a:t>It can cause allergic reactions for some. The allergy can take two or more years to develop and symptoms may not subside until months after ending contact with the animal. </a:t>
            </a:r>
          </a:p>
          <a:p>
            <a:pPr eaLnBrk="1" hangingPunct="1"/>
            <a:endParaRPr lang="en-US" altLang="en-US">
              <a:cs typeface="Arial" panose="020B0604020202020204" pitchFamily="34" charset="0"/>
            </a:endParaRPr>
          </a:p>
        </p:txBody>
      </p:sp>
      <p:pic>
        <p:nvPicPr>
          <p:cNvPr id="16388" name="slide_image3" descr="photo of dog on furniture">
            <a:extLst>
              <a:ext uri="{FF2B5EF4-FFF2-40B4-BE49-F238E27FC236}">
                <a16:creationId xmlns:a16="http://schemas.microsoft.com/office/drawing/2014/main" id="{82D3C80D-20AB-4E94-BA54-476597EC6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863" y="765175"/>
            <a:ext cx="46958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417B7CC6-D289-42E1-843B-B06C2BE2B8FB}"/>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l"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6390" name="Rectangle 6">
            <a:extLst>
              <a:ext uri="{FF2B5EF4-FFF2-40B4-BE49-F238E27FC236}">
                <a16:creationId xmlns:a16="http://schemas.microsoft.com/office/drawing/2014/main" id="{894B3B59-CEE5-4876-A0E8-DFB26F4BA451}"/>
              </a:ext>
            </a:extLst>
          </p:cNvPr>
          <p:cNvSpPr>
            <a:spLocks noChangeArrowheads="1"/>
          </p:cNvSpPr>
          <p:nvPr/>
        </p:nvSpPr>
        <p:spPr bwMode="auto">
          <a:xfrm>
            <a:off x="4067175" y="4221163"/>
            <a:ext cx="45720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t>Prevention</a:t>
            </a:r>
          </a:p>
          <a:p>
            <a:pPr algn="l" eaLnBrk="1" hangingPunct="1"/>
            <a:r>
              <a:rPr lang="en-US" altLang="en-US" sz="2000"/>
              <a:t>If your pet is causing allergies, make your bedroom a pet-free zone, avoid carpets, and wash the animal regularly. Frequent vacuuming may also help. Allergy shots may be beneficial.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8FA9821-C551-4A05-8E4E-637EEF173D79}"/>
              </a:ext>
            </a:extLst>
          </p:cNvPr>
          <p:cNvSpPr>
            <a:spLocks noGrp="1"/>
          </p:cNvSpPr>
          <p:nvPr>
            <p:ph type="title"/>
          </p:nvPr>
        </p:nvSpPr>
        <p:spPr>
          <a:xfrm>
            <a:off x="457200" y="147638"/>
            <a:ext cx="3035300" cy="1265237"/>
          </a:xfrm>
        </p:spPr>
        <p:txBody>
          <a:bodyPr/>
          <a:lstStyle/>
          <a:p>
            <a:pPr algn="ctr" eaLnBrk="1" hangingPunct="1"/>
            <a:r>
              <a:rPr lang="en-US" altLang="en-US" sz="4000">
                <a:cs typeface="Times New Roman" panose="02020603050405020304" pitchFamily="18" charset="0"/>
              </a:rPr>
              <a:t>Food</a:t>
            </a:r>
          </a:p>
        </p:txBody>
      </p:sp>
      <p:sp>
        <p:nvSpPr>
          <p:cNvPr id="23555" name="Text Placeholder 3">
            <a:extLst>
              <a:ext uri="{FF2B5EF4-FFF2-40B4-BE49-F238E27FC236}">
                <a16:creationId xmlns:a16="http://schemas.microsoft.com/office/drawing/2014/main" id="{17CC495C-5A63-4417-9625-989174CBAE54}"/>
              </a:ext>
            </a:extLst>
          </p:cNvPr>
          <p:cNvSpPr>
            <a:spLocks noGrp="1"/>
          </p:cNvSpPr>
          <p:nvPr>
            <p:ph type="body" sz="half" idx="2"/>
          </p:nvPr>
        </p:nvSpPr>
        <p:spPr>
          <a:xfrm>
            <a:off x="457200" y="1557338"/>
            <a:ext cx="3035300" cy="4243387"/>
          </a:xfrm>
        </p:spPr>
        <p:txBody>
          <a:bodyPr rtlCol="0">
            <a:normAutofit lnSpcReduction="10000"/>
          </a:bodyPr>
          <a:lstStyle/>
          <a:p>
            <a:pPr eaLnBrk="1" fontAlgn="auto" hangingPunct="1">
              <a:spcAft>
                <a:spcPts val="0"/>
              </a:spcAft>
              <a:defRPr/>
            </a:pPr>
            <a:r>
              <a:rPr lang="en-US" sz="2800" b="1">
                <a:cs typeface="Arial" charset="0"/>
              </a:rPr>
              <a:t>Which foods?</a:t>
            </a:r>
          </a:p>
          <a:p>
            <a:pPr eaLnBrk="1" fontAlgn="auto" hangingPunct="1">
              <a:spcAft>
                <a:spcPts val="0"/>
              </a:spcAft>
              <a:defRPr/>
            </a:pPr>
            <a:r>
              <a:rPr lang="en-US" sz="2000">
                <a:cs typeface="Arial" charset="0"/>
              </a:rPr>
              <a:t>Milk, shellfish, nuts and wheat are among the most common foods that cause allergies. </a:t>
            </a:r>
          </a:p>
          <a:p>
            <a:pPr eaLnBrk="1" fontAlgn="auto" hangingPunct="1">
              <a:spcAft>
                <a:spcPts val="0"/>
              </a:spcAft>
              <a:defRPr/>
            </a:pPr>
            <a:r>
              <a:rPr lang="en-US" sz="2000">
                <a:cs typeface="Arial" charset="0"/>
              </a:rPr>
              <a:t>An allergic reaction usually occurs within minutes of eating the offending food. </a:t>
            </a:r>
          </a:p>
          <a:p>
            <a:pPr eaLnBrk="1" fontAlgn="auto" hangingPunct="1">
              <a:spcAft>
                <a:spcPts val="0"/>
              </a:spcAft>
              <a:defRPr/>
            </a:pPr>
            <a:r>
              <a:rPr lang="en-US" sz="2800" b="1">
                <a:cs typeface="Arial" charset="0"/>
              </a:rPr>
              <a:t>Symptoms</a:t>
            </a:r>
          </a:p>
          <a:p>
            <a:pPr eaLnBrk="1" fontAlgn="auto" hangingPunct="1">
              <a:spcAft>
                <a:spcPts val="0"/>
              </a:spcAft>
              <a:defRPr/>
            </a:pPr>
            <a:r>
              <a:rPr lang="en-US" sz="2000">
                <a:cs typeface="Arial" charset="0"/>
              </a:rPr>
              <a:t>Asthma, hives, vomiting, diarrhea, and swelling around the mouth, can be severe</a:t>
            </a:r>
          </a:p>
          <a:p>
            <a:pPr eaLnBrk="1" fontAlgn="auto" hangingPunct="1">
              <a:spcAft>
                <a:spcPts val="0"/>
              </a:spcAft>
              <a:defRPr/>
            </a:pPr>
            <a:endParaRPr lang="en-US">
              <a:cs typeface="Arial" charset="0"/>
            </a:endParaRPr>
          </a:p>
        </p:txBody>
      </p:sp>
      <p:pic>
        <p:nvPicPr>
          <p:cNvPr id="17412" name="slide_image4" descr="A variety of food groups.">
            <a:extLst>
              <a:ext uri="{FF2B5EF4-FFF2-40B4-BE49-F238E27FC236}">
                <a16:creationId xmlns:a16="http://schemas.microsoft.com/office/drawing/2014/main" id="{75FCC434-AF16-48BD-ABA1-A4CA00983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765175"/>
            <a:ext cx="46958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67576FF8-A963-4AF3-83F2-CB6A01E844E0}"/>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l"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7414" name="Rectangle 6">
            <a:extLst>
              <a:ext uri="{FF2B5EF4-FFF2-40B4-BE49-F238E27FC236}">
                <a16:creationId xmlns:a16="http://schemas.microsoft.com/office/drawing/2014/main" id="{72489D1A-DC47-4654-906B-711EB82C9E83}"/>
              </a:ext>
            </a:extLst>
          </p:cNvPr>
          <p:cNvSpPr>
            <a:spLocks noChangeArrowheads="1"/>
          </p:cNvSpPr>
          <p:nvPr/>
        </p:nvSpPr>
        <p:spPr bwMode="auto">
          <a:xfrm>
            <a:off x="4032250" y="4391025"/>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t>Prevention</a:t>
            </a:r>
          </a:p>
          <a:p>
            <a:pPr algn="l" eaLnBrk="1" hangingPunct="1"/>
            <a:r>
              <a:rPr lang="en-US" altLang="en-US" sz="2000"/>
              <a:t>Avoid offending foods altogether; but if exposed, treatment with antihistamines or steroids is recommended. In life-threatening situations, an epinephrine injection is needed.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114DC3E-8032-495D-9F70-D2AC7A70B4C1}"/>
              </a:ext>
            </a:extLst>
          </p:cNvPr>
          <p:cNvSpPr>
            <a:spLocks noGrp="1"/>
          </p:cNvSpPr>
          <p:nvPr>
            <p:ph type="title"/>
          </p:nvPr>
        </p:nvSpPr>
        <p:spPr>
          <a:xfrm>
            <a:off x="457200" y="188913"/>
            <a:ext cx="3106738" cy="1265237"/>
          </a:xfrm>
        </p:spPr>
        <p:txBody>
          <a:bodyPr/>
          <a:lstStyle/>
          <a:p>
            <a:pPr algn="ctr" eaLnBrk="1" hangingPunct="1"/>
            <a:r>
              <a:rPr lang="en-US" altLang="en-US" sz="4000">
                <a:cs typeface="Times New Roman" panose="02020603050405020304" pitchFamily="18" charset="0"/>
              </a:rPr>
              <a:t>Insect Bites</a:t>
            </a:r>
          </a:p>
        </p:txBody>
      </p:sp>
      <p:sp>
        <p:nvSpPr>
          <p:cNvPr id="24579" name="Text Placeholder 3">
            <a:extLst>
              <a:ext uri="{FF2B5EF4-FFF2-40B4-BE49-F238E27FC236}">
                <a16:creationId xmlns:a16="http://schemas.microsoft.com/office/drawing/2014/main" id="{B49F93B6-4226-4870-8A0C-B47CD1C117B2}"/>
              </a:ext>
            </a:extLst>
          </p:cNvPr>
          <p:cNvSpPr>
            <a:spLocks noGrp="1"/>
          </p:cNvSpPr>
          <p:nvPr>
            <p:ph type="body" sz="half" idx="2"/>
          </p:nvPr>
        </p:nvSpPr>
        <p:spPr>
          <a:xfrm>
            <a:off x="457200" y="1412875"/>
            <a:ext cx="3251200" cy="4243388"/>
          </a:xfrm>
        </p:spPr>
        <p:txBody>
          <a:bodyPr rtlCol="0">
            <a:normAutofit lnSpcReduction="10000"/>
          </a:bodyPr>
          <a:lstStyle/>
          <a:p>
            <a:pPr eaLnBrk="1" fontAlgn="auto" hangingPunct="1">
              <a:spcAft>
                <a:spcPts val="0"/>
              </a:spcAft>
              <a:defRPr/>
            </a:pPr>
            <a:r>
              <a:rPr lang="en-US" sz="2000">
                <a:cs typeface="Arial" charset="0"/>
              </a:rPr>
              <a:t>People who are allergic to stings can have a severe or even life-threatening reaction. </a:t>
            </a:r>
          </a:p>
          <a:p>
            <a:pPr eaLnBrk="1" fontAlgn="auto" hangingPunct="1">
              <a:spcAft>
                <a:spcPts val="0"/>
              </a:spcAft>
              <a:defRPr/>
            </a:pPr>
            <a:r>
              <a:rPr lang="en-US" sz="2800" b="1">
                <a:cs typeface="Arial" charset="0"/>
              </a:rPr>
              <a:t>Symptoms</a:t>
            </a:r>
          </a:p>
          <a:p>
            <a:pPr eaLnBrk="1" fontAlgn="auto" hangingPunct="1">
              <a:spcAft>
                <a:spcPts val="0"/>
              </a:spcAft>
              <a:defRPr/>
            </a:pPr>
            <a:r>
              <a:rPr lang="en-US" sz="2000">
                <a:cs typeface="Arial" charset="0"/>
              </a:rPr>
              <a:t>Extensive swelling and redness, nausea, fatigue, and low-grade fever. Rarely, may cause anaphylaxis, with symptoms including difficulty breathing, hives, swelling of the face, throat, or mouth, rapid pulse, dizziness, or a sharp drop in blood pressure.</a:t>
            </a:r>
          </a:p>
          <a:p>
            <a:pPr eaLnBrk="1" fontAlgn="auto" hangingPunct="1">
              <a:spcAft>
                <a:spcPts val="0"/>
              </a:spcAft>
              <a:defRPr/>
            </a:pPr>
            <a:endParaRPr lang="en-US" sz="2000">
              <a:cs typeface="Arial" charset="0"/>
            </a:endParaRPr>
          </a:p>
        </p:txBody>
      </p:sp>
      <p:pic>
        <p:nvPicPr>
          <p:cNvPr id="18436" name="slide_image5" descr="close up view of a yellow jacket wasp">
            <a:extLst>
              <a:ext uri="{FF2B5EF4-FFF2-40B4-BE49-F238E27FC236}">
                <a16:creationId xmlns:a16="http://schemas.microsoft.com/office/drawing/2014/main" id="{069B1065-5D09-4C0F-A6D2-B34E7BEF1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836613"/>
            <a:ext cx="46958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9E153641-98D0-45CA-A769-A79A60DF2D00}"/>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l"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8438" name="Rectangle 5">
            <a:extLst>
              <a:ext uri="{FF2B5EF4-FFF2-40B4-BE49-F238E27FC236}">
                <a16:creationId xmlns:a16="http://schemas.microsoft.com/office/drawing/2014/main" id="{2C00839E-C1BC-40ED-A939-F307AABBAAE1}"/>
              </a:ext>
            </a:extLst>
          </p:cNvPr>
          <p:cNvSpPr>
            <a:spLocks noChangeArrowheads="1"/>
          </p:cNvSpPr>
          <p:nvPr/>
        </p:nvSpPr>
        <p:spPr bwMode="auto">
          <a:xfrm>
            <a:off x="4103688" y="4221163"/>
            <a:ext cx="4572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t>Treatment</a:t>
            </a:r>
          </a:p>
          <a:p>
            <a:pPr algn="l" eaLnBrk="1" hangingPunct="1"/>
            <a:r>
              <a:rPr lang="en-US" altLang="en-US"/>
              <a:t> </a:t>
            </a:r>
            <a:r>
              <a:rPr lang="en-US" altLang="en-US" sz="2000"/>
              <a:t>For those severely allergic, epinephrine should be administered immediately after a sting; allergy shots are recommended to prevent anaphylaxis with future stings.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11A0572-8FFC-4058-9C01-08BBD678C2FC}"/>
              </a:ext>
            </a:extLst>
          </p:cNvPr>
          <p:cNvSpPr>
            <a:spLocks noGrp="1"/>
          </p:cNvSpPr>
          <p:nvPr>
            <p:ph type="title"/>
          </p:nvPr>
        </p:nvSpPr>
        <p:spPr>
          <a:xfrm>
            <a:off x="457200" y="115888"/>
            <a:ext cx="3106738" cy="1265237"/>
          </a:xfrm>
        </p:spPr>
        <p:txBody>
          <a:bodyPr/>
          <a:lstStyle/>
          <a:p>
            <a:pPr algn="ctr" eaLnBrk="1" hangingPunct="1"/>
            <a:r>
              <a:rPr lang="en-US" altLang="en-US" sz="3600">
                <a:cs typeface="Times New Roman" panose="02020603050405020304" pitchFamily="18" charset="0"/>
              </a:rPr>
              <a:t>Medicines</a:t>
            </a:r>
          </a:p>
        </p:txBody>
      </p:sp>
      <p:sp>
        <p:nvSpPr>
          <p:cNvPr id="19459" name="Text Placeholder 3">
            <a:extLst>
              <a:ext uri="{FF2B5EF4-FFF2-40B4-BE49-F238E27FC236}">
                <a16:creationId xmlns:a16="http://schemas.microsoft.com/office/drawing/2014/main" id="{7703F44C-D3BA-44A0-B6F9-41F6D12456EA}"/>
              </a:ext>
            </a:extLst>
          </p:cNvPr>
          <p:cNvSpPr>
            <a:spLocks noGrp="1"/>
          </p:cNvSpPr>
          <p:nvPr>
            <p:ph type="body" sz="half" idx="2"/>
          </p:nvPr>
        </p:nvSpPr>
        <p:spPr>
          <a:xfrm>
            <a:off x="457200" y="1557338"/>
            <a:ext cx="3106738" cy="4243387"/>
          </a:xfrm>
        </p:spPr>
        <p:txBody>
          <a:bodyPr/>
          <a:lstStyle/>
          <a:p>
            <a:pPr eaLnBrk="1" hangingPunct="1"/>
            <a:r>
              <a:rPr lang="en-US" altLang="en-US" sz="2800" b="1">
                <a:cs typeface="Arial" panose="020B0604020202020204" pitchFamily="34" charset="0"/>
              </a:rPr>
              <a:t>Symptoms</a:t>
            </a:r>
          </a:p>
          <a:p>
            <a:pPr eaLnBrk="1" hangingPunct="1"/>
            <a:r>
              <a:rPr lang="en-US" altLang="en-US" sz="2000">
                <a:cs typeface="Arial" panose="020B0604020202020204" pitchFamily="34" charset="0"/>
              </a:rPr>
              <a:t>Allergies to medications, such as penicillin or aspirin, can range from mild to life-threatening and can include hives, itchy eyes, congestion, and swelling in the mouth and throat. </a:t>
            </a:r>
            <a:endParaRPr lang="en-US" altLang="en-US">
              <a:cs typeface="Arial" panose="020B0604020202020204" pitchFamily="34" charset="0"/>
            </a:endParaRPr>
          </a:p>
        </p:txBody>
      </p:sp>
      <p:pic>
        <p:nvPicPr>
          <p:cNvPr id="19460" name="slide_image9" descr="bottle of aspirin">
            <a:extLst>
              <a:ext uri="{FF2B5EF4-FFF2-40B4-BE49-F238E27FC236}">
                <a16:creationId xmlns:a16="http://schemas.microsoft.com/office/drawing/2014/main" id="{F61251D6-8175-447A-9184-F894B2891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820738"/>
            <a:ext cx="46958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E88A7C58-A417-4AC0-8BA9-ADA55F161CA3}"/>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l"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9462" name="Rectangle 6">
            <a:extLst>
              <a:ext uri="{FF2B5EF4-FFF2-40B4-BE49-F238E27FC236}">
                <a16:creationId xmlns:a16="http://schemas.microsoft.com/office/drawing/2014/main" id="{970E7448-8B90-4CFC-8CD7-A9813597AEB0}"/>
              </a:ext>
            </a:extLst>
          </p:cNvPr>
          <p:cNvSpPr>
            <a:spLocks noChangeArrowheads="1"/>
          </p:cNvSpPr>
          <p:nvPr/>
        </p:nvSpPr>
        <p:spPr bwMode="auto">
          <a:xfrm>
            <a:off x="4067175" y="4221163"/>
            <a:ext cx="45720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t>Prevention &amp; Treatment</a:t>
            </a:r>
          </a:p>
          <a:p>
            <a:pPr algn="l" eaLnBrk="1" hangingPunct="1"/>
            <a:r>
              <a:rPr lang="en-US" altLang="en-US"/>
              <a:t>It's best to avoid the drug altogether; however, if exposed, treatment with antihistamines or steroids is recommended. For coughing and lung congestion, bronchodilators may be prescribed. For severe symptoms, epinephrine may be needed.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ECEF38-B039-4E01-9F63-4EC86711C187}"/>
              </a:ext>
            </a:extLst>
          </p:cNvPr>
          <p:cNvSpPr txBox="1">
            <a:spLocks/>
          </p:cNvSpPr>
          <p:nvPr/>
        </p:nvSpPr>
        <p:spPr>
          <a:xfrm>
            <a:off x="349250" y="188913"/>
            <a:ext cx="8435975" cy="990600"/>
          </a:xfrm>
          <a:prstGeom prst="rect">
            <a:avLst/>
          </a:prstGeom>
        </p:spPr>
        <p:txBody>
          <a:bodyPr/>
          <a:lstStyle/>
          <a:p>
            <a:pPr algn="ctr" rtl="0" fontAlgn="auto">
              <a:spcAft>
                <a:spcPts val="0"/>
              </a:spcAft>
              <a:defRPr/>
            </a:pPr>
            <a:r>
              <a:rPr lang="en-US" sz="4000" b="1" spc="-100" dirty="0">
                <a:solidFill>
                  <a:srgbClr val="800000"/>
                </a:solidFill>
                <a:latin typeface="+mj-lt"/>
                <a:ea typeface="+mj-ea"/>
                <a:cs typeface="Times New Roman" pitchFamily="18" charset="0"/>
              </a:rPr>
              <a:t>Effects of allergic reactions on different organs of body</a:t>
            </a:r>
          </a:p>
        </p:txBody>
      </p:sp>
      <p:graphicFrame>
        <p:nvGraphicFramePr>
          <p:cNvPr id="6" name="Content Placeholder 2">
            <a:extLst>
              <a:ext uri="{FF2B5EF4-FFF2-40B4-BE49-F238E27FC236}">
                <a16:creationId xmlns:a16="http://schemas.microsoft.com/office/drawing/2014/main" id="{12623246-D0BE-4CCE-82B1-5DFCC2BBF2C5}"/>
              </a:ext>
            </a:extLst>
          </p:cNvPr>
          <p:cNvGraphicFramePr>
            <a:graphicFrameLocks/>
          </p:cNvGraphicFramePr>
          <p:nvPr/>
        </p:nvGraphicFramePr>
        <p:xfrm>
          <a:off x="96838" y="1500188"/>
          <a:ext cx="8939212" cy="4937227"/>
        </p:xfrm>
        <a:graphic>
          <a:graphicData uri="http://schemas.openxmlformats.org/drawingml/2006/table">
            <a:tbl>
              <a:tblPr firstRow="1" bandRow="1">
                <a:tableStyleId>{BC89EF96-8CEA-46FF-86C4-4CE0E7609802}</a:tableStyleId>
              </a:tblPr>
              <a:tblGrid>
                <a:gridCol w="1653793">
                  <a:extLst>
                    <a:ext uri="{9D8B030D-6E8A-4147-A177-3AD203B41FA5}">
                      <a16:colId xmlns:a16="http://schemas.microsoft.com/office/drawing/2014/main" val="20000"/>
                    </a:ext>
                  </a:extLst>
                </a:gridCol>
                <a:gridCol w="2111860">
                  <a:extLst>
                    <a:ext uri="{9D8B030D-6E8A-4147-A177-3AD203B41FA5}">
                      <a16:colId xmlns:a16="http://schemas.microsoft.com/office/drawing/2014/main" val="20001"/>
                    </a:ext>
                  </a:extLst>
                </a:gridCol>
                <a:gridCol w="1597875">
                  <a:extLst>
                    <a:ext uri="{9D8B030D-6E8A-4147-A177-3AD203B41FA5}">
                      <a16:colId xmlns:a16="http://schemas.microsoft.com/office/drawing/2014/main" val="20002"/>
                    </a:ext>
                  </a:extLst>
                </a:gridCol>
                <a:gridCol w="1787842">
                  <a:extLst>
                    <a:ext uri="{9D8B030D-6E8A-4147-A177-3AD203B41FA5}">
                      <a16:colId xmlns:a16="http://schemas.microsoft.com/office/drawing/2014/main" val="20003"/>
                    </a:ext>
                  </a:extLst>
                </a:gridCol>
                <a:gridCol w="1787842">
                  <a:extLst>
                    <a:ext uri="{9D8B030D-6E8A-4147-A177-3AD203B41FA5}">
                      <a16:colId xmlns:a16="http://schemas.microsoft.com/office/drawing/2014/main" val="20004"/>
                    </a:ext>
                  </a:extLst>
                </a:gridCol>
              </a:tblGrid>
              <a:tr h="579009">
                <a:tc>
                  <a:txBody>
                    <a:bodyPr/>
                    <a:lstStyle/>
                    <a:p>
                      <a:pPr algn="ctr"/>
                      <a:r>
                        <a:rPr lang="en-US" sz="1600" dirty="0"/>
                        <a:t>Main organ</a:t>
                      </a:r>
                    </a:p>
                  </a:txBody>
                  <a:tcPr marL="91439" marR="91439" marT="45691" marB="45691"/>
                </a:tc>
                <a:tc>
                  <a:txBody>
                    <a:bodyPr/>
                    <a:lstStyle/>
                    <a:p>
                      <a:pPr algn="ctr"/>
                      <a:r>
                        <a:rPr lang="en-US" sz="1600" dirty="0"/>
                        <a:t>Disease</a:t>
                      </a:r>
                    </a:p>
                  </a:txBody>
                  <a:tcPr marL="91439" marR="91439" marT="45691" marB="45691"/>
                </a:tc>
                <a:tc>
                  <a:txBody>
                    <a:bodyPr/>
                    <a:lstStyle/>
                    <a:p>
                      <a:pPr algn="ctr"/>
                      <a:r>
                        <a:rPr lang="en-US" sz="1600" dirty="0"/>
                        <a:t>Main symptoms</a:t>
                      </a:r>
                    </a:p>
                  </a:txBody>
                  <a:tcPr marL="91439" marR="91439" marT="45691" marB="45691"/>
                </a:tc>
                <a:tc>
                  <a:txBody>
                    <a:bodyPr/>
                    <a:lstStyle/>
                    <a:p>
                      <a:pPr algn="ctr"/>
                      <a:r>
                        <a:rPr lang="en-US" sz="1600" dirty="0"/>
                        <a:t>Typical allergens</a:t>
                      </a:r>
                    </a:p>
                  </a:txBody>
                  <a:tcPr marL="91439" marR="91439" marT="45691" marB="45691"/>
                </a:tc>
                <a:tc>
                  <a:txBody>
                    <a:bodyPr/>
                    <a:lstStyle/>
                    <a:p>
                      <a:pPr algn="ctr"/>
                      <a:r>
                        <a:rPr lang="en-US" sz="1600" dirty="0"/>
                        <a:t>Route </a:t>
                      </a:r>
                      <a:r>
                        <a:rPr lang="en-US" sz="1600"/>
                        <a:t>of entry</a:t>
                      </a:r>
                      <a:endParaRPr lang="en-US" sz="1600" dirty="0"/>
                    </a:p>
                  </a:txBody>
                  <a:tcPr marL="91439" marR="91439" marT="45691" marB="45691"/>
                </a:tc>
                <a:extLst>
                  <a:ext uri="{0D108BD9-81ED-4DB2-BD59-A6C34878D82A}">
                    <a16:rowId xmlns:a16="http://schemas.microsoft.com/office/drawing/2014/main" val="10000"/>
                  </a:ext>
                </a:extLst>
              </a:tr>
              <a:tr h="822874">
                <a:tc>
                  <a:txBody>
                    <a:bodyPr/>
                    <a:lstStyle/>
                    <a:p>
                      <a:pPr algn="ctr"/>
                      <a:r>
                        <a:rPr lang="en-US" sz="1600" dirty="0"/>
                        <a:t>Lung</a:t>
                      </a:r>
                    </a:p>
                  </a:txBody>
                  <a:tcPr marL="91439" marR="91439" marT="45691" marB="45691"/>
                </a:tc>
                <a:tc>
                  <a:txBody>
                    <a:bodyPr/>
                    <a:lstStyle/>
                    <a:p>
                      <a:pPr algn="ctr"/>
                      <a:r>
                        <a:rPr lang="en-US" sz="1600" dirty="0"/>
                        <a:t>Asthma</a:t>
                      </a:r>
                    </a:p>
                  </a:txBody>
                  <a:tcPr marL="91439" marR="91439" marT="45691" marB="45691"/>
                </a:tc>
                <a:tc>
                  <a:txBody>
                    <a:bodyPr/>
                    <a:lstStyle/>
                    <a:p>
                      <a:pPr algn="ctr"/>
                      <a:r>
                        <a:rPr lang="en-US" sz="1600" dirty="0"/>
                        <a:t>Wheezing, dyspnea, tachypnea</a:t>
                      </a:r>
                    </a:p>
                  </a:txBody>
                  <a:tcPr marL="91439" marR="91439" marT="45691" marB="45691"/>
                </a:tc>
                <a:tc>
                  <a:txBody>
                    <a:bodyPr/>
                    <a:lstStyle/>
                    <a:p>
                      <a:pPr algn="ctr"/>
                      <a:r>
                        <a:rPr lang="en-US" sz="1600" dirty="0"/>
                        <a:t>Pollens, house dust, </a:t>
                      </a:r>
                      <a:r>
                        <a:rPr lang="en-US" sz="1600"/>
                        <a:t>animal dander </a:t>
                      </a:r>
                      <a:endParaRPr lang="en-US" sz="1600" dirty="0"/>
                    </a:p>
                  </a:txBody>
                  <a:tcPr marL="91439" marR="91439" marT="45691" marB="45691"/>
                </a:tc>
                <a:tc>
                  <a:txBody>
                    <a:bodyPr/>
                    <a:lstStyle/>
                    <a:p>
                      <a:pPr algn="ctr"/>
                      <a:r>
                        <a:rPr lang="en-US" sz="1600" dirty="0"/>
                        <a:t>Inhalation</a:t>
                      </a:r>
                    </a:p>
                  </a:txBody>
                  <a:tcPr marL="91439" marR="91439" marT="45691" marB="45691"/>
                </a:tc>
                <a:extLst>
                  <a:ext uri="{0D108BD9-81ED-4DB2-BD59-A6C34878D82A}">
                    <a16:rowId xmlns:a16="http://schemas.microsoft.com/office/drawing/2014/main" val="10001"/>
                  </a:ext>
                </a:extLst>
              </a:tr>
              <a:tr h="822874">
                <a:tc>
                  <a:txBody>
                    <a:bodyPr/>
                    <a:lstStyle/>
                    <a:p>
                      <a:pPr algn="ctr"/>
                      <a:r>
                        <a:rPr lang="en-US" sz="1600" dirty="0"/>
                        <a:t>Nose and Eyes</a:t>
                      </a:r>
                    </a:p>
                  </a:txBody>
                  <a:tcPr marL="91439" marR="91439" marT="45691" marB="45691"/>
                </a:tc>
                <a:tc>
                  <a:txBody>
                    <a:bodyPr/>
                    <a:lstStyle/>
                    <a:p>
                      <a:pPr algn="ctr"/>
                      <a:r>
                        <a:rPr lang="en-US" sz="1600" dirty="0"/>
                        <a:t>Rhinitis, conjunctivitis</a:t>
                      </a:r>
                    </a:p>
                    <a:p>
                      <a:pPr algn="ctr"/>
                      <a:r>
                        <a:rPr lang="en-US" sz="1600" dirty="0"/>
                        <a:t>Hay fever</a:t>
                      </a:r>
                    </a:p>
                  </a:txBody>
                  <a:tcPr marL="91439" marR="91439" marT="45691" marB="45691"/>
                </a:tc>
                <a:tc>
                  <a:txBody>
                    <a:bodyPr/>
                    <a:lstStyle/>
                    <a:p>
                      <a:pPr algn="ctr"/>
                      <a:r>
                        <a:rPr lang="en-US" sz="1600" dirty="0"/>
                        <a:t>Runny nose, redness and itching of eyes</a:t>
                      </a:r>
                    </a:p>
                  </a:txBody>
                  <a:tcPr marL="91439" marR="91439" marT="45691" marB="45691"/>
                </a:tc>
                <a:tc>
                  <a:txBody>
                    <a:bodyPr/>
                    <a:lstStyle/>
                    <a:p>
                      <a:pPr algn="ctr"/>
                      <a:r>
                        <a:rPr lang="en-US" sz="1600" dirty="0"/>
                        <a:t>Pollens</a:t>
                      </a:r>
                    </a:p>
                  </a:txBody>
                  <a:tcPr marL="91439" marR="91439" marT="45691" marB="45691"/>
                </a:tc>
                <a:tc>
                  <a:txBody>
                    <a:bodyPr/>
                    <a:lstStyle/>
                    <a:p>
                      <a:pPr algn="ctr"/>
                      <a:r>
                        <a:rPr lang="en-US" sz="1600" dirty="0"/>
                        <a:t>Contact with mucous membrane</a:t>
                      </a:r>
                    </a:p>
                  </a:txBody>
                  <a:tcPr marL="91439" marR="91439" marT="45691" marB="45691"/>
                </a:tc>
                <a:extLst>
                  <a:ext uri="{0D108BD9-81ED-4DB2-BD59-A6C34878D82A}">
                    <a16:rowId xmlns:a16="http://schemas.microsoft.com/office/drawing/2014/main" val="10002"/>
                  </a:ext>
                </a:extLst>
              </a:tr>
              <a:tr h="1310450">
                <a:tc>
                  <a:txBody>
                    <a:bodyPr/>
                    <a:lstStyle/>
                    <a:p>
                      <a:pPr algn="ctr"/>
                      <a:r>
                        <a:rPr lang="en-US" sz="1600" dirty="0"/>
                        <a:t>Skin</a:t>
                      </a:r>
                    </a:p>
                  </a:txBody>
                  <a:tcPr marL="91439" marR="91439" marT="45691" marB="45691"/>
                </a:tc>
                <a:tc>
                  <a:txBody>
                    <a:bodyPr/>
                    <a:lstStyle/>
                    <a:p>
                      <a:pPr algn="ctr"/>
                      <a:r>
                        <a:rPr lang="en-US" sz="1600" dirty="0"/>
                        <a:t>Eczema (atopic dermatitis)</a:t>
                      </a:r>
                    </a:p>
                    <a:p>
                      <a:pPr algn="ctr"/>
                      <a:r>
                        <a:rPr lang="en-US" sz="1600" dirty="0" err="1"/>
                        <a:t>Urticaria</a:t>
                      </a:r>
                      <a:endParaRPr lang="en-US" sz="1600" dirty="0"/>
                    </a:p>
                  </a:txBody>
                  <a:tcPr marL="91439" marR="91439" marT="45691" marB="45691"/>
                </a:tc>
                <a:tc>
                  <a:txBody>
                    <a:bodyPr/>
                    <a:lstStyle/>
                    <a:p>
                      <a:pPr algn="ctr"/>
                      <a:r>
                        <a:rPr lang="en-US" sz="1600" dirty="0"/>
                        <a:t>Pruritic, vesicular lesions</a:t>
                      </a:r>
                    </a:p>
                    <a:p>
                      <a:pPr algn="ctr"/>
                      <a:r>
                        <a:rPr lang="en-US" sz="1600" dirty="0"/>
                        <a:t>Pruritic, bullous lesions</a:t>
                      </a:r>
                    </a:p>
                  </a:txBody>
                  <a:tcPr marL="91439" marR="91439" marT="45691" marB="45691"/>
                </a:tc>
                <a:tc>
                  <a:txBody>
                    <a:bodyPr/>
                    <a:lstStyle/>
                    <a:p>
                      <a:pPr algn="ctr"/>
                      <a:r>
                        <a:rPr lang="en-US" sz="1600" dirty="0"/>
                        <a:t>Uncertain</a:t>
                      </a:r>
                    </a:p>
                    <a:p>
                      <a:pPr algn="ctr"/>
                      <a:r>
                        <a:rPr lang="en-US" sz="1600" dirty="0"/>
                        <a:t>Various</a:t>
                      </a:r>
                      <a:r>
                        <a:rPr lang="en-US" sz="1600" baseline="0" dirty="0"/>
                        <a:t> foods</a:t>
                      </a:r>
                    </a:p>
                    <a:p>
                      <a:pPr algn="ctr"/>
                      <a:r>
                        <a:rPr lang="en-US" sz="1600" baseline="0" dirty="0"/>
                        <a:t>Drugs</a:t>
                      </a:r>
                      <a:endParaRPr lang="en-US" sz="1600" dirty="0"/>
                    </a:p>
                  </a:txBody>
                  <a:tcPr marL="91439" marR="91439" marT="45691" marB="45691"/>
                </a:tc>
                <a:tc>
                  <a:txBody>
                    <a:bodyPr/>
                    <a:lstStyle/>
                    <a:p>
                      <a:pPr algn="ctr"/>
                      <a:r>
                        <a:rPr lang="en-US" sz="1600" dirty="0"/>
                        <a:t>Uncertain</a:t>
                      </a:r>
                    </a:p>
                    <a:p>
                      <a:pPr algn="ctr"/>
                      <a:r>
                        <a:rPr lang="en-US" sz="1600" dirty="0"/>
                        <a:t>Ingestion</a:t>
                      </a:r>
                    </a:p>
                    <a:p>
                      <a:pPr algn="ctr"/>
                      <a:r>
                        <a:rPr lang="en-US" sz="1600" dirty="0"/>
                        <a:t>Various</a:t>
                      </a:r>
                    </a:p>
                  </a:txBody>
                  <a:tcPr marL="91439" marR="91439" marT="45691" marB="45691"/>
                </a:tc>
                <a:extLst>
                  <a:ext uri="{0D108BD9-81ED-4DB2-BD59-A6C34878D82A}">
                    <a16:rowId xmlns:a16="http://schemas.microsoft.com/office/drawing/2014/main" val="10003"/>
                  </a:ext>
                </a:extLst>
              </a:tr>
              <a:tr h="579044">
                <a:tc>
                  <a:txBody>
                    <a:bodyPr/>
                    <a:lstStyle/>
                    <a:p>
                      <a:pPr algn="ctr"/>
                      <a:r>
                        <a:rPr lang="en-US" sz="1600" dirty="0"/>
                        <a:t>Intestinal tract</a:t>
                      </a:r>
                    </a:p>
                  </a:txBody>
                  <a:tcPr marL="91439" marR="91439" marT="45691" marB="45691"/>
                </a:tc>
                <a:tc>
                  <a:txBody>
                    <a:bodyPr/>
                    <a:lstStyle/>
                    <a:p>
                      <a:pPr algn="ctr"/>
                      <a:r>
                        <a:rPr lang="en-US" sz="1600" dirty="0"/>
                        <a:t>Allergic</a:t>
                      </a:r>
                      <a:r>
                        <a:rPr lang="en-US" sz="1600" baseline="0" dirty="0"/>
                        <a:t> </a:t>
                      </a:r>
                      <a:r>
                        <a:rPr lang="en-US" sz="1600" baseline="0" dirty="0" err="1"/>
                        <a:t>gastroenteropathy</a:t>
                      </a:r>
                      <a:endParaRPr lang="en-US" sz="1600" dirty="0"/>
                    </a:p>
                  </a:txBody>
                  <a:tcPr marL="91439" marR="91439" marT="45691" marB="45691"/>
                </a:tc>
                <a:tc>
                  <a:txBody>
                    <a:bodyPr/>
                    <a:lstStyle/>
                    <a:p>
                      <a:pPr algn="ctr"/>
                      <a:r>
                        <a:rPr lang="en-US" sz="1600" dirty="0"/>
                        <a:t>Vomiting diarrhea</a:t>
                      </a:r>
                    </a:p>
                  </a:txBody>
                  <a:tcPr marL="91439" marR="91439" marT="45691" marB="45691"/>
                </a:tc>
                <a:tc>
                  <a:txBody>
                    <a:bodyPr/>
                    <a:lstStyle/>
                    <a:p>
                      <a:pPr algn="ctr"/>
                      <a:r>
                        <a:rPr lang="en-US" sz="1600" dirty="0"/>
                        <a:t>Various food</a:t>
                      </a:r>
                    </a:p>
                  </a:txBody>
                  <a:tcPr marL="91439" marR="91439" marT="45691" marB="45691"/>
                </a:tc>
                <a:tc>
                  <a:txBody>
                    <a:bodyPr/>
                    <a:lstStyle/>
                    <a:p>
                      <a:pPr algn="ctr"/>
                      <a:r>
                        <a:rPr lang="en-US" sz="1600" dirty="0"/>
                        <a:t>Ingestion</a:t>
                      </a:r>
                    </a:p>
                  </a:txBody>
                  <a:tcPr marL="91439" marR="91439" marT="45691" marB="45691"/>
                </a:tc>
                <a:extLst>
                  <a:ext uri="{0D108BD9-81ED-4DB2-BD59-A6C34878D82A}">
                    <a16:rowId xmlns:a16="http://schemas.microsoft.com/office/drawing/2014/main" val="10004"/>
                  </a:ext>
                </a:extLst>
              </a:tr>
              <a:tr h="822874">
                <a:tc>
                  <a:txBody>
                    <a:bodyPr/>
                    <a:lstStyle/>
                    <a:p>
                      <a:pPr algn="ctr"/>
                      <a:r>
                        <a:rPr lang="en-US" sz="1600" dirty="0"/>
                        <a:t>Systemic</a:t>
                      </a:r>
                    </a:p>
                  </a:txBody>
                  <a:tcPr marL="91439" marR="91439" marT="45691" marB="45691"/>
                </a:tc>
                <a:tc>
                  <a:txBody>
                    <a:bodyPr/>
                    <a:lstStyle/>
                    <a:p>
                      <a:pPr algn="ctr"/>
                      <a:r>
                        <a:rPr lang="en-US" sz="1600" dirty="0"/>
                        <a:t>Anaphylaxis</a:t>
                      </a:r>
                    </a:p>
                  </a:txBody>
                  <a:tcPr marL="91439" marR="91439" marT="45691" marB="45691"/>
                </a:tc>
                <a:tc>
                  <a:txBody>
                    <a:bodyPr/>
                    <a:lstStyle/>
                    <a:p>
                      <a:pPr algn="ctr"/>
                      <a:r>
                        <a:rPr lang="en-US" sz="1600" dirty="0"/>
                        <a:t>Shock, hypotension, wheezing</a:t>
                      </a:r>
                    </a:p>
                  </a:txBody>
                  <a:tcPr marL="91439" marR="91439" marT="45691" marB="45691"/>
                </a:tc>
                <a:tc>
                  <a:txBody>
                    <a:bodyPr/>
                    <a:lstStyle/>
                    <a:p>
                      <a:pPr algn="ctr"/>
                      <a:r>
                        <a:rPr lang="en-US" sz="1600" dirty="0"/>
                        <a:t>Insect </a:t>
                      </a:r>
                      <a:r>
                        <a:rPr lang="en-US" sz="1600" dirty="0" err="1"/>
                        <a:t>venom;bee</a:t>
                      </a:r>
                      <a:endParaRPr lang="en-US" sz="1600" dirty="0"/>
                    </a:p>
                    <a:p>
                      <a:pPr algn="ctr"/>
                      <a:r>
                        <a:rPr lang="en-US" sz="1600" dirty="0"/>
                        <a:t>Drugs; penicillin</a:t>
                      </a:r>
                    </a:p>
                    <a:p>
                      <a:pPr algn="ctr"/>
                      <a:r>
                        <a:rPr lang="en-US" sz="1600" dirty="0"/>
                        <a:t>Foods; Peanuts</a:t>
                      </a:r>
                    </a:p>
                  </a:txBody>
                  <a:tcPr marL="91439" marR="91439" marT="45691" marB="45691"/>
                </a:tc>
                <a:tc>
                  <a:txBody>
                    <a:bodyPr/>
                    <a:lstStyle/>
                    <a:p>
                      <a:pPr algn="ctr"/>
                      <a:r>
                        <a:rPr lang="en-US" sz="1600" dirty="0"/>
                        <a:t>Sting</a:t>
                      </a:r>
                    </a:p>
                    <a:p>
                      <a:pPr algn="ctr"/>
                      <a:r>
                        <a:rPr lang="en-US" sz="1600" dirty="0"/>
                        <a:t>Various</a:t>
                      </a:r>
                    </a:p>
                    <a:p>
                      <a:pPr algn="ctr"/>
                      <a:r>
                        <a:rPr lang="en-US" sz="1600" dirty="0"/>
                        <a:t>Ingestion</a:t>
                      </a:r>
                    </a:p>
                  </a:txBody>
                  <a:tcPr marL="91439" marR="91439" marT="45691" marB="45691"/>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BACC51E9-B2CD-4E2F-B9FB-008A91AF9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4813"/>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ttp://upload.wikimedia.org/wikipedia/commons/thumb/9/9c/BackRed.JPG/220px-BackRed.JPG">
            <a:extLst>
              <a:ext uri="{FF2B5EF4-FFF2-40B4-BE49-F238E27FC236}">
                <a16:creationId xmlns:a16="http://schemas.microsoft.com/office/drawing/2014/main" id="{D8AF3343-3E48-47C3-91B9-4DCD3CCF3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404813"/>
            <a:ext cx="34163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Users\Roohi\Desktop\photo.JPG">
            <a:extLst>
              <a:ext uri="{FF2B5EF4-FFF2-40B4-BE49-F238E27FC236}">
                <a16:creationId xmlns:a16="http://schemas.microsoft.com/office/drawing/2014/main" id="{8C89E4E4-CC36-4E28-AC92-67AD5258B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88" y="3933825"/>
            <a:ext cx="3581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Users\Roohi\Desktop\photo2.JPG">
            <a:extLst>
              <a:ext uri="{FF2B5EF4-FFF2-40B4-BE49-F238E27FC236}">
                <a16:creationId xmlns:a16="http://schemas.microsoft.com/office/drawing/2014/main" id="{FDD9988B-2E92-4C77-A24B-9C01E7055E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906838"/>
            <a:ext cx="3641725"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45300EB-2648-4438-ACCD-618151A4EE74}"/>
              </a:ext>
            </a:extLst>
          </p:cNvPr>
          <p:cNvSpPr>
            <a:spLocks noGrp="1"/>
          </p:cNvSpPr>
          <p:nvPr>
            <p:ph type="title"/>
          </p:nvPr>
        </p:nvSpPr>
        <p:spPr/>
        <p:txBody>
          <a:bodyPr/>
          <a:lstStyle/>
          <a:p>
            <a:pPr eaLnBrk="1" hangingPunct="1"/>
            <a:r>
              <a:rPr lang="en-US" altLang="en-US" b="1">
                <a:cs typeface="Times New Roman" panose="02020603050405020304" pitchFamily="18" charset="0"/>
              </a:rPr>
              <a:t>Asthma</a:t>
            </a:r>
          </a:p>
        </p:txBody>
      </p:sp>
      <p:pic>
        <p:nvPicPr>
          <p:cNvPr id="22531" name="Picture 2" descr="An illustration shows the bronchiole tubes with normal airway passage. ">
            <a:extLst>
              <a:ext uri="{FF2B5EF4-FFF2-40B4-BE49-F238E27FC236}">
                <a16:creationId xmlns:a16="http://schemas.microsoft.com/office/drawing/2014/main" id="{5F9E5642-4DED-4DD8-A22B-2C68A72C7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469582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Asthma inflammation causes mucus to fill the bronchiole tubes, resulting in an obstructed airway.">
            <a:extLst>
              <a:ext uri="{FF2B5EF4-FFF2-40B4-BE49-F238E27FC236}">
                <a16:creationId xmlns:a16="http://schemas.microsoft.com/office/drawing/2014/main" id="{50652A20-F0B8-45DD-9475-AC7F4C574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141663"/>
            <a:ext cx="442753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0BB9226A-8368-4C92-A790-9B7B5F03E3CD}"/>
              </a:ext>
            </a:extLst>
          </p:cNvPr>
          <p:cNvSpPr>
            <a:spLocks noChangeArrowheads="1"/>
          </p:cNvSpPr>
          <p:nvPr/>
        </p:nvSpPr>
        <p:spPr bwMode="auto">
          <a:xfrm>
            <a:off x="142875" y="1484313"/>
            <a:ext cx="8893175" cy="2000250"/>
          </a:xfrm>
          <a:prstGeom prst="rect">
            <a:avLst/>
          </a:prstGeom>
          <a:noFill/>
          <a:ln w="9525">
            <a:noFill/>
            <a:miter lim="800000"/>
            <a:headEnd/>
            <a:tailEnd/>
          </a:ln>
        </p:spPr>
        <p:txBody>
          <a:bodyPr>
            <a:spAutoFit/>
          </a:bodyPr>
          <a:lstStyle/>
          <a:p>
            <a:pPr algn="ctr">
              <a:defRPr/>
            </a:pPr>
            <a:r>
              <a:rPr lang="en-US" sz="2800" dirty="0">
                <a:latin typeface="+mn-lt"/>
                <a:cs typeface="Arial" charset="0"/>
              </a:rPr>
              <a:t>Allergy can play a role in some, but not all, asthma patients.  Symptoms of asthma include shortness of breath, wheezing, cough, and chest tightness.</a:t>
            </a:r>
          </a:p>
          <a:p>
            <a:pPr>
              <a:defRPr/>
            </a:pPr>
            <a:endParaRPr lang="en-US" sz="2000" dirty="0">
              <a:latin typeface="+mn-lt"/>
              <a:cs typeface="Arial" charset="0"/>
            </a:endParaRPr>
          </a:p>
          <a:p>
            <a:pPr>
              <a:defRPr/>
            </a:pPr>
            <a:r>
              <a:rPr lang="en-US" sz="2000" dirty="0">
                <a:latin typeface="+mn-lt"/>
                <a:cs typeface="Arial"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06574D8-D9AE-4D34-96CB-1FD8F3A798F3}"/>
              </a:ext>
            </a:extLst>
          </p:cNvPr>
          <p:cNvSpPr>
            <a:spLocks noGrp="1"/>
          </p:cNvSpPr>
          <p:nvPr>
            <p:ph type="title"/>
          </p:nvPr>
        </p:nvSpPr>
        <p:spPr/>
        <p:txBody>
          <a:bodyPr/>
          <a:lstStyle/>
          <a:p>
            <a:pPr eaLnBrk="1" hangingPunct="1"/>
            <a:r>
              <a:rPr lang="en-US" altLang="en-US" b="1">
                <a:cs typeface="Times New Roman" panose="02020603050405020304" pitchFamily="18" charset="0"/>
              </a:rPr>
              <a:t>Treatment</a:t>
            </a:r>
          </a:p>
        </p:txBody>
      </p:sp>
      <p:sp>
        <p:nvSpPr>
          <p:cNvPr id="28675" name="Content Placeholder 2">
            <a:extLst>
              <a:ext uri="{FF2B5EF4-FFF2-40B4-BE49-F238E27FC236}">
                <a16:creationId xmlns:a16="http://schemas.microsoft.com/office/drawing/2014/main" id="{D00EC54B-DEA0-49A7-B3D4-2EE741BE0454}"/>
              </a:ext>
            </a:extLst>
          </p:cNvPr>
          <p:cNvSpPr>
            <a:spLocks noGrp="1"/>
          </p:cNvSpPr>
          <p:nvPr>
            <p:ph idx="1"/>
          </p:nvPr>
        </p:nvSpPr>
        <p:spPr/>
        <p:txBody>
          <a:bodyPr rtlCol="0">
            <a:normAutofit fontScale="92500" lnSpcReduction="10000"/>
          </a:bodyPr>
          <a:lstStyle/>
          <a:p>
            <a:pPr eaLnBrk="1" fontAlgn="auto" hangingPunct="1">
              <a:spcAft>
                <a:spcPts val="0"/>
              </a:spcAft>
              <a:defRPr/>
            </a:pPr>
            <a:endParaRPr lang="en-US" dirty="0">
              <a:cs typeface="Arial" charset="0"/>
            </a:endParaRPr>
          </a:p>
          <a:p>
            <a:pPr eaLnBrk="1" fontAlgn="auto" hangingPunct="1">
              <a:spcAft>
                <a:spcPts val="0"/>
              </a:spcAft>
              <a:buFont typeface="Arial" charset="0"/>
              <a:buNone/>
              <a:defRPr/>
            </a:pPr>
            <a:r>
              <a:rPr lang="en-US" sz="3000" b="1" dirty="0">
                <a:cs typeface="Arial" charset="0"/>
              </a:rPr>
              <a:t>Mild Cases</a:t>
            </a:r>
          </a:p>
          <a:p>
            <a:pPr eaLnBrk="1" fontAlgn="auto" hangingPunct="1">
              <a:spcAft>
                <a:spcPts val="0"/>
              </a:spcAft>
              <a:defRPr/>
            </a:pPr>
            <a:r>
              <a:rPr lang="en-US" dirty="0">
                <a:cs typeface="Arial" charset="0"/>
              </a:rPr>
              <a:t>Reassurance to the patient</a:t>
            </a:r>
          </a:p>
          <a:p>
            <a:pPr eaLnBrk="1" fontAlgn="auto" hangingPunct="1">
              <a:spcAft>
                <a:spcPts val="0"/>
              </a:spcAft>
              <a:defRPr/>
            </a:pPr>
            <a:r>
              <a:rPr lang="en-US" dirty="0">
                <a:cs typeface="Arial" charset="0"/>
              </a:rPr>
              <a:t>Antihistamine drugs/Inhaler for asthma</a:t>
            </a:r>
          </a:p>
          <a:p>
            <a:pPr eaLnBrk="1" fontAlgn="auto" hangingPunct="1">
              <a:spcAft>
                <a:spcPts val="0"/>
              </a:spcAft>
              <a:buFont typeface="Arial" charset="0"/>
              <a:buNone/>
              <a:defRPr/>
            </a:pPr>
            <a:r>
              <a:rPr lang="en-US" b="1" dirty="0">
                <a:cs typeface="Arial" charset="0"/>
              </a:rPr>
              <a:t>Alternate Therapies:</a:t>
            </a:r>
          </a:p>
          <a:p>
            <a:pPr eaLnBrk="1" fontAlgn="auto" hangingPunct="1">
              <a:spcAft>
                <a:spcPts val="0"/>
              </a:spcAft>
              <a:defRPr/>
            </a:pPr>
            <a:r>
              <a:rPr lang="en-US" dirty="0">
                <a:cs typeface="Arial" charset="0"/>
              </a:rPr>
              <a:t>Black seed oil</a:t>
            </a:r>
          </a:p>
          <a:p>
            <a:pPr eaLnBrk="1" fontAlgn="auto" hangingPunct="1">
              <a:spcAft>
                <a:spcPts val="0"/>
              </a:spcAft>
              <a:defRPr/>
            </a:pPr>
            <a:r>
              <a:rPr lang="en-US" dirty="0">
                <a:cs typeface="Arial" charset="0"/>
              </a:rPr>
              <a:t>Honey</a:t>
            </a:r>
          </a:p>
          <a:p>
            <a:pPr eaLnBrk="1" fontAlgn="auto" hangingPunct="1">
              <a:spcAft>
                <a:spcPts val="0"/>
              </a:spcAft>
              <a:defRPr/>
            </a:pPr>
            <a:r>
              <a:rPr lang="en-US" dirty="0" err="1">
                <a:cs typeface="Arial" charset="0"/>
              </a:rPr>
              <a:t>Hijamah</a:t>
            </a:r>
            <a:r>
              <a:rPr lang="en-US" dirty="0">
                <a:cs typeface="Arial" charset="0"/>
              </a:rPr>
              <a:t> cupping therapy</a:t>
            </a:r>
          </a:p>
          <a:p>
            <a:pPr eaLnBrk="1" fontAlgn="auto" hangingPunct="1">
              <a:spcAft>
                <a:spcPts val="0"/>
              </a:spcAft>
              <a:defRPr/>
            </a:pPr>
            <a:r>
              <a:rPr lang="en-US" dirty="0" err="1">
                <a:cs typeface="Arial" charset="0"/>
              </a:rPr>
              <a:t>Dua</a:t>
            </a:r>
            <a:r>
              <a:rPr lang="en-US" dirty="0">
                <a:cs typeface="Arial" charset="0"/>
              </a:rPr>
              <a:t> and </a:t>
            </a:r>
            <a:r>
              <a:rPr lang="en-US" dirty="0" err="1">
                <a:cs typeface="Arial" charset="0"/>
              </a:rPr>
              <a:t>Ruqiya</a:t>
            </a:r>
            <a:endParaRPr lang="en-US" dirty="0">
              <a:cs typeface="Arial" charset="0"/>
            </a:endParaRPr>
          </a:p>
          <a:p>
            <a:pPr eaLnBrk="1" fontAlgn="auto" hangingPunct="1">
              <a:spcAft>
                <a:spcPts val="0"/>
              </a:spcAft>
              <a:defRPr/>
            </a:pPr>
            <a:endParaRPr lang="en-US" dirty="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9460D80-B58B-4D07-8D55-D8D27A33BBE4}"/>
              </a:ext>
            </a:extLst>
          </p:cNvPr>
          <p:cNvSpPr>
            <a:spLocks noGrp="1"/>
          </p:cNvSpPr>
          <p:nvPr>
            <p:ph type="title"/>
          </p:nvPr>
        </p:nvSpPr>
        <p:spPr>
          <a:xfrm>
            <a:off x="687388" y="274638"/>
            <a:ext cx="7772400" cy="1143000"/>
          </a:xfrm>
        </p:spPr>
        <p:txBody>
          <a:bodyPr/>
          <a:lstStyle/>
          <a:p>
            <a:pPr eaLnBrk="1" hangingPunct="1"/>
            <a:r>
              <a:rPr lang="en-US" altLang="en-US" sz="4000" b="1">
                <a:cs typeface="Times New Roman" panose="02020603050405020304" pitchFamily="18" charset="0"/>
              </a:rPr>
              <a:t>What is Allergy</a:t>
            </a:r>
          </a:p>
        </p:txBody>
      </p:sp>
      <p:sp>
        <p:nvSpPr>
          <p:cNvPr id="4099" name="Content Placeholder 2">
            <a:extLst>
              <a:ext uri="{FF2B5EF4-FFF2-40B4-BE49-F238E27FC236}">
                <a16:creationId xmlns:a16="http://schemas.microsoft.com/office/drawing/2014/main" id="{5791BB2D-6A81-4258-AE4A-77C5980257C7}"/>
              </a:ext>
            </a:extLst>
          </p:cNvPr>
          <p:cNvSpPr>
            <a:spLocks noGrp="1"/>
          </p:cNvSpPr>
          <p:nvPr>
            <p:ph idx="1"/>
          </p:nvPr>
        </p:nvSpPr>
        <p:spPr>
          <a:xfrm>
            <a:off x="457200" y="1647825"/>
            <a:ext cx="8229600" cy="4876800"/>
          </a:xfrm>
        </p:spPr>
        <p:txBody>
          <a:bodyPr/>
          <a:lstStyle/>
          <a:p>
            <a:pPr eaLnBrk="1" hangingPunct="1"/>
            <a:r>
              <a:rPr lang="en-US" altLang="en-US" sz="2800">
                <a:cs typeface="Arial" panose="020B0604020202020204" pitchFamily="34" charset="0"/>
              </a:rPr>
              <a:t>An exaggerated reaction by immune system to some harmless substances (allergen) which  normally does not affect most people.</a:t>
            </a:r>
          </a:p>
          <a:p>
            <a:pPr eaLnBrk="1" hangingPunct="1"/>
            <a:r>
              <a:rPr lang="en-US" altLang="en-US" sz="2800" b="1">
                <a:cs typeface="Arial" panose="020B0604020202020204" pitchFamily="34" charset="0"/>
              </a:rPr>
              <a:t>What are Allergens?</a:t>
            </a:r>
          </a:p>
          <a:p>
            <a:pPr lvl="1" eaLnBrk="1" hangingPunct="1"/>
            <a:r>
              <a:rPr lang="en-US" altLang="en-US">
                <a:cs typeface="Arial" panose="020B0604020202020204" pitchFamily="34" charset="0"/>
              </a:rPr>
              <a:t>Allergens are harmless substances that are foreign to the body and can cause an allergic reaction in some people. </a:t>
            </a:r>
          </a:p>
          <a:p>
            <a:pPr lvl="1" eaLnBrk="1" hangingPunct="1"/>
            <a:r>
              <a:rPr lang="en-US" altLang="en-US">
                <a:cs typeface="Arial" panose="020B0604020202020204" pitchFamily="34" charset="0"/>
              </a:rPr>
              <a:t>Pollen, house dust mites, mold, and animal dander are examples of allergens.</a:t>
            </a: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r>
              <a:rPr lang="en-US" altLang="en-US" sz="2800">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25B0D1F-49B7-4C5F-A5AF-8730ADB92706}"/>
              </a:ext>
            </a:extLst>
          </p:cNvPr>
          <p:cNvSpPr>
            <a:spLocks noGrp="1"/>
          </p:cNvSpPr>
          <p:nvPr>
            <p:ph type="title"/>
          </p:nvPr>
        </p:nvSpPr>
        <p:spPr/>
        <p:txBody>
          <a:bodyPr/>
          <a:lstStyle/>
          <a:p>
            <a:pPr eaLnBrk="1" hangingPunct="1"/>
            <a:r>
              <a:rPr lang="en-US" altLang="en-US" b="1">
                <a:cs typeface="Times New Roman" panose="02020603050405020304" pitchFamily="18" charset="0"/>
              </a:rPr>
              <a:t>Use of Inhaler</a:t>
            </a:r>
          </a:p>
        </p:txBody>
      </p:sp>
      <p:pic>
        <p:nvPicPr>
          <p:cNvPr id="24579" name="Picture 2" descr="http://images.medicinenet.com/images/SlideShow/asthma-s4-bullet-points-asthma-causes.jpg">
            <a:extLst>
              <a:ext uri="{FF2B5EF4-FFF2-40B4-BE49-F238E27FC236}">
                <a16:creationId xmlns:a16="http://schemas.microsoft.com/office/drawing/2014/main" id="{D1375AC6-0B6B-426E-A2BA-457D489BD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1412875"/>
            <a:ext cx="8272463"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7FC8-A592-49E3-B566-7353962A8B06}"/>
              </a:ext>
            </a:extLst>
          </p:cNvPr>
          <p:cNvSpPr>
            <a:spLocks noGrp="1"/>
          </p:cNvSpPr>
          <p:nvPr>
            <p:ph type="title"/>
          </p:nvPr>
        </p:nvSpPr>
        <p:spPr>
          <a:xfrm>
            <a:off x="468313" y="476250"/>
            <a:ext cx="8229600" cy="817563"/>
          </a:xfrm>
        </p:spPr>
        <p:txBody>
          <a:bodyPr rtlCol="0">
            <a:normAutofit fontScale="90000"/>
          </a:bodyPr>
          <a:lstStyle/>
          <a:p>
            <a:pPr eaLnBrk="1" fontAlgn="auto" hangingPunct="1">
              <a:spcAft>
                <a:spcPts val="0"/>
              </a:spcAft>
              <a:defRPr/>
            </a:pPr>
            <a:br>
              <a:rPr lang="en-US" b="1" dirty="0">
                <a:solidFill>
                  <a:schemeClr val="bg1"/>
                </a:solidFill>
              </a:rPr>
            </a:br>
            <a:r>
              <a:rPr lang="en-US" b="1" dirty="0">
                <a:solidFill>
                  <a:srgbClr val="800000"/>
                </a:solidFill>
              </a:rPr>
              <a:t> </a:t>
            </a:r>
            <a:endParaRPr lang="en-US" dirty="0">
              <a:solidFill>
                <a:srgbClr val="800000"/>
              </a:solidFill>
            </a:endParaRPr>
          </a:p>
        </p:txBody>
      </p:sp>
      <p:graphicFrame>
        <p:nvGraphicFramePr>
          <p:cNvPr id="4" name="Content Placeholder 3">
            <a:extLst>
              <a:ext uri="{FF2B5EF4-FFF2-40B4-BE49-F238E27FC236}">
                <a16:creationId xmlns:a16="http://schemas.microsoft.com/office/drawing/2014/main" id="{351BDEE1-7D7E-4378-AD0D-B9183BF50D29}"/>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TextBox 2">
            <a:extLst>
              <a:ext uri="{FF2B5EF4-FFF2-40B4-BE49-F238E27FC236}">
                <a16:creationId xmlns:a16="http://schemas.microsoft.com/office/drawing/2014/main" id="{BC8CB34F-9D5E-455B-AB71-C132CF71EBA2}"/>
              </a:ext>
            </a:extLst>
          </p:cNvPr>
          <p:cNvSpPr txBox="1">
            <a:spLocks noChangeArrowheads="1"/>
          </p:cNvSpPr>
          <p:nvPr/>
        </p:nvSpPr>
        <p:spPr bwMode="auto">
          <a:xfrm>
            <a:off x="2555875" y="549275"/>
            <a:ext cx="3600450" cy="76835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4400" b="1" dirty="0">
                <a:latin typeface="+mj-lt"/>
                <a:cs typeface="Times New Roman" pitchFamily="18" charset="0"/>
              </a:rPr>
              <a:t>Treatment</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69CC1A3-47E2-4D5E-912F-DD0D86084B44}"/>
              </a:ext>
            </a:extLst>
          </p:cNvPr>
          <p:cNvSpPr>
            <a:spLocks noGrp="1"/>
          </p:cNvSpPr>
          <p:nvPr>
            <p:ph type="title"/>
          </p:nvPr>
        </p:nvSpPr>
        <p:spPr/>
        <p:txBody>
          <a:bodyPr/>
          <a:lstStyle/>
          <a:p>
            <a:pPr eaLnBrk="1" hangingPunct="1"/>
            <a:r>
              <a:rPr lang="en-US" altLang="en-US" b="1">
                <a:cs typeface="Times New Roman" panose="02020603050405020304" pitchFamily="18" charset="0"/>
              </a:rPr>
              <a:t>Severe cases</a:t>
            </a:r>
          </a:p>
        </p:txBody>
      </p:sp>
      <p:sp>
        <p:nvSpPr>
          <p:cNvPr id="26627" name="Content Placeholder 2">
            <a:extLst>
              <a:ext uri="{FF2B5EF4-FFF2-40B4-BE49-F238E27FC236}">
                <a16:creationId xmlns:a16="http://schemas.microsoft.com/office/drawing/2014/main" id="{07DD7254-5FB5-4F03-9B01-659B8DF5AAA6}"/>
              </a:ext>
            </a:extLst>
          </p:cNvPr>
          <p:cNvSpPr>
            <a:spLocks noGrp="1"/>
          </p:cNvSpPr>
          <p:nvPr>
            <p:ph idx="1"/>
          </p:nvPr>
        </p:nvSpPr>
        <p:spPr/>
        <p:txBody>
          <a:bodyPr/>
          <a:lstStyle/>
          <a:p>
            <a:pPr eaLnBrk="1" hangingPunct="1"/>
            <a:r>
              <a:rPr lang="en-US" altLang="en-US" sz="2800">
                <a:cs typeface="Arial" panose="020B0604020202020204" pitchFamily="34" charset="0"/>
              </a:rPr>
              <a:t>Severe cases like Severe attack of asthma , anaphylactic shock  need emergency treatment.</a:t>
            </a:r>
          </a:p>
          <a:p>
            <a:pPr eaLnBrk="1" hangingPunct="1">
              <a:buFont typeface="Arial" panose="020B0604020202020204" pitchFamily="34" charset="0"/>
              <a:buNone/>
            </a:pPr>
            <a:r>
              <a:rPr lang="en-US" altLang="en-US" sz="2800" b="1">
                <a:cs typeface="Arial" panose="020B0604020202020204" pitchFamily="34" charset="0"/>
              </a:rPr>
              <a:t>Symptoms:</a:t>
            </a:r>
          </a:p>
          <a:p>
            <a:pPr eaLnBrk="1" hangingPunct="1"/>
            <a:r>
              <a:rPr lang="en-US" altLang="en-US" sz="2800">
                <a:cs typeface="Arial" panose="020B0604020202020204" pitchFamily="34" charset="0"/>
              </a:rPr>
              <a:t>Shock</a:t>
            </a:r>
          </a:p>
          <a:p>
            <a:pPr eaLnBrk="1" hangingPunct="1"/>
            <a:r>
              <a:rPr lang="en-US" altLang="en-US" sz="2800">
                <a:cs typeface="Arial" panose="020B0604020202020204" pitchFamily="34" charset="0"/>
              </a:rPr>
              <a:t>Difficulty in breathing and wheezing</a:t>
            </a:r>
          </a:p>
          <a:p>
            <a:pPr eaLnBrk="1" hangingPunct="1"/>
            <a:r>
              <a:rPr lang="en-US" altLang="en-US" sz="2800">
                <a:cs typeface="Arial" panose="020B0604020202020204" pitchFamily="34" charset="0"/>
              </a:rPr>
              <a:t>Blood pressure drops</a:t>
            </a:r>
          </a:p>
          <a:p>
            <a:pPr eaLnBrk="1" hangingPunct="1">
              <a:buFont typeface="Arial" panose="020B0604020202020204" pitchFamily="34" charset="0"/>
              <a:buNone/>
            </a:pPr>
            <a:r>
              <a:rPr lang="en-US" altLang="en-US" sz="2800" b="1">
                <a:cs typeface="Arial" panose="020B0604020202020204" pitchFamily="34" charset="0"/>
              </a:rPr>
              <a:t>Management</a:t>
            </a:r>
          </a:p>
          <a:p>
            <a:pPr eaLnBrk="1" hangingPunct="1"/>
            <a:r>
              <a:rPr lang="en-US" altLang="en-US" sz="2800">
                <a:cs typeface="Arial" panose="020B0604020202020204" pitchFamily="34" charset="0"/>
              </a:rPr>
              <a:t>Epinephrine/steroid injection may be required under supervision of doctor along with other measures</a:t>
            </a: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65A1CA-3ED0-46DE-8ABA-D95A5FF17113}"/>
              </a:ext>
            </a:extLst>
          </p:cNvPr>
          <p:cNvSpPr>
            <a:spLocks noGrp="1"/>
          </p:cNvSpPr>
          <p:nvPr>
            <p:ph type="title"/>
          </p:nvPr>
        </p:nvSpPr>
        <p:spPr>
          <a:xfrm>
            <a:off x="914400" y="188913"/>
            <a:ext cx="7772400" cy="1143000"/>
          </a:xfrm>
        </p:spPr>
        <p:txBody>
          <a:bodyPr/>
          <a:lstStyle/>
          <a:p>
            <a:pPr eaLnBrk="1" hangingPunct="1"/>
            <a:r>
              <a:rPr lang="en-US" altLang="en-US" b="1">
                <a:cs typeface="Times New Roman" panose="02020603050405020304" pitchFamily="18" charset="0"/>
              </a:rPr>
              <a:t>Mechanism</a:t>
            </a:r>
          </a:p>
        </p:txBody>
      </p:sp>
      <p:sp>
        <p:nvSpPr>
          <p:cNvPr id="5123" name="Content Placeholder 2">
            <a:extLst>
              <a:ext uri="{FF2B5EF4-FFF2-40B4-BE49-F238E27FC236}">
                <a16:creationId xmlns:a16="http://schemas.microsoft.com/office/drawing/2014/main" id="{7AB34E8B-1605-46FA-8A2C-FB00C6B20922}"/>
              </a:ext>
            </a:extLst>
          </p:cNvPr>
          <p:cNvSpPr>
            <a:spLocks noGrp="1"/>
          </p:cNvSpPr>
          <p:nvPr>
            <p:ph idx="1"/>
          </p:nvPr>
        </p:nvSpPr>
        <p:spPr>
          <a:xfrm>
            <a:off x="539750" y="1412875"/>
            <a:ext cx="8147050" cy="4572000"/>
          </a:xfrm>
        </p:spPr>
        <p:txBody>
          <a:bodyPr/>
          <a:lstStyle/>
          <a:p>
            <a:pPr eaLnBrk="1" hangingPunct="1"/>
            <a:r>
              <a:rPr lang="en-US" altLang="en-US" sz="2800">
                <a:cs typeface="Arial" panose="020B0604020202020204" pitchFamily="34" charset="0"/>
              </a:rPr>
              <a:t>In an allergic person, the body mistakes the allergen for a harmful substance. This causes the cells to release substances, such as histamine.  The release of histamine and other chemicals causes the body to experience an allergic reaction.</a:t>
            </a:r>
          </a:p>
          <a:p>
            <a:pPr eaLnBrk="1" hangingPunct="1"/>
            <a:r>
              <a:rPr lang="en-US" altLang="en-US" sz="2800">
                <a:cs typeface="Arial" panose="020B0604020202020204" pitchFamily="34" charset="0"/>
              </a:rPr>
              <a:t>An allergic reaction may cause a runny nose, sneezing, itching, swelling, or asthma.</a:t>
            </a:r>
          </a:p>
          <a:p>
            <a:pPr eaLnBrk="1" hangingPunct="1"/>
            <a:r>
              <a:rPr lang="en-US" altLang="en-US" sz="2800">
                <a:cs typeface="Arial" panose="020B0604020202020204" pitchFamily="34" charset="0"/>
              </a:rPr>
              <a:t>The reason that some people have allergies is not entirely clear. The potential to develop allergies is thought to be hereditary.</a:t>
            </a:r>
          </a:p>
          <a:p>
            <a:pPr eaLnBrk="1" hangingPunct="1"/>
            <a:endParaRPr lang="en-US" altLang="en-US" sz="2800">
              <a:cs typeface="Arial" panose="020B0604020202020204" pitchFamily="34" charset="0"/>
            </a:endParaRPr>
          </a:p>
          <a:p>
            <a:pPr eaLnBrk="1" hangingPunct="1"/>
            <a:endParaRPr lang="en-US" altLang="en-US" sz="280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E017816-61C6-425F-B21E-32E1CACD1C80}"/>
              </a:ext>
            </a:extLst>
          </p:cNvPr>
          <p:cNvSpPr>
            <a:spLocks noGrp="1"/>
          </p:cNvSpPr>
          <p:nvPr>
            <p:ph type="title"/>
          </p:nvPr>
        </p:nvSpPr>
        <p:spPr/>
        <p:txBody>
          <a:bodyPr/>
          <a:lstStyle/>
          <a:p>
            <a:pPr eaLnBrk="1" hangingPunct="1"/>
            <a:r>
              <a:rPr lang="en-US" altLang="en-US" b="1">
                <a:cs typeface="Times New Roman" panose="02020603050405020304" pitchFamily="18" charset="0"/>
              </a:rPr>
              <a:t>Mechanism……contd</a:t>
            </a:r>
          </a:p>
        </p:txBody>
      </p:sp>
      <p:sp>
        <p:nvSpPr>
          <p:cNvPr id="6147" name="Content Placeholder 2">
            <a:extLst>
              <a:ext uri="{FF2B5EF4-FFF2-40B4-BE49-F238E27FC236}">
                <a16:creationId xmlns:a16="http://schemas.microsoft.com/office/drawing/2014/main" id="{43672D23-55BE-44C1-A327-059D2A9052C8}"/>
              </a:ext>
            </a:extLst>
          </p:cNvPr>
          <p:cNvSpPr>
            <a:spLocks noGrp="1"/>
          </p:cNvSpPr>
          <p:nvPr>
            <p:ph idx="1"/>
          </p:nvPr>
        </p:nvSpPr>
        <p:spPr>
          <a:xfrm>
            <a:off x="323850" y="1279525"/>
            <a:ext cx="8496300" cy="5318125"/>
          </a:xfrm>
        </p:spPr>
        <p:txBody>
          <a:bodyPr/>
          <a:lstStyle/>
          <a:p>
            <a:pPr eaLnBrk="1" hangingPunct="1">
              <a:buClr>
                <a:srgbClr val="800000"/>
              </a:buClr>
              <a:buSzPct val="150000"/>
              <a:buFont typeface="Wingdings" panose="05000000000000000000" pitchFamily="2" charset="2"/>
              <a:buChar char="§"/>
            </a:pPr>
            <a:r>
              <a:rPr lang="en-US" altLang="en-US" sz="2800">
                <a:cs typeface="Times New Roman" panose="02020603050405020304" pitchFamily="18" charset="0"/>
              </a:rPr>
              <a:t>While first-time exposure may only produce a mild reaction, repeated exposures may lead to more serious reactions. Once a person is </a:t>
            </a:r>
            <a:r>
              <a:rPr lang="en-US" altLang="en-US" sz="2800">
                <a:solidFill>
                  <a:srgbClr val="800000"/>
                </a:solidFill>
                <a:cs typeface="Times New Roman" panose="02020603050405020304" pitchFamily="18" charset="0"/>
              </a:rPr>
              <a:t>sensitized (has had a previous sensitivity reaction)</a:t>
            </a:r>
            <a:r>
              <a:rPr lang="en-US" altLang="en-US" sz="2800">
                <a:solidFill>
                  <a:srgbClr val="333333"/>
                </a:solidFill>
                <a:cs typeface="Times New Roman" panose="02020603050405020304" pitchFamily="18" charset="0"/>
              </a:rPr>
              <a:t>, </a:t>
            </a:r>
            <a:r>
              <a:rPr lang="en-US" altLang="en-US" sz="2800">
                <a:cs typeface="Times New Roman" panose="02020603050405020304" pitchFamily="18" charset="0"/>
              </a:rPr>
              <a:t>even a very limited exposure to a very small amount of allergen can trigger a severe reaction</a:t>
            </a:r>
            <a:r>
              <a:rPr lang="ar-SA" altLang="en-US" sz="2800">
                <a:cs typeface="Times New Roman" panose="02020603050405020304" pitchFamily="18" charset="0"/>
              </a:rPr>
              <a:t>.</a:t>
            </a:r>
            <a:endParaRPr lang="en-US" altLang="en-US" sz="2800">
              <a:cs typeface="Times New Roman" panose="02020603050405020304" pitchFamily="18" charset="0"/>
            </a:endParaRPr>
          </a:p>
          <a:p>
            <a:pPr eaLnBrk="1" hangingPunct="1">
              <a:buClr>
                <a:srgbClr val="800000"/>
              </a:buClr>
              <a:buSzPct val="150000"/>
              <a:buFont typeface="Wingdings" panose="05000000000000000000" pitchFamily="2" charset="2"/>
              <a:buChar char="§"/>
            </a:pPr>
            <a:endParaRPr lang="ar-SA" altLang="en-US" sz="2800">
              <a:cs typeface="Times New Roman" panose="02020603050405020304" pitchFamily="18" charset="0"/>
            </a:endParaRPr>
          </a:p>
          <a:p>
            <a:pPr eaLnBrk="1" hangingPunct="1">
              <a:buClr>
                <a:srgbClr val="800000"/>
              </a:buClr>
              <a:buSzPct val="150000"/>
              <a:buFont typeface="Wingdings" panose="05000000000000000000" pitchFamily="2" charset="2"/>
              <a:buChar char="§"/>
            </a:pPr>
            <a:r>
              <a:rPr lang="en-US" altLang="en-US" sz="2800">
                <a:cs typeface="Times New Roman" panose="02020603050405020304" pitchFamily="18" charset="0"/>
              </a:rPr>
              <a:t>Most occur within seconds or minutes after exposure to the allergen, but some can occur after several hours, particularly if the allergen causes a reaction after it is partially digested. In very rare cases, reactions develop after 24 hours.</a:t>
            </a:r>
            <a:endParaRPr lang="ar-SA" altLang="en-US" sz="280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9FD5D5-0881-4463-8250-3E0A3C18B564}"/>
              </a:ext>
            </a:extLst>
          </p:cNvPr>
          <p:cNvGraphicFramePr>
            <a:graphicFrameLocks noGrp="1"/>
          </p:cNvGraphicFramePr>
          <p:nvPr/>
        </p:nvGraphicFramePr>
        <p:xfrm>
          <a:off x="395288" y="404813"/>
          <a:ext cx="8353425" cy="6476999"/>
        </p:xfrm>
        <a:graphic>
          <a:graphicData uri="http://schemas.openxmlformats.org/drawingml/2006/table">
            <a:tbl>
              <a:tblPr/>
              <a:tblGrid>
                <a:gridCol w="4112455">
                  <a:extLst>
                    <a:ext uri="{9D8B030D-6E8A-4147-A177-3AD203B41FA5}">
                      <a16:colId xmlns:a16="http://schemas.microsoft.com/office/drawing/2014/main" val="20000"/>
                    </a:ext>
                  </a:extLst>
                </a:gridCol>
                <a:gridCol w="128515">
                  <a:extLst>
                    <a:ext uri="{9D8B030D-6E8A-4147-A177-3AD203B41FA5}">
                      <a16:colId xmlns:a16="http://schemas.microsoft.com/office/drawing/2014/main" val="20001"/>
                    </a:ext>
                  </a:extLst>
                </a:gridCol>
                <a:gridCol w="4112455">
                  <a:extLst>
                    <a:ext uri="{9D8B030D-6E8A-4147-A177-3AD203B41FA5}">
                      <a16:colId xmlns:a16="http://schemas.microsoft.com/office/drawing/2014/main" val="20002"/>
                    </a:ext>
                  </a:extLst>
                </a:gridCol>
              </a:tblGrid>
              <a:tr h="1744054">
                <a:tc gridSpan="3">
                  <a:txBody>
                    <a:bodyPr/>
                    <a:lstStyle/>
                    <a:p>
                      <a:pPr marL="0" marR="0" algn="ctr">
                        <a:lnSpc>
                          <a:spcPct val="115000"/>
                        </a:lnSpc>
                        <a:spcBef>
                          <a:spcPts val="0"/>
                        </a:spcBef>
                        <a:spcAft>
                          <a:spcPts val="1000"/>
                        </a:spcAft>
                      </a:pPr>
                      <a:r>
                        <a:rPr lang="en-US" sz="1800" b="1" dirty="0">
                          <a:solidFill>
                            <a:srgbClr val="69171A"/>
                          </a:solidFill>
                          <a:latin typeface="Calibri"/>
                          <a:ea typeface="Times New Roman"/>
                          <a:cs typeface="Times New Roman"/>
                        </a:rPr>
                        <a:t>The Immune System</a:t>
                      </a:r>
                      <a:br>
                        <a:rPr lang="en-US" sz="1800" b="1" dirty="0">
                          <a:solidFill>
                            <a:srgbClr val="69171A"/>
                          </a:solidFill>
                          <a:latin typeface="Calibri"/>
                          <a:ea typeface="Times New Roman"/>
                          <a:cs typeface="Times New Roman"/>
                        </a:rPr>
                      </a:br>
                      <a:br>
                        <a:rPr lang="en-US" sz="800" b="1" dirty="0">
                          <a:solidFill>
                            <a:srgbClr val="69171A"/>
                          </a:solidFill>
                          <a:latin typeface="Calibri"/>
                          <a:ea typeface="Times New Roman"/>
                          <a:cs typeface="Times New Roman"/>
                        </a:rPr>
                      </a:br>
                      <a:r>
                        <a:rPr lang="en-US" sz="1800" b="1" dirty="0">
                          <a:solidFill>
                            <a:srgbClr val="69171A"/>
                          </a:solidFill>
                          <a:latin typeface="Calibri"/>
                          <a:ea typeface="Times New Roman"/>
                          <a:cs typeface="Times New Roman"/>
                        </a:rPr>
                        <a:t>Foreign Substance</a:t>
                      </a:r>
                      <a:br>
                        <a:rPr lang="en-US" sz="1800" dirty="0">
                          <a:solidFill>
                            <a:srgbClr val="69171A"/>
                          </a:solidFill>
                          <a:latin typeface="Calibri"/>
                          <a:ea typeface="Times New Roman"/>
                          <a:cs typeface="Times New Roman"/>
                        </a:rPr>
                      </a:br>
                      <a:r>
                        <a:rPr lang="en-US" sz="1800" dirty="0">
                          <a:solidFill>
                            <a:srgbClr val="69171A"/>
                          </a:solidFill>
                          <a:latin typeface="Calibri"/>
                          <a:ea typeface="Times New Roman"/>
                          <a:cs typeface="Times New Roman"/>
                        </a:rPr>
                        <a:t>(cat dander, pollen, virus, bacteria)</a:t>
                      </a:r>
                      <a:endParaRPr lang="en-US" sz="1800" dirty="0">
                        <a:latin typeface="Calibri"/>
                        <a:ea typeface="Times New Roman"/>
                        <a:cs typeface="Times New Roman"/>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89059">
                <a:tc gridSpan="3">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b="1" dirty="0">
                          <a:latin typeface="+mn-lt"/>
                          <a:ea typeface="Times New Roman"/>
                          <a:cs typeface="Times New Roman"/>
                        </a:rPr>
                        <a:t>                   Non Allergic Individual                                     Allergic Individual</a:t>
                      </a:r>
                    </a:p>
                    <a:p>
                      <a:pPr marL="0" marR="0" indent="0" algn="l" defTabSz="914400" rtl="0" eaLnBrk="1" fontAlgn="auto" latinLnBrk="0" hangingPunct="1">
                        <a:lnSpc>
                          <a:spcPct val="115000"/>
                        </a:lnSpc>
                        <a:spcBef>
                          <a:spcPts val="0"/>
                        </a:spcBef>
                        <a:spcAft>
                          <a:spcPts val="1000"/>
                        </a:spcAft>
                        <a:buClrTx/>
                        <a:buSzTx/>
                        <a:buFontTx/>
                        <a:buNone/>
                        <a:tabLst/>
                        <a:defRPr/>
                      </a:pPr>
                      <a:endParaRPr lang="en-US" sz="2000" dirty="0">
                        <a:latin typeface="+mn-lt"/>
                        <a:ea typeface="Times New Roman"/>
                        <a:cs typeface="Times New Roman"/>
                      </a:endParaRPr>
                    </a:p>
                    <a:p>
                      <a:pPr marL="0" marR="0" algn="ctr">
                        <a:lnSpc>
                          <a:spcPct val="115000"/>
                        </a:lnSpc>
                        <a:spcBef>
                          <a:spcPts val="0"/>
                        </a:spcBef>
                        <a:spcAft>
                          <a:spcPts val="1000"/>
                        </a:spcAft>
                      </a:pPr>
                      <a:endParaRPr lang="en-US" sz="2000" dirty="0">
                        <a:latin typeface="Calibri"/>
                        <a:ea typeface="Times New Roman"/>
                        <a:cs typeface="Times New Roman"/>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18148">
                <a:tc>
                  <a:txBody>
                    <a:bodyPr/>
                    <a:lstStyle/>
                    <a:p>
                      <a:pPr marL="0" marR="0" algn="ctr">
                        <a:lnSpc>
                          <a:spcPct val="115000"/>
                        </a:lnSpc>
                      </a:pPr>
                      <a:r>
                        <a:rPr lang="en-US" sz="1800" b="1">
                          <a:latin typeface="Calibri"/>
                          <a:ea typeface="Times New Roman"/>
                          <a:cs typeface="Times New Roman"/>
                        </a:rPr>
                        <a:t>Normal Immune Response</a:t>
                      </a:r>
                      <a:r>
                        <a:rPr lang="en-US" sz="1800">
                          <a:latin typeface="Calibri"/>
                          <a:ea typeface="Times New Roman"/>
                          <a:cs typeface="Times New Roman"/>
                        </a:rPr>
                        <a:t> </a:t>
                      </a:r>
                    </a:p>
                    <a:p>
                      <a:pPr marL="0" marR="0" algn="ctr">
                        <a:lnSpc>
                          <a:spcPct val="115000"/>
                        </a:lnSpc>
                      </a:pPr>
                      <a:r>
                        <a:rPr lang="en-US" sz="1800">
                          <a:latin typeface="Calibri"/>
                          <a:ea typeface="Times New Roman"/>
                          <a:cs typeface="Times New Roman"/>
                        </a:rPr>
                        <a:t>IgM, IgG, IgA, IgD and various immune cells respond to attack.</a:t>
                      </a:r>
                    </a:p>
                  </a:txBody>
                  <a:tcPr marL="0" marR="0" marT="0" marB="0">
                    <a:lnL>
                      <a:noFill/>
                    </a:lnL>
                    <a:lnR>
                      <a:noFill/>
                    </a:lnR>
                    <a:lnT>
                      <a:noFill/>
                    </a:lnT>
                    <a:lnB>
                      <a:noFill/>
                    </a:lnB>
                  </a:tcPr>
                </a:tc>
                <a:tc rowSpan="3">
                  <a:txBody>
                    <a:bodyPr/>
                    <a:lstStyle/>
                    <a:p>
                      <a:pPr>
                        <a:lnSpc>
                          <a:spcPct val="115000"/>
                        </a:lnSpc>
                      </a:pPr>
                      <a:endParaRPr lang="en-US" sz="1800" dirty="0">
                        <a:latin typeface="Calibri"/>
                        <a:cs typeface="Times New Roman"/>
                      </a:endParaRPr>
                    </a:p>
                  </a:txBody>
                  <a:tcPr marL="0" marR="0" marT="0" marB="0">
                    <a:lnL>
                      <a:noFill/>
                    </a:lnL>
                    <a:lnR>
                      <a:noFill/>
                    </a:lnR>
                    <a:lnT>
                      <a:noFill/>
                    </a:lnT>
                    <a:lnB>
                      <a:noFill/>
                    </a:lnB>
                  </a:tcPr>
                </a:tc>
                <a:tc>
                  <a:txBody>
                    <a:bodyPr/>
                    <a:lstStyle/>
                    <a:p>
                      <a:pPr marL="0" marR="0" algn="ctr">
                        <a:lnSpc>
                          <a:spcPct val="115000"/>
                        </a:lnSpc>
                      </a:pPr>
                      <a:r>
                        <a:rPr lang="en-US" sz="1800" b="1" dirty="0">
                          <a:latin typeface="Calibri"/>
                          <a:ea typeface="Times New Roman"/>
                          <a:cs typeface="Times New Roman"/>
                        </a:rPr>
                        <a:t>Exaggerated Immune Response</a:t>
                      </a:r>
                      <a:endParaRPr lang="en-US" sz="1800" dirty="0">
                        <a:latin typeface="Calibri"/>
                        <a:ea typeface="Times New Roman"/>
                        <a:cs typeface="Times New Roman"/>
                      </a:endParaRPr>
                    </a:p>
                    <a:p>
                      <a:pPr marL="0" marR="0" algn="ctr">
                        <a:lnSpc>
                          <a:spcPct val="115000"/>
                        </a:lnSpc>
                      </a:pPr>
                      <a:r>
                        <a:rPr lang="en-US" sz="1800" dirty="0" err="1">
                          <a:latin typeface="Calibri"/>
                          <a:ea typeface="Times New Roman"/>
                          <a:cs typeface="Times New Roman"/>
                        </a:rPr>
                        <a:t>IgE</a:t>
                      </a:r>
                      <a:r>
                        <a:rPr lang="en-US" sz="1800" dirty="0">
                          <a:latin typeface="Calibri"/>
                          <a:ea typeface="Times New Roman"/>
                          <a:cs typeface="Times New Roman"/>
                        </a:rPr>
                        <a:t> is overproduced in response to cat dander, pollens, and other harmless allergens.</a:t>
                      </a:r>
                    </a:p>
                  </a:txBody>
                  <a:tcPr marL="0" marR="0" marT="0" marB="0">
                    <a:lnL>
                      <a:noFill/>
                    </a:lnL>
                    <a:lnR>
                      <a:noFill/>
                    </a:lnR>
                    <a:lnT>
                      <a:noFill/>
                    </a:lnT>
                    <a:lnB>
                      <a:noFill/>
                    </a:lnB>
                  </a:tcPr>
                </a:tc>
                <a:extLst>
                  <a:ext uri="{0D108BD9-81ED-4DB2-BD59-A6C34878D82A}">
                    <a16:rowId xmlns:a16="http://schemas.microsoft.com/office/drawing/2014/main" val="10002"/>
                  </a:ext>
                </a:extLst>
              </a:tr>
              <a:tr h="352959">
                <a:tc>
                  <a:txBody>
                    <a:bodyPr/>
                    <a:lstStyle/>
                    <a:p>
                      <a:pPr marL="0" marR="0" algn="ctr">
                        <a:lnSpc>
                          <a:spcPct val="115000"/>
                        </a:lnSpc>
                      </a:pPr>
                      <a:endParaRPr lang="en-US" sz="1800" dirty="0">
                        <a:latin typeface="Calibri"/>
                        <a:ea typeface="Times New Roman"/>
                        <a:cs typeface="Times New Roman"/>
                      </a:endParaRPr>
                    </a:p>
                  </a:txBody>
                  <a:tcPr marL="0" marR="0" marT="0" marB="0">
                    <a:lnL>
                      <a:noFill/>
                    </a:lnL>
                    <a:lnR>
                      <a:noFill/>
                    </a:lnR>
                    <a:lnT>
                      <a:noFill/>
                    </a:lnT>
                    <a:lnB>
                      <a:noFill/>
                    </a:lnB>
                  </a:tcPr>
                </a:tc>
                <a:tc vMerge="1">
                  <a:txBody>
                    <a:bodyPr/>
                    <a:lstStyle/>
                    <a:p>
                      <a:endParaRPr lang="en-US"/>
                    </a:p>
                  </a:txBody>
                  <a:tcPr/>
                </a:tc>
                <a:tc>
                  <a:txBody>
                    <a:bodyPr/>
                    <a:lstStyle/>
                    <a:p>
                      <a:pPr marL="0" marR="0" algn="ctr">
                        <a:lnSpc>
                          <a:spcPct val="115000"/>
                        </a:lnSpc>
                      </a:pPr>
                      <a:endParaRPr lang="en-US" sz="1800">
                        <a:latin typeface="Calibri"/>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val="10003"/>
                  </a:ext>
                </a:extLst>
              </a:tr>
              <a:tr h="972779">
                <a:tc>
                  <a:txBody>
                    <a:bodyPr/>
                    <a:lstStyle/>
                    <a:p>
                      <a:pPr marL="0" marR="0" algn="ctr">
                        <a:lnSpc>
                          <a:spcPct val="115000"/>
                        </a:lnSpc>
                      </a:pPr>
                      <a:r>
                        <a:rPr lang="en-US" sz="1800">
                          <a:latin typeface="Calibri"/>
                          <a:ea typeface="Times New Roman"/>
                          <a:cs typeface="Times New Roman"/>
                        </a:rPr>
                        <a:t>Foreign substance is eliminated.</a:t>
                      </a:r>
                    </a:p>
                  </a:txBody>
                  <a:tcPr marL="0" marR="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pPr>
                      <a:r>
                        <a:rPr lang="en-US" sz="1800" dirty="0">
                          <a:latin typeface="Calibri"/>
                          <a:ea typeface="Times New Roman"/>
                          <a:cs typeface="Times New Roman"/>
                        </a:rPr>
                        <a:t>Subsequent exposure results in an allergic reaction.</a:t>
                      </a:r>
                    </a:p>
                  </a:txBody>
                  <a:tcPr marL="0" marR="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7180" name="Picture 8" descr="http://images.medicinenet.com/images/pic_white.gif">
            <a:extLst>
              <a:ext uri="{FF2B5EF4-FFF2-40B4-BE49-F238E27FC236}">
                <a16:creationId xmlns:a16="http://schemas.microsoft.com/office/drawing/2014/main" id="{12DC62B1-0C59-4998-B015-18F225A2332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5238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7" descr="http://images.medicinenet.com/images/pic_white.gif">
            <a:extLst>
              <a:ext uri="{FF2B5EF4-FFF2-40B4-BE49-F238E27FC236}">
                <a16:creationId xmlns:a16="http://schemas.microsoft.com/office/drawing/2014/main" id="{1BADDC98-6F09-4D05-AF94-45CA359AB9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5238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B1663DF1-BA5A-475C-A9F7-65BA01B46223}"/>
              </a:ext>
            </a:extLst>
          </p:cNvPr>
          <p:cNvCxnSpPr/>
          <p:nvPr/>
        </p:nvCxnSpPr>
        <p:spPr>
          <a:xfrm>
            <a:off x="2484438" y="4508500"/>
            <a:ext cx="0" cy="17287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774F20BF-38A1-485E-A170-193C07893381}"/>
              </a:ext>
            </a:extLst>
          </p:cNvPr>
          <p:cNvCxnSpPr/>
          <p:nvPr/>
        </p:nvCxnSpPr>
        <p:spPr>
          <a:xfrm>
            <a:off x="2484438" y="2492375"/>
            <a:ext cx="0" cy="9810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1E5EA161-6171-4CF3-A540-00131B33B5F3}"/>
              </a:ext>
            </a:extLst>
          </p:cNvPr>
          <p:cNvCxnSpPr/>
          <p:nvPr/>
        </p:nvCxnSpPr>
        <p:spPr>
          <a:xfrm>
            <a:off x="6732588" y="2492375"/>
            <a:ext cx="0" cy="9810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a:extLst>
              <a:ext uri="{FF2B5EF4-FFF2-40B4-BE49-F238E27FC236}">
                <a16:creationId xmlns:a16="http://schemas.microsoft.com/office/drawing/2014/main" id="{0B7FA3F1-9CE3-424A-86EE-1E23396BEBF0}"/>
              </a:ext>
            </a:extLst>
          </p:cNvPr>
          <p:cNvCxnSpPr/>
          <p:nvPr/>
        </p:nvCxnSpPr>
        <p:spPr>
          <a:xfrm>
            <a:off x="6804025" y="4724400"/>
            <a:ext cx="0" cy="144145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a:extLst>
              <a:ext uri="{FF2B5EF4-FFF2-40B4-BE49-F238E27FC236}">
                <a16:creationId xmlns:a16="http://schemas.microsoft.com/office/drawing/2014/main" id="{1D233313-B8B5-4A57-B3DC-CA1ADC22F788}"/>
              </a:ext>
            </a:extLst>
          </p:cNvPr>
          <p:cNvCxnSpPr/>
          <p:nvPr/>
        </p:nvCxnSpPr>
        <p:spPr>
          <a:xfrm flipH="1">
            <a:off x="2555875" y="1628775"/>
            <a:ext cx="1871663" cy="5048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Straight Arrow Connector 25">
            <a:extLst>
              <a:ext uri="{FF2B5EF4-FFF2-40B4-BE49-F238E27FC236}">
                <a16:creationId xmlns:a16="http://schemas.microsoft.com/office/drawing/2014/main" id="{FD6188AA-54B3-4C7C-B249-74454CCE0ADF}"/>
              </a:ext>
            </a:extLst>
          </p:cNvPr>
          <p:cNvCxnSpPr/>
          <p:nvPr/>
        </p:nvCxnSpPr>
        <p:spPr>
          <a:xfrm>
            <a:off x="4716463" y="1628775"/>
            <a:ext cx="1655762" cy="50482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32D6D9B-0B6E-4154-9F84-1AEA399ACF55}"/>
              </a:ext>
            </a:extLst>
          </p:cNvPr>
          <p:cNvSpPr>
            <a:spLocks noGrp="1"/>
          </p:cNvSpPr>
          <p:nvPr>
            <p:ph type="title"/>
          </p:nvPr>
        </p:nvSpPr>
        <p:spPr/>
        <p:txBody>
          <a:bodyPr/>
          <a:lstStyle/>
          <a:p>
            <a:pPr eaLnBrk="1" hangingPunct="1"/>
            <a:r>
              <a:rPr lang="en-US" altLang="en-US" b="1">
                <a:cs typeface="Times New Roman" panose="02020603050405020304" pitchFamily="18" charset="0"/>
              </a:rPr>
              <a:t>Common Allergens</a:t>
            </a:r>
          </a:p>
        </p:txBody>
      </p:sp>
      <p:sp>
        <p:nvSpPr>
          <p:cNvPr id="8195" name="Content Placeholder 2">
            <a:extLst>
              <a:ext uri="{FF2B5EF4-FFF2-40B4-BE49-F238E27FC236}">
                <a16:creationId xmlns:a16="http://schemas.microsoft.com/office/drawing/2014/main" id="{85824660-3041-4C6D-BFB8-81B8D736228A}"/>
              </a:ext>
            </a:extLst>
          </p:cNvPr>
          <p:cNvSpPr>
            <a:spLocks noGrp="1"/>
          </p:cNvSpPr>
          <p:nvPr>
            <p:ph idx="1"/>
          </p:nvPr>
        </p:nvSpPr>
        <p:spPr>
          <a:xfrm>
            <a:off x="1695450" y="1881188"/>
            <a:ext cx="6116638" cy="4572000"/>
          </a:xfrm>
        </p:spPr>
        <p:txBody>
          <a:bodyPr/>
          <a:lstStyle/>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Pollen</a:t>
            </a:r>
          </a:p>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Dust mites</a:t>
            </a:r>
          </a:p>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Mold spores</a:t>
            </a:r>
          </a:p>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Pet dander</a:t>
            </a:r>
          </a:p>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Food</a:t>
            </a:r>
          </a:p>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Insect stings</a:t>
            </a:r>
          </a:p>
          <a:p>
            <a:pPr marL="452438" eaLnBrk="1" hangingPunct="1">
              <a:buClr>
                <a:srgbClr val="800000"/>
              </a:buClr>
              <a:buSzPct val="75000"/>
              <a:buFont typeface="Wingdings" panose="05000000000000000000" pitchFamily="2" charset="2"/>
              <a:buChar char="q"/>
            </a:pPr>
            <a:r>
              <a:rPr lang="en-US" altLang="en-US" sz="2800">
                <a:cs typeface="Times New Roman" panose="02020603050405020304" pitchFamily="18" charset="0"/>
              </a:rPr>
              <a:t>Medicines</a:t>
            </a:r>
            <a:endParaRPr lang="en-US" altLang="en-US" sz="280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605E541-731C-4B95-804B-50B249BB1BB9}"/>
              </a:ext>
            </a:extLst>
          </p:cNvPr>
          <p:cNvSpPr>
            <a:spLocks noGrp="1"/>
          </p:cNvSpPr>
          <p:nvPr>
            <p:ph type="title"/>
          </p:nvPr>
        </p:nvSpPr>
        <p:spPr>
          <a:xfrm>
            <a:off x="755650" y="274638"/>
            <a:ext cx="7772400" cy="1143000"/>
          </a:xfrm>
        </p:spPr>
        <p:txBody>
          <a:bodyPr/>
          <a:lstStyle/>
          <a:p>
            <a:pPr eaLnBrk="1" hangingPunct="1"/>
            <a:r>
              <a:rPr lang="en-US" altLang="en-US" b="1">
                <a:cs typeface="Times New Roman" panose="02020603050405020304" pitchFamily="18" charset="0"/>
              </a:rPr>
              <a:t>Why Some People Have Allergy</a:t>
            </a:r>
          </a:p>
        </p:txBody>
      </p:sp>
      <p:sp>
        <p:nvSpPr>
          <p:cNvPr id="4" name="Content Placeholder 2">
            <a:extLst>
              <a:ext uri="{FF2B5EF4-FFF2-40B4-BE49-F238E27FC236}">
                <a16:creationId xmlns:a16="http://schemas.microsoft.com/office/drawing/2014/main" id="{1F28567D-F4DB-477B-B816-C958A7400A7A}"/>
              </a:ext>
            </a:extLst>
          </p:cNvPr>
          <p:cNvSpPr>
            <a:spLocks noGrp="1"/>
          </p:cNvSpPr>
          <p:nvPr>
            <p:ph idx="1"/>
          </p:nvPr>
        </p:nvSpPr>
        <p:spPr/>
        <p:txBody>
          <a:bodyPr rtlCol="0">
            <a:normAutofit/>
          </a:bodyPr>
          <a:lstStyle/>
          <a:p>
            <a:pPr marL="452628" eaLnBrk="1" fontAlgn="auto" hangingPunct="1">
              <a:spcAft>
                <a:spcPts val="0"/>
              </a:spcAft>
              <a:buClr>
                <a:srgbClr val="800000"/>
              </a:buClr>
              <a:buSzPct val="150000"/>
              <a:buFont typeface="Wingdings" pitchFamily="2" charset="2"/>
              <a:buChar char="§"/>
              <a:defRPr/>
            </a:pPr>
            <a:r>
              <a:rPr lang="en-US" sz="2800" dirty="0">
                <a:cs typeface="Times New Roman" pitchFamily="18" charset="0"/>
              </a:rPr>
              <a:t>Heredity: Certain allergies are transferred  genetically from parents to their children</a:t>
            </a:r>
          </a:p>
          <a:p>
            <a:pPr marL="452628" eaLnBrk="1" fontAlgn="auto" hangingPunct="1">
              <a:spcBef>
                <a:spcPts val="475"/>
              </a:spcBef>
              <a:spcAft>
                <a:spcPts val="0"/>
              </a:spcAft>
              <a:buClr>
                <a:srgbClr val="800000"/>
              </a:buClr>
              <a:buSzPct val="150000"/>
              <a:buFont typeface="Wingdings" pitchFamily="2" charset="2"/>
              <a:buChar char="§"/>
              <a:defRPr/>
            </a:pPr>
            <a:endParaRPr lang="en-US" sz="2800" dirty="0">
              <a:cs typeface="Times New Roman" pitchFamily="18" charset="0"/>
            </a:endParaRPr>
          </a:p>
          <a:p>
            <a:pPr marL="452628" eaLnBrk="1" fontAlgn="auto" hangingPunct="1">
              <a:spcBef>
                <a:spcPts val="475"/>
              </a:spcBef>
              <a:spcAft>
                <a:spcPts val="0"/>
              </a:spcAft>
              <a:buClr>
                <a:srgbClr val="800000"/>
              </a:buClr>
              <a:buSzPct val="150000"/>
              <a:buFont typeface="Wingdings" pitchFamily="2" charset="2"/>
              <a:buChar char="§"/>
              <a:defRPr/>
            </a:pPr>
            <a:r>
              <a:rPr lang="en-US" sz="2800" dirty="0">
                <a:cs typeface="Times New Roman" pitchFamily="18" charset="0"/>
              </a:rPr>
              <a:t>Environmental factor</a:t>
            </a:r>
            <a:r>
              <a:rPr lang="en-US" sz="2800" dirty="0">
                <a:solidFill>
                  <a:srgbClr val="800000"/>
                </a:solidFill>
                <a:cs typeface="Times New Roman" pitchFamily="18" charset="0"/>
              </a:rPr>
              <a:t>;</a:t>
            </a:r>
            <a:r>
              <a:rPr lang="en-US" sz="2800" dirty="0">
                <a:cs typeface="Times New Roman" pitchFamily="18" charset="0"/>
              </a:rPr>
              <a:t> environmental pollution, allergen levels and dietary changes. </a:t>
            </a:r>
          </a:p>
          <a:p>
            <a:pPr marL="452628" eaLnBrk="1" fontAlgn="auto" hangingPunct="1">
              <a:spcBef>
                <a:spcPts val="475"/>
              </a:spcBef>
              <a:spcAft>
                <a:spcPts val="0"/>
              </a:spcAft>
              <a:buClr>
                <a:srgbClr val="800000"/>
              </a:buClr>
              <a:buSzPct val="150000"/>
              <a:buFont typeface="Arial" charset="0"/>
              <a:buNone/>
              <a:defRPr/>
            </a:pPr>
            <a:endParaRPr lang="en-US" sz="2800" dirty="0">
              <a:cs typeface="Times New Roman" pitchFamily="18" charset="0"/>
            </a:endParaRPr>
          </a:p>
          <a:p>
            <a:pPr marL="452628" eaLnBrk="1" fontAlgn="auto" hangingPunct="1">
              <a:spcBef>
                <a:spcPts val="475"/>
              </a:spcBef>
              <a:spcAft>
                <a:spcPts val="0"/>
              </a:spcAft>
              <a:buClr>
                <a:srgbClr val="800000"/>
              </a:buClr>
              <a:buSzPct val="150000"/>
              <a:buFont typeface="Wingdings" pitchFamily="2" charset="2"/>
              <a:buChar char="§"/>
              <a:defRPr/>
            </a:pPr>
            <a:r>
              <a:rPr lang="en-US" sz="2800" dirty="0">
                <a:cs typeface="Times New Roman" pitchFamily="18" charset="0"/>
              </a:rPr>
              <a:t>Infectious diseases during early childhood,</a:t>
            </a:r>
          </a:p>
          <a:p>
            <a:pPr marL="452628" eaLnBrk="1" fontAlgn="auto" hangingPunct="1">
              <a:spcBef>
                <a:spcPts val="475"/>
              </a:spcBef>
              <a:spcAft>
                <a:spcPts val="0"/>
              </a:spcAft>
              <a:buClr>
                <a:srgbClr val="800000"/>
              </a:buClr>
              <a:buSzPct val="150000"/>
              <a:buFont typeface="Wingdings" pitchFamily="2" charset="2"/>
              <a:buChar char="§"/>
              <a:defRPr/>
            </a:pPr>
            <a:endParaRPr lang="en-US" sz="2800" dirty="0">
              <a:cs typeface="Times New Roman" pitchFamily="18" charset="0"/>
            </a:endParaRPr>
          </a:p>
          <a:p>
            <a:pPr marL="452628" eaLnBrk="1" fontAlgn="auto" hangingPunct="1">
              <a:spcAft>
                <a:spcPts val="0"/>
              </a:spcAft>
              <a:buClr>
                <a:srgbClr val="800000"/>
              </a:buClr>
              <a:buSzPct val="150000"/>
              <a:buFont typeface="Wingdings" pitchFamily="2" charset="2"/>
              <a:buChar char="§"/>
              <a:defRPr/>
            </a:pPr>
            <a:r>
              <a:rPr lang="en-US" sz="2800" dirty="0">
                <a:cs typeface="Times New Roman" pitchFamily="18" charset="0"/>
              </a:rPr>
              <a:t>Allergies can develop at any age</a:t>
            </a:r>
          </a:p>
          <a:p>
            <a:pPr marL="109728" indent="0" eaLnBrk="1" fontAlgn="auto" hangingPunct="1">
              <a:spcAft>
                <a:spcPts val="0"/>
              </a:spcAft>
              <a:buClr>
                <a:srgbClr val="800000"/>
              </a:buClr>
              <a:buSzPct val="150000"/>
              <a:buFont typeface="Arial" panose="020B0604020202020204" pitchFamily="34" charset="0"/>
              <a:buNone/>
              <a:defRPr/>
            </a:pPr>
            <a:endParaRPr lang="en-US" sz="2800" dirty="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626BFE77-2A5C-41EA-8EC8-8C2BB206D85D}"/>
              </a:ext>
            </a:extLst>
          </p:cNvPr>
          <p:cNvSpPr>
            <a:spLocks noGrp="1"/>
          </p:cNvSpPr>
          <p:nvPr>
            <p:ph type="title"/>
          </p:nvPr>
        </p:nvSpPr>
        <p:spPr>
          <a:xfrm>
            <a:off x="755650" y="274638"/>
            <a:ext cx="7772400" cy="1143000"/>
          </a:xfrm>
        </p:spPr>
        <p:txBody>
          <a:bodyPr/>
          <a:lstStyle/>
          <a:p>
            <a:pPr eaLnBrk="1" hangingPunct="1"/>
            <a:r>
              <a:rPr lang="en-US" altLang="en-US" b="1">
                <a:cs typeface="Times New Roman" panose="02020603050405020304" pitchFamily="18" charset="0"/>
              </a:rPr>
              <a:t>Allergy Facts</a:t>
            </a:r>
          </a:p>
        </p:txBody>
      </p:sp>
      <p:sp>
        <p:nvSpPr>
          <p:cNvPr id="12291" name="Content Placeholder 3">
            <a:extLst>
              <a:ext uri="{FF2B5EF4-FFF2-40B4-BE49-F238E27FC236}">
                <a16:creationId xmlns:a16="http://schemas.microsoft.com/office/drawing/2014/main" id="{2ADB9F4C-AE00-4063-B49B-5BA8E3D0FCBA}"/>
              </a:ext>
            </a:extLst>
          </p:cNvPr>
          <p:cNvSpPr>
            <a:spLocks noGrp="1"/>
          </p:cNvSpPr>
          <p:nvPr>
            <p:ph idx="1"/>
          </p:nvPr>
        </p:nvSpPr>
        <p:spPr/>
        <p:txBody>
          <a:bodyPr/>
          <a:lstStyle/>
          <a:p>
            <a:pPr eaLnBrk="1" hangingPunct="1">
              <a:buFont typeface="Arial" panose="020B0604020202020204" pitchFamily="34" charset="0"/>
              <a:buNone/>
            </a:pPr>
            <a:r>
              <a:rPr lang="en-US" altLang="en-US" sz="2800">
                <a:cs typeface="Arial" panose="020B0604020202020204" pitchFamily="34" charset="0"/>
              </a:rPr>
              <a:t>   It is estimated that 50 million North Americans are affected by allergic conditions.</a:t>
            </a:r>
          </a:p>
          <a:p>
            <a:pPr eaLnBrk="1" hangingPunct="1"/>
            <a:r>
              <a:rPr lang="en-US" altLang="en-US" sz="2800">
                <a:cs typeface="Arial" panose="020B0604020202020204" pitchFamily="34" charset="0"/>
              </a:rPr>
              <a:t>  The cost of allergies in the United States is more than $10 billion dollars yearly.</a:t>
            </a:r>
          </a:p>
          <a:p>
            <a:pPr eaLnBrk="1" hangingPunct="1"/>
            <a:r>
              <a:rPr lang="en-US" altLang="en-US" sz="2800">
                <a:cs typeface="Arial" panose="020B0604020202020204" pitchFamily="34" charset="0"/>
              </a:rPr>
              <a:t>   Allergic rhinitis (nasal allergies) affects about 35 million Americans, 6 million of whom are children.</a:t>
            </a:r>
          </a:p>
          <a:p>
            <a:pPr eaLnBrk="1" hangingPunct="1"/>
            <a:r>
              <a:rPr lang="en-US" altLang="en-US" sz="2800">
                <a:cs typeface="Arial" panose="020B0604020202020204" pitchFamily="34" charset="0"/>
              </a:rPr>
              <a:t>  Asthma affects 15 million Americans, 5 million of whom are children.</a:t>
            </a:r>
          </a:p>
          <a:p>
            <a:pPr eaLnBrk="1" hangingPunct="1"/>
            <a:r>
              <a:rPr lang="en-US" altLang="en-US" sz="2800">
                <a:cs typeface="Arial" panose="020B0604020202020204" pitchFamily="34" charset="0"/>
              </a:rPr>
              <a:t>  The number of cases of asthma has doubled over the last 20 years.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F7D11FE9-6D37-4001-9F42-7F5FF329054F}"/>
              </a:ext>
            </a:extLst>
          </p:cNvPr>
          <p:cNvSpPr>
            <a:spLocks noGrp="1"/>
          </p:cNvSpPr>
          <p:nvPr>
            <p:ph type="title"/>
          </p:nvPr>
        </p:nvSpPr>
        <p:spPr>
          <a:xfrm>
            <a:off x="457200" y="115888"/>
            <a:ext cx="3178175" cy="1265237"/>
          </a:xfrm>
        </p:spPr>
        <p:txBody>
          <a:bodyPr/>
          <a:lstStyle/>
          <a:p>
            <a:pPr algn="ctr" eaLnBrk="1" hangingPunct="1"/>
            <a:r>
              <a:rPr lang="en-US" altLang="en-US" sz="4000">
                <a:cs typeface="Times New Roman" panose="02020603050405020304" pitchFamily="18" charset="0"/>
              </a:rPr>
              <a:t>Pollen</a:t>
            </a:r>
          </a:p>
        </p:txBody>
      </p:sp>
      <p:sp>
        <p:nvSpPr>
          <p:cNvPr id="13315" name="Text Placeholder 5">
            <a:extLst>
              <a:ext uri="{FF2B5EF4-FFF2-40B4-BE49-F238E27FC236}">
                <a16:creationId xmlns:a16="http://schemas.microsoft.com/office/drawing/2014/main" id="{532A7B1C-04B4-47C7-B350-DCF38FB0BD2F}"/>
              </a:ext>
            </a:extLst>
          </p:cNvPr>
          <p:cNvSpPr>
            <a:spLocks noGrp="1"/>
          </p:cNvSpPr>
          <p:nvPr>
            <p:ph type="body" sz="half" idx="2"/>
          </p:nvPr>
        </p:nvSpPr>
        <p:spPr>
          <a:xfrm>
            <a:off x="395288" y="1628775"/>
            <a:ext cx="3313112" cy="4243388"/>
          </a:xfrm>
        </p:spPr>
        <p:txBody>
          <a:bodyPr/>
          <a:lstStyle/>
          <a:p>
            <a:pPr eaLnBrk="1" hangingPunct="1"/>
            <a:r>
              <a:rPr lang="en-US" altLang="en-US" sz="2800" b="1">
                <a:cs typeface="Arial" panose="020B0604020202020204" pitchFamily="34" charset="0"/>
              </a:rPr>
              <a:t>What is it?</a:t>
            </a:r>
          </a:p>
          <a:p>
            <a:pPr eaLnBrk="1" hangingPunct="1"/>
            <a:r>
              <a:rPr lang="en-US" altLang="en-US" sz="2000">
                <a:cs typeface="Arial" panose="020B0604020202020204" pitchFamily="34" charset="0"/>
              </a:rPr>
              <a:t>Fine powder like grains that are produced by seed plants.</a:t>
            </a:r>
          </a:p>
          <a:p>
            <a:pPr eaLnBrk="1" hangingPunct="1"/>
            <a:r>
              <a:rPr lang="en-US" altLang="en-US" sz="2000">
                <a:cs typeface="Arial" panose="020B0604020202020204" pitchFamily="34" charset="0"/>
              </a:rPr>
              <a:t>Exposure to pollen from trees, grasses, and weeds can trigger hay fever or seasonal allergies</a:t>
            </a:r>
            <a:r>
              <a:rPr lang="en-US" altLang="en-US" sz="1800">
                <a:cs typeface="Arial" panose="020B0604020202020204" pitchFamily="34" charset="0"/>
              </a:rPr>
              <a:t>.</a:t>
            </a:r>
            <a:endParaRPr lang="en-US" altLang="en-US" sz="1600">
              <a:cs typeface="Arial" panose="020B0604020202020204" pitchFamily="34" charset="0"/>
            </a:endParaRPr>
          </a:p>
          <a:p>
            <a:pPr eaLnBrk="1" hangingPunct="1"/>
            <a:r>
              <a:rPr lang="en-US" altLang="en-US" sz="2800" b="1">
                <a:cs typeface="Arial" panose="020B0604020202020204" pitchFamily="34" charset="0"/>
              </a:rPr>
              <a:t>Symptoms</a:t>
            </a:r>
            <a:endParaRPr lang="en-US" altLang="en-US" sz="1800" b="1">
              <a:cs typeface="Arial" panose="020B0604020202020204" pitchFamily="34" charset="0"/>
            </a:endParaRPr>
          </a:p>
          <a:p>
            <a:pPr eaLnBrk="1" hangingPunct="1"/>
            <a:r>
              <a:rPr lang="en-US" altLang="en-US" sz="2000">
                <a:cs typeface="Arial" panose="020B0604020202020204" pitchFamily="34" charset="0"/>
              </a:rPr>
              <a:t>Hay Fever:  Sneezing, Runny nose, Nasal congestion, Itchy and watery eyes</a:t>
            </a:r>
          </a:p>
        </p:txBody>
      </p:sp>
      <p:pic>
        <p:nvPicPr>
          <p:cNvPr id="13316" name="Picture 2">
            <a:extLst>
              <a:ext uri="{FF2B5EF4-FFF2-40B4-BE49-F238E27FC236}">
                <a16:creationId xmlns:a16="http://schemas.microsoft.com/office/drawing/2014/main" id="{AAA75283-E62C-4179-B1F3-C4D780D5F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836613"/>
            <a:ext cx="46958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a:extLst>
              <a:ext uri="{FF2B5EF4-FFF2-40B4-BE49-F238E27FC236}">
                <a16:creationId xmlns:a16="http://schemas.microsoft.com/office/drawing/2014/main" id="{F0D9BAF5-3F02-4B83-9D28-5D1AC47FD490}"/>
              </a:ext>
            </a:extLst>
          </p:cNvPr>
          <p:cNvSpPr txBox="1">
            <a:spLocks/>
          </p:cNvSpPr>
          <p:nvPr/>
        </p:nvSpPr>
        <p:spPr bwMode="auto">
          <a:xfrm>
            <a:off x="4032250" y="4149725"/>
            <a:ext cx="4643438" cy="2455863"/>
          </a:xfrm>
          <a:prstGeom prst="rect">
            <a:avLst/>
          </a:prstGeom>
          <a:noFill/>
          <a:ln w="9525">
            <a:noFill/>
            <a:miter lim="800000"/>
            <a:headEnd/>
            <a:tailEnd/>
          </a:ln>
        </p:spPr>
        <p:txBody>
          <a:bodyPr/>
          <a:lstStyle/>
          <a:p>
            <a:pPr algn="l" rtl="0" eaLnBrk="0" hangingPunct="0">
              <a:spcBef>
                <a:spcPct val="20000"/>
              </a:spcBef>
              <a:buClr>
                <a:schemeClr val="accent1"/>
              </a:buClr>
              <a:buSzPct val="85000"/>
              <a:buFont typeface="Arial" charset="0"/>
              <a:buNone/>
              <a:defRPr/>
            </a:pPr>
            <a:endParaRPr lang="en-US" sz="1400" dirty="0">
              <a:latin typeface="+mn-lt"/>
              <a:cs typeface="+mn-cs"/>
            </a:endParaRPr>
          </a:p>
        </p:txBody>
      </p:sp>
      <p:sp>
        <p:nvSpPr>
          <p:cNvPr id="13318" name="Rectangle 5">
            <a:extLst>
              <a:ext uri="{FF2B5EF4-FFF2-40B4-BE49-F238E27FC236}">
                <a16:creationId xmlns:a16="http://schemas.microsoft.com/office/drawing/2014/main" id="{B8D8DA25-D50D-4CB2-AA99-24D0A448F5ED}"/>
              </a:ext>
            </a:extLst>
          </p:cNvPr>
          <p:cNvSpPr>
            <a:spLocks noChangeArrowheads="1"/>
          </p:cNvSpPr>
          <p:nvPr/>
        </p:nvSpPr>
        <p:spPr bwMode="auto">
          <a:xfrm>
            <a:off x="4067175" y="4149725"/>
            <a:ext cx="46815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t>Prevention</a:t>
            </a:r>
          </a:p>
          <a:p>
            <a:pPr algn="ctr" eaLnBrk="1" hangingPunct="1"/>
            <a:r>
              <a:rPr lang="en-US" altLang="en-US" sz="2000"/>
              <a:t>Prevent symptoms by staying indoors on windy days when pollen counts are high, closing windows, and running the air conditioning.</a:t>
            </a:r>
          </a:p>
        </p:txBody>
      </p:sp>
      <p:sp>
        <p:nvSpPr>
          <p:cNvPr id="13319" name="Rectangle 5">
            <a:extLst>
              <a:ext uri="{FF2B5EF4-FFF2-40B4-BE49-F238E27FC236}">
                <a16:creationId xmlns:a16="http://schemas.microsoft.com/office/drawing/2014/main" id="{3A1F1759-6C24-4F88-9B9A-687E490AB9BE}"/>
              </a:ext>
            </a:extLst>
          </p:cNvPr>
          <p:cNvSpPr>
            <a:spLocks noChangeArrowheads="1"/>
          </p:cNvSpPr>
          <p:nvPr/>
        </p:nvSpPr>
        <p:spPr bwMode="auto">
          <a:xfrm>
            <a:off x="-107950" y="5981700"/>
            <a:ext cx="935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t>Paper Mulberry Pollen is the major Allergen in Islamabad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3775</TotalTime>
  <Words>1292</Words>
  <Application>Microsoft Office PowerPoint</Application>
  <PresentationFormat>On-screen Show (4:3)</PresentationFormat>
  <Paragraphs>172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PATHOLOGY  ALLERGY</vt:lpstr>
      <vt:lpstr>What is Allergy</vt:lpstr>
      <vt:lpstr>Mechanism</vt:lpstr>
      <vt:lpstr>Mechanism……contd</vt:lpstr>
      <vt:lpstr>PowerPoint Presentation</vt:lpstr>
      <vt:lpstr>Common Allergens</vt:lpstr>
      <vt:lpstr>Why Some People Have Allergy</vt:lpstr>
      <vt:lpstr>Allergy Facts</vt:lpstr>
      <vt:lpstr>Pollen</vt:lpstr>
      <vt:lpstr>Dust Mites</vt:lpstr>
      <vt:lpstr>Mold</vt:lpstr>
      <vt:lpstr>Pet Dander</vt:lpstr>
      <vt:lpstr>Food</vt:lpstr>
      <vt:lpstr>Insect Bites</vt:lpstr>
      <vt:lpstr>Medicines</vt:lpstr>
      <vt:lpstr>PowerPoint Presentation</vt:lpstr>
      <vt:lpstr>PowerPoint Presentation</vt:lpstr>
      <vt:lpstr>Asthma</vt:lpstr>
      <vt:lpstr>Treatment</vt:lpstr>
      <vt:lpstr>Use of Inhaler</vt:lpstr>
      <vt:lpstr>  </vt:lpstr>
      <vt:lpstr>Severe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Allergy: An Overview</dc:title>
  <dc:creator>DR. ADIL KHALIQ</dc:creator>
  <cp:lastModifiedBy>DR. ADIL KHALIQ</cp:lastModifiedBy>
  <cp:revision>456</cp:revision>
  <dcterms:created xsi:type="dcterms:W3CDTF">2006-05-25T15:45:14Z</dcterms:created>
  <dcterms:modified xsi:type="dcterms:W3CDTF">2023-02-24T03:16:40Z</dcterms:modified>
</cp:coreProperties>
</file>