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2" r:id="rId5"/>
    <p:sldId id="258" r:id="rId6"/>
    <p:sldId id="261" r:id="rId7"/>
    <p:sldId id="267" r:id="rId8"/>
    <p:sldId id="276" r:id="rId9"/>
    <p:sldId id="274" r:id="rId10"/>
    <p:sldId id="268" r:id="rId11"/>
    <p:sldId id="269" r:id="rId12"/>
    <p:sldId id="270" r:id="rId13"/>
    <p:sldId id="262" r:id="rId14"/>
    <p:sldId id="264" r:id="rId15"/>
    <p:sldId id="287" r:id="rId16"/>
    <p:sldId id="265" r:id="rId17"/>
    <p:sldId id="2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2"/>
          <a:srcRect r="2528" b="10909"/>
          <a:stretch>
            <a:fillRect/>
          </a:stretch>
        </p:blipFill>
        <p:spPr>
          <a:xfrm>
            <a:off x="239184" y="692150"/>
            <a:ext cx="11885083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17" y="549275"/>
            <a:ext cx="12192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ChangeArrowheads="1"/>
          </p:cNvSpPr>
          <p:nvPr>
            <p:ph type="subTitle" idx="1"/>
          </p:nvPr>
        </p:nvSpPr>
        <p:spPr>
          <a:xfrm>
            <a:off x="2544233" y="2492375"/>
            <a:ext cx="7393517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056" name="Rectangle 8"/>
          <p:cNvSpPr>
            <a:spLocks noChangeArrowheads="1"/>
          </p:cNvSpPr>
          <p:nvPr>
            <p:ph type="ctrTitle"/>
          </p:nvPr>
        </p:nvSpPr>
        <p:spPr>
          <a:xfrm>
            <a:off x="1007533" y="620713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11" name="Rectangle 4"/>
          <p:cNvSpPr>
            <a:spLocks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17" y="333375"/>
            <a:ext cx="12192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2"/>
          <a:srcRect t="1094" r="8122" b="13318"/>
          <a:stretch>
            <a:fillRect/>
          </a:stretch>
        </p:blipFill>
        <p:spPr>
          <a:xfrm>
            <a:off x="7730067" y="4438650"/>
            <a:ext cx="4453467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5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30" name="Rectangle 6"/>
          <p:cNvSpPr>
            <a:spLocks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SULPHONAMIDES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990937" y="4714240"/>
            <a:ext cx="7393517" cy="1222375"/>
          </a:xfrm>
        </p:spPr>
        <p:txBody>
          <a:bodyPr>
            <a:noAutofit/>
          </a:bodyPr>
          <a:lstStyle/>
          <a:p>
            <a:r>
              <a:rPr lang="en-US" sz="2000"/>
              <a:t>Prepared by;</a:t>
            </a:r>
            <a:endParaRPr lang="en-US" sz="2000"/>
          </a:p>
          <a:p>
            <a:r>
              <a:rPr lang="en-US" sz="2000"/>
              <a:t>Adeena Shafqat Roll 48</a:t>
            </a:r>
            <a:endParaRPr lang="en-US" sz="2000"/>
          </a:p>
          <a:p>
            <a:r>
              <a:rPr lang="en-US" sz="2000"/>
              <a:t>Deesha Shafqat Roll 08</a:t>
            </a:r>
            <a:endParaRPr lang="en-US" sz="2000"/>
          </a:p>
          <a:p>
            <a:r>
              <a:rPr lang="en-US" sz="2000"/>
              <a:t>Pharmacology</a:t>
            </a:r>
            <a:endParaRPr lang="en-US"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For Information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 sz="25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Nocardiosis</a:t>
            </a:r>
            <a:r>
              <a:rPr lang="en-US" sz="2500" b="1">
                <a:solidFill>
                  <a:schemeClr val="accent5"/>
                </a:solidFill>
              </a:rPr>
              <a:t> </a:t>
            </a:r>
            <a:r>
              <a:rPr lang="en-US" sz="2500"/>
              <a:t>is an infectious disease affecting either the </a:t>
            </a:r>
            <a:r>
              <a:rPr lang="en-US" sz="2500">
                <a:solidFill>
                  <a:schemeClr val="accent2"/>
                </a:solidFill>
              </a:rPr>
              <a:t>lungs </a:t>
            </a:r>
            <a:r>
              <a:rPr lang="en-US" sz="2500"/>
              <a:t>(pulmonary nocardiosis) or the whole body (systemic nocardiosis). It is due to infection by a bacterium of the genus Nocardia, most commonly Nocardia asteroides or Nocardia brasiliensis.</a:t>
            </a:r>
            <a:endParaRPr lang="en-US" sz="250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838440" y="1580515"/>
            <a:ext cx="2790825" cy="2116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440" y="4119245"/>
            <a:ext cx="2790825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Toxoplasmosis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p>
            <a:r>
              <a:rPr lang="en-US" sz="25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Toxoplasmosis </a:t>
            </a:r>
            <a:r>
              <a:rPr lang="en-US" sz="2500"/>
              <a:t>(tok-so-plaz-MOE-sis) is a disease that results from infection with the Toxoplasma gondii parasite, one of the world's most common parasites. Infection usually occurs by eating undercooked contaminated meat, exposure from infected </a:t>
            </a:r>
            <a:r>
              <a:rPr lang="en-US" sz="2500">
                <a:solidFill>
                  <a:schemeClr val="accent2"/>
                </a:solidFill>
              </a:rPr>
              <a:t>cat </a:t>
            </a:r>
            <a:r>
              <a:rPr lang="en-US" sz="2500"/>
              <a:t>feces, or mother-to-child transmission during pregnancy.</a:t>
            </a:r>
            <a:endParaRPr lang="en-US" sz="250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876540" y="1824990"/>
            <a:ext cx="2470785" cy="22040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540" y="4147185"/>
            <a:ext cx="2471420" cy="2273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690" y="275590"/>
            <a:ext cx="2076450" cy="11423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U. colitis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 sz="2500"/>
              <a:t>Ulcerative colitis (UC) is an inflammatory bowel disease that affects your large </a:t>
            </a:r>
            <a:r>
              <a:rPr lang="en-US" sz="2500">
                <a:solidFill>
                  <a:schemeClr val="accent2"/>
                </a:solidFill>
              </a:rPr>
              <a:t>intestine</a:t>
            </a:r>
            <a:r>
              <a:rPr lang="en-US" sz="2500"/>
              <a:t>, causing irritation, inflammation, and </a:t>
            </a:r>
            <a:r>
              <a:rPr lang="en-US" sz="2500">
                <a:solidFill>
                  <a:schemeClr val="accent2"/>
                </a:solidFill>
              </a:rPr>
              <a:t>ulcers </a:t>
            </a:r>
            <a:r>
              <a:rPr lang="en-US" sz="2500"/>
              <a:t>in the colon</a:t>
            </a:r>
            <a:endParaRPr lang="en-US" sz="250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524115" y="1825625"/>
            <a:ext cx="3495675" cy="1835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440" y="4217670"/>
            <a:ext cx="3495675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1895" y="274320"/>
            <a:ext cx="2076450" cy="11436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Adverse Effects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p>
            <a:r>
              <a:rPr lang="en-US" sz="2500"/>
              <a:t>Urinary Irritation</a:t>
            </a:r>
            <a:endParaRPr lang="en-US" sz="2500"/>
          </a:p>
          <a:p>
            <a:r>
              <a:rPr lang="en-US" sz="2500"/>
              <a:t>Hematirea</a:t>
            </a:r>
            <a:endParaRPr lang="en-US" sz="2500"/>
          </a:p>
          <a:p>
            <a:r>
              <a:rPr lang="en-US" sz="2500"/>
              <a:t>Albuminurea</a:t>
            </a:r>
            <a:endParaRPr lang="en-US" sz="2500"/>
          </a:p>
          <a:p>
            <a:r>
              <a:rPr lang="en-US" sz="2500"/>
              <a:t>Crystal urea</a:t>
            </a:r>
            <a:endParaRPr lang="en-US" sz="2500"/>
          </a:p>
          <a:p>
            <a:r>
              <a:rPr lang="en-US" sz="2500"/>
              <a:t>Hypersensitivity</a:t>
            </a:r>
            <a:endParaRPr lang="en-US" sz="2500"/>
          </a:p>
          <a:p>
            <a:r>
              <a:rPr lang="en-US" sz="2500"/>
              <a:t>Anorexia</a:t>
            </a:r>
            <a:endParaRPr lang="en-US" sz="2500"/>
          </a:p>
          <a:p>
            <a:r>
              <a:rPr lang="en-US" sz="2500"/>
              <a:t>Nausea</a:t>
            </a:r>
            <a:endParaRPr lang="en-US" sz="2500"/>
          </a:p>
          <a:p>
            <a:r>
              <a:rPr lang="en-US" sz="2500"/>
              <a:t>Abdominal Pain</a:t>
            </a:r>
            <a:endParaRPr lang="en-US" sz="2500"/>
          </a:p>
          <a:p>
            <a:r>
              <a:rPr lang="en-US" sz="2500"/>
              <a:t>Hemolytic aneamia</a:t>
            </a:r>
            <a:endParaRPr lang="en-US" sz="250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161020" y="1566545"/>
            <a:ext cx="2435225" cy="1240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635" y="1600200"/>
            <a:ext cx="1896745" cy="1407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275" y="3445510"/>
            <a:ext cx="2300605" cy="1565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635" y="3564890"/>
            <a:ext cx="253873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Pakistani Brand Names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6861175" cy="4526280"/>
          </a:xfrm>
        </p:spPr>
        <p:txBody>
          <a:bodyPr/>
          <a:p>
            <a:r>
              <a:rPr lang="en-US" sz="2400"/>
              <a:t>Sulphamethoxazole is available in following trade names in Pakistan.</a:t>
            </a:r>
            <a:endParaRPr lang="en-US" sz="2400"/>
          </a:p>
          <a:p>
            <a:r>
              <a:rPr lang="en-US" sz="2400">
                <a:solidFill>
                  <a:schemeClr val="accent2"/>
                </a:solidFill>
              </a:rPr>
              <a:t>Prontosil </a:t>
            </a:r>
            <a:r>
              <a:rPr lang="en-US" sz="2400"/>
              <a:t>(prodrug)</a:t>
            </a:r>
            <a:endParaRPr lang="en-US" sz="2400"/>
          </a:p>
          <a:p>
            <a:r>
              <a:rPr lang="en-US" sz="2400">
                <a:solidFill>
                  <a:schemeClr val="accent2"/>
                </a:solidFill>
              </a:rPr>
              <a:t>Bactrim</a:t>
            </a:r>
            <a:endParaRPr lang="en-US" sz="2400"/>
          </a:p>
          <a:p>
            <a:r>
              <a:rPr lang="en-US" sz="2400">
                <a:solidFill>
                  <a:schemeClr val="accent2"/>
                </a:solidFill>
              </a:rPr>
              <a:t>Sulphatrim </a:t>
            </a:r>
            <a:r>
              <a:rPr lang="en-US" sz="2400"/>
              <a:t>(pediatrics)</a:t>
            </a:r>
            <a:endParaRPr lang="en-US" sz="2400"/>
          </a:p>
          <a:p>
            <a:endParaRPr lang="en-US" sz="24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835" y="4058285"/>
            <a:ext cx="6256655" cy="242697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97420" y="3063240"/>
            <a:ext cx="4877435" cy="37947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7465" y="48895"/>
            <a:ext cx="12221210" cy="68243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13000" y="1536700"/>
            <a:ext cx="6558280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sz="4000" b="1"/>
              <a:t>Sulphonamides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69720"/>
            <a:ext cx="11140440" cy="4526280"/>
          </a:xfrm>
        </p:spPr>
        <p:txBody>
          <a:bodyPr/>
          <a:p>
            <a:pPr marL="0" indent="0">
              <a:buNone/>
            </a:pPr>
            <a:r>
              <a:rPr lang="en-US" sz="3000"/>
              <a:t>Sulfonamides were the </a:t>
            </a:r>
            <a:r>
              <a:rPr lang="en-US" sz="3000" u="sng">
                <a:solidFill>
                  <a:schemeClr val="accent2"/>
                </a:solidFill>
              </a:rPr>
              <a:t>first </a:t>
            </a:r>
            <a:r>
              <a:rPr lang="en-US" sz="3000"/>
              <a:t>antimicrobial agents (AMAs) effective </a:t>
            </a:r>
            <a:r>
              <a:rPr lang="en-US" sz="3000">
                <a:solidFill>
                  <a:schemeClr val="accent2"/>
                </a:solidFill>
              </a:rPr>
              <a:t>against pyogenic   </a:t>
            </a:r>
            <a:r>
              <a:rPr lang="en-US" sz="3000"/>
              <a:t>bacterial infections.</a:t>
            </a:r>
            <a:endParaRPr lang="en-US" sz="3000"/>
          </a:p>
          <a:p>
            <a:pPr marL="0" indent="0">
              <a:buNone/>
            </a:pPr>
            <a:r>
              <a:rPr lang="en-US" sz="3000"/>
              <a:t>They are: </a:t>
            </a:r>
            <a:endParaRPr lang="en-US" sz="3000"/>
          </a:p>
          <a:p>
            <a:r>
              <a:rPr lang="en-US" sz="3000"/>
              <a:t>              Bacteriostatic</a:t>
            </a:r>
            <a:endParaRPr lang="en-US" sz="3000"/>
          </a:p>
          <a:p>
            <a:r>
              <a:rPr lang="en-US" sz="3000"/>
              <a:t>              interfere with intermediary metabolism</a:t>
            </a:r>
            <a:endParaRPr lang="en-US" sz="3000"/>
          </a:p>
          <a:p>
            <a:r>
              <a:rPr lang="en-US" sz="3000"/>
              <a:t>              Sulphonamides are structural analogue of           </a:t>
            </a:r>
            <a:endParaRPr lang="en-US" sz="3000"/>
          </a:p>
          <a:p>
            <a:r>
              <a:rPr lang="en-US" sz="3000"/>
              <a:t>              </a:t>
            </a:r>
            <a:r>
              <a:rPr lang="en-US" sz="3000">
                <a:sym typeface="+mn-ea"/>
              </a:rPr>
              <a:t>paraaminobenzoic </a:t>
            </a:r>
            <a:r>
              <a:rPr lang="en-US" sz="3000">
                <a:sym typeface="+mn-ea"/>
              </a:rPr>
              <a:t>acid.(</a:t>
            </a:r>
            <a:r>
              <a:rPr lang="en-US" sz="3000">
                <a:solidFill>
                  <a:schemeClr val="accent2"/>
                </a:solidFill>
                <a:sym typeface="+mn-ea"/>
              </a:rPr>
              <a:t>PABA</a:t>
            </a:r>
            <a:r>
              <a:rPr lang="en-US" sz="3000">
                <a:sym typeface="+mn-ea"/>
              </a:rPr>
              <a:t>)</a:t>
            </a:r>
            <a:endParaRPr lang="en-US" sz="3000"/>
          </a:p>
          <a:p>
            <a:endParaRPr lang="en-US" sz="3000"/>
          </a:p>
          <a:p>
            <a:endParaRPr lang="en-US" sz="3000"/>
          </a:p>
          <a:p>
            <a:endParaRPr lang="en-US" sz="3000"/>
          </a:p>
          <a:p>
            <a:pPr marL="0" indent="0">
              <a:buNone/>
            </a:pPr>
            <a:r>
              <a:rPr lang="en-US" sz="3000"/>
              <a:t>               </a:t>
            </a:r>
            <a:endParaRPr lang="en-US"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/>
              <a:t>CLASSIFICATION</a:t>
            </a:r>
            <a:endParaRPr lang="en-US" b="1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7565" y="1590040"/>
            <a:ext cx="10515600" cy="46367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21920"/>
            <a:ext cx="10515600" cy="1188720"/>
          </a:xfrm>
        </p:spPr>
        <p:txBody>
          <a:bodyPr/>
          <a:p>
            <a:r>
              <a:rPr lang="en-US"/>
              <a:t>Resistance to Sulphonamides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630"/>
            <a:ext cx="10957560" cy="6866890"/>
          </a:xfrm>
        </p:spPr>
        <p:txBody>
          <a:bodyPr>
            <a:noAutofit/>
          </a:bodyPr>
          <a:p>
            <a:pPr marL="0" indent="0">
              <a:buNone/>
            </a:pPr>
            <a:endParaRPr lang="en-US"/>
          </a:p>
          <a:p>
            <a:endParaRPr lang="en-US" b="1"/>
          </a:p>
          <a:p>
            <a:r>
              <a:rPr lang="en-US"/>
              <a:t> </a:t>
            </a:r>
            <a:r>
              <a:rPr lang="en-US" sz="2500"/>
              <a:t>Most bacteria are </a:t>
            </a:r>
            <a:r>
              <a:rPr lang="en-US" sz="2500">
                <a:solidFill>
                  <a:schemeClr val="accent2"/>
                </a:solidFill>
              </a:rPr>
              <a:t>capable </a:t>
            </a:r>
            <a:r>
              <a:rPr lang="en-US" sz="2500"/>
              <a:t>of developing </a:t>
            </a:r>
            <a:r>
              <a:rPr lang="en-US" sz="2500">
                <a:solidFill>
                  <a:schemeClr val="accent2"/>
                </a:solidFill>
              </a:rPr>
              <a:t>resistance </a:t>
            </a:r>
            <a:r>
              <a:rPr lang="en-US" sz="2500"/>
              <a:t>to sulfonamides. Prominent among </a:t>
            </a:r>
            <a:r>
              <a:rPr lang="en-US" sz="2500">
                <a:solidFill>
                  <a:schemeClr val="accent2"/>
                </a:solidFill>
              </a:rPr>
              <a:t>these are </a:t>
            </a:r>
            <a:r>
              <a:rPr lang="en-US" sz="2500"/>
              <a:t>gonococci,pneumococci, Staph. aureus, meningococci, E.coli, Shigella and some Strep. pyogenes, Strep.viridans and anaerobes.</a:t>
            </a:r>
            <a:endParaRPr lang="en-US" sz="2500"/>
          </a:p>
          <a:p>
            <a:r>
              <a:rPr lang="en-US" sz="2500"/>
              <a:t> The resistant mutants</a:t>
            </a:r>
            <a:endParaRPr lang="en-US" sz="2500"/>
          </a:p>
          <a:p>
            <a:r>
              <a:rPr lang="en-US" sz="2500"/>
              <a:t>either:</a:t>
            </a:r>
            <a:endParaRPr lang="en-US" sz="2500"/>
          </a:p>
          <a:p>
            <a:r>
              <a:rPr lang="en-US" sz="2500"/>
              <a:t>(a) produce </a:t>
            </a:r>
            <a:r>
              <a:rPr lang="en-US" sz="2500">
                <a:solidFill>
                  <a:schemeClr val="accent2"/>
                </a:solidFill>
              </a:rPr>
              <a:t>increased </a:t>
            </a:r>
            <a:r>
              <a:rPr lang="en-US" sz="2500"/>
              <a:t>amounts of </a:t>
            </a:r>
            <a:r>
              <a:rPr lang="en-US" sz="2500">
                <a:solidFill>
                  <a:schemeClr val="accent2"/>
                </a:solidFill>
              </a:rPr>
              <a:t>PABA</a:t>
            </a:r>
            <a:r>
              <a:rPr lang="en-US" sz="2500"/>
              <a:t>, or</a:t>
            </a:r>
            <a:endParaRPr lang="en-US" sz="2500"/>
          </a:p>
          <a:p>
            <a:r>
              <a:rPr lang="en-US" sz="2500"/>
              <a:t>(b) their folate synthase enzyme has </a:t>
            </a:r>
            <a:r>
              <a:rPr lang="en-US" sz="2500">
                <a:solidFill>
                  <a:schemeClr val="accent2"/>
                </a:solidFill>
              </a:rPr>
              <a:t>low affinity </a:t>
            </a:r>
            <a:r>
              <a:rPr lang="en-US" sz="2500"/>
              <a:t>for sulfonamides, or</a:t>
            </a:r>
            <a:endParaRPr lang="en-US" sz="2500"/>
          </a:p>
          <a:p>
            <a:r>
              <a:rPr lang="en-US" sz="2500"/>
              <a:t>(c) adopt an </a:t>
            </a:r>
            <a:r>
              <a:rPr lang="en-US" sz="2500">
                <a:solidFill>
                  <a:schemeClr val="accent2"/>
                </a:solidFill>
              </a:rPr>
              <a:t>alternative pathway </a:t>
            </a:r>
            <a:r>
              <a:rPr lang="en-US" sz="2500"/>
              <a:t>in folate metabolism.</a:t>
            </a:r>
            <a:endParaRPr lang="en-US" sz="2500"/>
          </a:p>
          <a:p>
            <a:r>
              <a:rPr lang="en-US" sz="2500"/>
              <a:t>Resistance developed in vivo is quite persistent.</a:t>
            </a:r>
            <a:endParaRPr lang="en-US" sz="2500"/>
          </a:p>
          <a:p>
            <a:r>
              <a:rPr lang="en-US" sz="2500"/>
              <a:t>Sensitivity patterns have changed depending on the extent of use. When an organism is resistant to one sulfonamide, it is resistant to them all.</a:t>
            </a:r>
            <a:endParaRPr lang="en-US"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29845"/>
            <a:ext cx="10515600" cy="1217295"/>
          </a:xfrm>
        </p:spPr>
        <p:txBody>
          <a:bodyPr/>
          <a:p>
            <a:r>
              <a:rPr lang="en-US"/>
              <a:t>Antibacterial Spectrum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0135"/>
            <a:ext cx="10515600" cy="5720715"/>
          </a:xfrm>
        </p:spPr>
        <p:txBody>
          <a:bodyPr>
            <a:noAutofit/>
          </a:bodyPr>
          <a:p>
            <a:r>
              <a:rPr lang="en-US" sz="2500"/>
              <a:t>Sulfonamides are </a:t>
            </a:r>
            <a:r>
              <a:rPr lang="en-US" sz="2500">
                <a:solidFill>
                  <a:schemeClr val="accent2"/>
                </a:solidFill>
              </a:rPr>
              <a:t>primarily bacteriostatic </a:t>
            </a:r>
            <a:r>
              <a:rPr lang="en-US" sz="2500"/>
              <a:t>against many gram-positive and gram-negative bacteria.</a:t>
            </a:r>
            <a:endParaRPr lang="en-US" sz="2500"/>
          </a:p>
          <a:p>
            <a:r>
              <a:rPr lang="en-US" sz="2500"/>
              <a:t>However, </a:t>
            </a:r>
            <a:r>
              <a:rPr lang="en-US" sz="2500">
                <a:solidFill>
                  <a:schemeClr val="accent2"/>
                </a:solidFill>
              </a:rPr>
              <a:t>bactericidal </a:t>
            </a:r>
            <a:r>
              <a:rPr lang="en-US" sz="2500"/>
              <a:t>concentrations may be attained in </a:t>
            </a:r>
            <a:r>
              <a:rPr lang="en-US" sz="2500">
                <a:solidFill>
                  <a:schemeClr val="accent2"/>
                </a:solidFill>
              </a:rPr>
              <a:t>urine</a:t>
            </a:r>
            <a:r>
              <a:rPr lang="en-US" sz="2500"/>
              <a:t>. Sensitivity patterns among microorganisms have changed from time-to-time and place-to-place. Those still </a:t>
            </a:r>
            <a:r>
              <a:rPr lang="en-US" sz="2500">
                <a:solidFill>
                  <a:schemeClr val="accent2"/>
                </a:solidFill>
              </a:rPr>
              <a:t>sensitive </a:t>
            </a:r>
            <a:r>
              <a:rPr lang="en-US" sz="2500"/>
              <a:t>are:many Strepto. pyogenes, Haemophilus influenzae, H. ducreyi, Calymmatobacterium granulomatis, Vibrio cholerae. </a:t>
            </a:r>
            <a:endParaRPr lang="en-US" sz="2500"/>
          </a:p>
          <a:p>
            <a:r>
              <a:rPr lang="en-US" sz="2500">
                <a:solidFill>
                  <a:schemeClr val="accent2"/>
                </a:solidFill>
              </a:rPr>
              <a:t>Only </a:t>
            </a:r>
            <a:r>
              <a:rPr lang="en-US" sz="2500"/>
              <a:t>a few Staph. aureus, gonococci, meningococci,pneumococci, Escherichia coli, and Shigella </a:t>
            </a:r>
            <a:r>
              <a:rPr lang="en-US" sz="2500">
                <a:solidFill>
                  <a:schemeClr val="accent2"/>
                </a:solidFill>
              </a:rPr>
              <a:t>respond</a:t>
            </a:r>
            <a:r>
              <a:rPr lang="en-US" sz="2500"/>
              <a:t>, but majority are resistant.</a:t>
            </a:r>
            <a:endParaRPr lang="en-US" sz="2500"/>
          </a:p>
          <a:p>
            <a:r>
              <a:rPr lang="en-US" sz="2500"/>
              <a:t>Anaerobic bacteria are not susceptible.</a:t>
            </a:r>
            <a:endParaRPr lang="en-US" sz="2500"/>
          </a:p>
          <a:p>
            <a:r>
              <a:rPr lang="en-US" sz="2500"/>
              <a:t>Chlamydiae: trachoma, lymphogranuloma venereum, inclusion conjunctivitis, are sensitive, as are Actinomyces, Nocardia and Toxoplasma.</a:t>
            </a:r>
            <a:endParaRPr lang="en-US"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Pharmacokinetics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lang="en-US" sz="2500"/>
              <a:t>Sulfonamides are rapidly and nearly completely </a:t>
            </a:r>
            <a:r>
              <a:rPr lang="en-US" sz="2500">
                <a:solidFill>
                  <a:schemeClr val="accent2"/>
                </a:solidFill>
              </a:rPr>
              <a:t>absorbed </a:t>
            </a:r>
            <a:r>
              <a:rPr lang="en-US" sz="2500"/>
              <a:t>from</a:t>
            </a:r>
            <a:r>
              <a:rPr lang="en-US" sz="2500">
                <a:solidFill>
                  <a:schemeClr val="accent2"/>
                </a:solidFill>
              </a:rPr>
              <a:t> g.i.t. </a:t>
            </a:r>
            <a:r>
              <a:rPr lang="en-US" sz="2500"/>
              <a:t>Extent of plasma protein binding differs considerably (10–95%) among different members.</a:t>
            </a:r>
            <a:endParaRPr lang="en-US" sz="2500"/>
          </a:p>
          <a:p>
            <a:endParaRPr lang="en-US" sz="2500"/>
          </a:p>
          <a:p>
            <a:r>
              <a:rPr lang="en-US" sz="2500"/>
              <a:t>The primary pathway of metabolism of sulfonamides is </a:t>
            </a:r>
            <a:r>
              <a:rPr lang="en-US" sz="2500">
                <a:solidFill>
                  <a:schemeClr val="accent2"/>
                </a:solidFill>
              </a:rPr>
              <a:t>acetylation </a:t>
            </a:r>
            <a:r>
              <a:rPr lang="en-US" sz="2500"/>
              <a:t>at N4  by nonmicrosomal acetyl transferase, primarily in </a:t>
            </a:r>
            <a:r>
              <a:rPr lang="en-US" sz="2500">
                <a:solidFill>
                  <a:schemeClr val="accent2"/>
                </a:solidFill>
              </a:rPr>
              <a:t>liver</a:t>
            </a:r>
            <a:r>
              <a:rPr lang="en-US" sz="2500"/>
              <a:t>.</a:t>
            </a:r>
            <a:endParaRPr lang="en-US" sz="2500"/>
          </a:p>
          <a:p>
            <a:r>
              <a:rPr lang="en-US" sz="2500"/>
              <a:t>Sulfonamides are </a:t>
            </a:r>
            <a:r>
              <a:rPr lang="en-US" sz="2500">
                <a:solidFill>
                  <a:schemeClr val="accent2"/>
                </a:solidFill>
              </a:rPr>
              <a:t>excreted </a:t>
            </a:r>
            <a:r>
              <a:rPr lang="en-US" sz="2500"/>
              <a:t>mainly by the </a:t>
            </a:r>
            <a:r>
              <a:rPr lang="en-US" sz="2500">
                <a:solidFill>
                  <a:schemeClr val="accent2"/>
                </a:solidFill>
              </a:rPr>
              <a:t>kidney </a:t>
            </a:r>
            <a:r>
              <a:rPr lang="en-US" sz="2500"/>
              <a:t>through glomerular filtration. </a:t>
            </a:r>
            <a:endParaRPr lang="en-US" sz="2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Mechanism of Actions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2500">
                <a:solidFill>
                  <a:schemeClr val="accent2"/>
                </a:solidFill>
              </a:rPr>
              <a:t>Bacteria </a:t>
            </a:r>
            <a:r>
              <a:rPr lang="en-US" sz="2500"/>
              <a:t>synthesize their own </a:t>
            </a:r>
            <a:r>
              <a:rPr lang="en-US" sz="2500">
                <a:solidFill>
                  <a:schemeClr val="accent2"/>
                </a:solidFill>
              </a:rPr>
              <a:t>folic acid </a:t>
            </a:r>
            <a:r>
              <a:rPr lang="en-US" sz="2500"/>
              <a:t>of which paraaminobenzoic acid is a constituent and is taken up from medium.</a:t>
            </a:r>
            <a:endParaRPr lang="en-US" sz="2500"/>
          </a:p>
          <a:p>
            <a:r>
              <a:rPr lang="en-US" sz="2500"/>
              <a:t>Sulphonamides are structural </a:t>
            </a:r>
            <a:r>
              <a:rPr lang="en-US" sz="2500">
                <a:solidFill>
                  <a:schemeClr val="accent2"/>
                </a:solidFill>
              </a:rPr>
              <a:t>analogoues </a:t>
            </a:r>
            <a:r>
              <a:rPr lang="en-US" sz="2500"/>
              <a:t>of </a:t>
            </a:r>
            <a:r>
              <a:rPr lang="en-US" sz="2500">
                <a:solidFill>
                  <a:schemeClr val="accent2"/>
                </a:solidFill>
              </a:rPr>
              <a:t>PABA</a:t>
            </a:r>
            <a:r>
              <a:rPr lang="en-US" sz="2500"/>
              <a:t>,inhibit bacterial folate synthase and formation of </a:t>
            </a:r>
            <a:r>
              <a:rPr lang="en-US" sz="2500">
                <a:solidFill>
                  <a:schemeClr val="accent2"/>
                </a:solidFill>
              </a:rPr>
              <a:t>folate </a:t>
            </a:r>
            <a:r>
              <a:rPr lang="en-US" sz="2500"/>
              <a:t>gets </a:t>
            </a:r>
            <a:r>
              <a:rPr lang="en-US" sz="2500">
                <a:solidFill>
                  <a:schemeClr val="accent2"/>
                </a:solidFill>
              </a:rPr>
              <a:t>inhibited</a:t>
            </a:r>
            <a:r>
              <a:rPr lang="en-US" sz="2500"/>
              <a:t>.</a:t>
            </a:r>
            <a:endParaRPr lang="en-US" sz="2500"/>
          </a:p>
          <a:p>
            <a:r>
              <a:rPr lang="en-US" sz="2500"/>
              <a:t>Sulphonamides competitively inhibit PABA with pteridine residue to form dihydropteric acid which conjugates with glutamic acid to produce dihydrofolic acid.</a:t>
            </a:r>
            <a:endParaRPr lang="en-US" sz="2500"/>
          </a:p>
          <a:p>
            <a:r>
              <a:rPr lang="en-US" sz="2500"/>
              <a:t>Sulphonamides </a:t>
            </a:r>
            <a:r>
              <a:rPr lang="en-US" sz="2500">
                <a:solidFill>
                  <a:schemeClr val="accent2"/>
                </a:solidFill>
              </a:rPr>
              <a:t>altered folate </a:t>
            </a:r>
            <a:r>
              <a:rPr lang="en-US" sz="2500"/>
              <a:t>which is metabolically injurious.</a:t>
            </a:r>
            <a:endParaRPr lang="en-US" sz="2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38200" y="2543810"/>
            <a:ext cx="5181600" cy="291465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66620" y="319405"/>
            <a:ext cx="7988300" cy="65411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USES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 sz="2500"/>
              <a:t>Sulphonamides are used in the treatment of</a:t>
            </a:r>
            <a:endParaRPr lang="en-US" sz="2500"/>
          </a:p>
          <a:p>
            <a:r>
              <a:rPr lang="en-US" sz="2500"/>
              <a:t>UTI Infections</a:t>
            </a:r>
            <a:endParaRPr lang="en-US" sz="2500"/>
          </a:p>
          <a:p>
            <a:r>
              <a:rPr lang="en-US" sz="2500">
                <a:solidFill>
                  <a:schemeClr val="accent2"/>
                </a:solidFill>
              </a:rPr>
              <a:t>Narcardiosis</a:t>
            </a:r>
            <a:endParaRPr lang="en-US" sz="2500"/>
          </a:p>
          <a:p>
            <a:r>
              <a:rPr lang="en-US" sz="2500">
                <a:solidFill>
                  <a:schemeClr val="accent2"/>
                </a:solidFill>
              </a:rPr>
              <a:t>Toxoplasmosis</a:t>
            </a:r>
            <a:endParaRPr lang="en-US" sz="2500"/>
          </a:p>
          <a:p>
            <a:r>
              <a:rPr lang="en-US" sz="2500"/>
              <a:t>Malaria</a:t>
            </a:r>
            <a:endParaRPr lang="en-US" sz="2500"/>
          </a:p>
          <a:p>
            <a:r>
              <a:rPr lang="en-US" sz="2500">
                <a:solidFill>
                  <a:schemeClr val="accent2"/>
                </a:solidFill>
              </a:rPr>
              <a:t>U</a:t>
            </a:r>
            <a:r>
              <a:rPr lang="en-US" sz="2500"/>
              <a:t>. </a:t>
            </a:r>
            <a:r>
              <a:rPr lang="en-US" sz="2500">
                <a:solidFill>
                  <a:schemeClr val="accent2"/>
                </a:solidFill>
              </a:rPr>
              <a:t>colitis</a:t>
            </a:r>
            <a:endParaRPr lang="en-US" sz="2500"/>
          </a:p>
          <a:p>
            <a:r>
              <a:rPr lang="en-US" sz="2500"/>
              <a:t>Topical use</a:t>
            </a:r>
            <a:endParaRPr lang="en-US" sz="250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802880" y="2003425"/>
            <a:ext cx="2984500" cy="1924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880" y="4231640"/>
            <a:ext cx="2984500" cy="1945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3745</Words>
  <Application>WPS Presentation</Application>
  <PresentationFormat>Widescreen</PresentationFormat>
  <Paragraphs>98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SimSun</vt:lpstr>
      <vt:lpstr>Wingdings</vt:lpstr>
      <vt:lpstr>Microsoft YaHei</vt:lpstr>
      <vt:lpstr>Arial Unicode MS</vt:lpstr>
      <vt:lpstr>Calibri</vt:lpstr>
      <vt:lpstr>Business Cooperate</vt:lpstr>
      <vt:lpstr>SULPHONAMIDES</vt:lpstr>
      <vt:lpstr>Sulphonamides </vt:lpstr>
      <vt:lpstr>CLASSIFICATION</vt:lpstr>
      <vt:lpstr>Resistance to Sulphonamides</vt:lpstr>
      <vt:lpstr>Antibacterial Spectrum</vt:lpstr>
      <vt:lpstr>Pharmacokinetics</vt:lpstr>
      <vt:lpstr>Mechanism of Actions</vt:lpstr>
      <vt:lpstr>PowerPoint 演示文稿</vt:lpstr>
      <vt:lpstr>USES</vt:lpstr>
      <vt:lpstr>For Information</vt:lpstr>
      <vt:lpstr>Toxoplasmosis</vt:lpstr>
      <vt:lpstr>U. colitis</vt:lpstr>
      <vt:lpstr>Adverse Effects</vt:lpstr>
      <vt:lpstr>Pakistani Brand Names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SULPHONAMIDES</dc:title>
  <dc:creator/>
  <cp:lastModifiedBy>Lenovo</cp:lastModifiedBy>
  <cp:revision>3</cp:revision>
  <dcterms:created xsi:type="dcterms:W3CDTF">2020-08-16T19:00:00Z</dcterms:created>
  <dcterms:modified xsi:type="dcterms:W3CDTF">2020-08-17T17:23:58Z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