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handoutMasterIdLst>
    <p:handoutMasterId r:id="rId49"/>
  </p:handoutMasterIdLst>
  <p:sldIdLst>
    <p:sldId id="256" r:id="rId2"/>
    <p:sldId id="305" r:id="rId3"/>
    <p:sldId id="257" r:id="rId4"/>
    <p:sldId id="281" r:id="rId5"/>
    <p:sldId id="282" r:id="rId6"/>
    <p:sldId id="283" r:id="rId7"/>
    <p:sldId id="284"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85" r:id="rId21"/>
    <p:sldId id="286" r:id="rId22"/>
    <p:sldId id="287" r:id="rId23"/>
    <p:sldId id="271" r:id="rId24"/>
    <p:sldId id="270" r:id="rId25"/>
    <p:sldId id="272" r:id="rId26"/>
    <p:sldId id="279" r:id="rId27"/>
    <p:sldId id="273" r:id="rId28"/>
    <p:sldId id="275" r:id="rId29"/>
    <p:sldId id="277" r:id="rId30"/>
    <p:sldId id="280"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0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3CB9D41-3348-4AE6-AF29-48F42F290DC7}" type="datetimeFigureOut">
              <a:rPr lang="en-US" smtClean="0"/>
              <a:t>11/18/2024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BDCDBD9-24F9-42A6-9D85-B0A2B8E3E720}" type="slidenum">
              <a:rPr lang="en-US" smtClean="0"/>
              <a:t>‹#›</a:t>
            </a:fld>
            <a:endParaRPr lang="en-US"/>
          </a:p>
        </p:txBody>
      </p:sp>
    </p:spTree>
    <p:extLst>
      <p:ext uri="{BB962C8B-B14F-4D97-AF65-F5344CB8AC3E}">
        <p14:creationId xmlns:p14="http://schemas.microsoft.com/office/powerpoint/2010/main" val="3601885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24CA73-A4C5-44E6-B4FA-00656805D7CD}"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9124-C1AE-4219-AF5B-E18271E2A6B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73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24CA73-A4C5-44E6-B4FA-00656805D7CD}"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9124-C1AE-4219-AF5B-E18271E2A6BE}" type="slidenum">
              <a:rPr lang="en-US" smtClean="0"/>
              <a:t>‹#›</a:t>
            </a:fld>
            <a:endParaRPr lang="en-US"/>
          </a:p>
        </p:txBody>
      </p:sp>
    </p:spTree>
    <p:extLst>
      <p:ext uri="{BB962C8B-B14F-4D97-AF65-F5344CB8AC3E}">
        <p14:creationId xmlns:p14="http://schemas.microsoft.com/office/powerpoint/2010/main" val="352328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24CA73-A4C5-44E6-B4FA-00656805D7CD}"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9124-C1AE-4219-AF5B-E18271E2A6BE}" type="slidenum">
              <a:rPr lang="en-US" smtClean="0"/>
              <a:t>‹#›</a:t>
            </a:fld>
            <a:endParaRPr lang="en-US"/>
          </a:p>
        </p:txBody>
      </p:sp>
    </p:spTree>
    <p:extLst>
      <p:ext uri="{BB962C8B-B14F-4D97-AF65-F5344CB8AC3E}">
        <p14:creationId xmlns:p14="http://schemas.microsoft.com/office/powerpoint/2010/main" val="274823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24CA73-A4C5-44E6-B4FA-00656805D7CD}"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9124-C1AE-4219-AF5B-E18271E2A6BE}" type="slidenum">
              <a:rPr lang="en-US" smtClean="0"/>
              <a:t>‹#›</a:t>
            </a:fld>
            <a:endParaRPr lang="en-US"/>
          </a:p>
        </p:txBody>
      </p:sp>
    </p:spTree>
    <p:extLst>
      <p:ext uri="{BB962C8B-B14F-4D97-AF65-F5344CB8AC3E}">
        <p14:creationId xmlns:p14="http://schemas.microsoft.com/office/powerpoint/2010/main" val="7365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24CA73-A4C5-44E6-B4FA-00656805D7CD}"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E9124-C1AE-4219-AF5B-E18271E2A6B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62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24CA73-A4C5-44E6-B4FA-00656805D7CD}"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E9124-C1AE-4219-AF5B-E18271E2A6BE}" type="slidenum">
              <a:rPr lang="en-US" smtClean="0"/>
              <a:t>‹#›</a:t>
            </a:fld>
            <a:endParaRPr lang="en-US"/>
          </a:p>
        </p:txBody>
      </p:sp>
    </p:spTree>
    <p:extLst>
      <p:ext uri="{BB962C8B-B14F-4D97-AF65-F5344CB8AC3E}">
        <p14:creationId xmlns:p14="http://schemas.microsoft.com/office/powerpoint/2010/main" val="295001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24CA73-A4C5-44E6-B4FA-00656805D7CD}"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E9124-C1AE-4219-AF5B-E18271E2A6BE}" type="slidenum">
              <a:rPr lang="en-US" smtClean="0"/>
              <a:t>‹#›</a:t>
            </a:fld>
            <a:endParaRPr lang="en-US"/>
          </a:p>
        </p:txBody>
      </p:sp>
    </p:spTree>
    <p:extLst>
      <p:ext uri="{BB962C8B-B14F-4D97-AF65-F5344CB8AC3E}">
        <p14:creationId xmlns:p14="http://schemas.microsoft.com/office/powerpoint/2010/main" val="277963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24CA73-A4C5-44E6-B4FA-00656805D7CD}"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E9124-C1AE-4219-AF5B-E18271E2A6BE}" type="slidenum">
              <a:rPr lang="en-US" smtClean="0"/>
              <a:t>‹#›</a:t>
            </a:fld>
            <a:endParaRPr lang="en-US"/>
          </a:p>
        </p:txBody>
      </p:sp>
    </p:spTree>
    <p:extLst>
      <p:ext uri="{BB962C8B-B14F-4D97-AF65-F5344CB8AC3E}">
        <p14:creationId xmlns:p14="http://schemas.microsoft.com/office/powerpoint/2010/main" val="151209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24CA73-A4C5-44E6-B4FA-00656805D7CD}" type="datetimeFigureOut">
              <a:rPr lang="en-US" smtClean="0"/>
              <a:t>11/18/2024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99E9124-C1AE-4219-AF5B-E18271E2A6BE}" type="slidenum">
              <a:rPr lang="en-US" smtClean="0"/>
              <a:t>‹#›</a:t>
            </a:fld>
            <a:endParaRPr lang="en-US"/>
          </a:p>
        </p:txBody>
      </p:sp>
    </p:spTree>
    <p:extLst>
      <p:ext uri="{BB962C8B-B14F-4D97-AF65-F5344CB8AC3E}">
        <p14:creationId xmlns:p14="http://schemas.microsoft.com/office/powerpoint/2010/main" val="13112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B24CA73-A4C5-44E6-B4FA-00656805D7CD}" type="datetimeFigureOut">
              <a:rPr lang="en-US" smtClean="0"/>
              <a:t>11/18/2024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9E9124-C1AE-4219-AF5B-E18271E2A6BE}" type="slidenum">
              <a:rPr lang="en-US" smtClean="0"/>
              <a:t>‹#›</a:t>
            </a:fld>
            <a:endParaRPr lang="en-US"/>
          </a:p>
        </p:txBody>
      </p:sp>
    </p:spTree>
    <p:extLst>
      <p:ext uri="{BB962C8B-B14F-4D97-AF65-F5344CB8AC3E}">
        <p14:creationId xmlns:p14="http://schemas.microsoft.com/office/powerpoint/2010/main" val="217152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24CA73-A4C5-44E6-B4FA-00656805D7CD}"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E9124-C1AE-4219-AF5B-E18271E2A6BE}" type="slidenum">
              <a:rPr lang="en-US" smtClean="0"/>
              <a:t>‹#›</a:t>
            </a:fld>
            <a:endParaRPr lang="en-US"/>
          </a:p>
        </p:txBody>
      </p:sp>
    </p:spTree>
    <p:extLst>
      <p:ext uri="{BB962C8B-B14F-4D97-AF65-F5344CB8AC3E}">
        <p14:creationId xmlns:p14="http://schemas.microsoft.com/office/powerpoint/2010/main" val="91817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B24CA73-A4C5-44E6-B4FA-00656805D7CD}" type="datetimeFigureOut">
              <a:rPr lang="en-US" smtClean="0"/>
              <a:t>11/18/2024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99E9124-C1AE-4219-AF5B-E18271E2A6B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31198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476500"/>
            <a:ext cx="9142828" cy="17526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sz="5400" b="1" spc="0" dirty="0">
                <a:ln/>
                <a:solidFill>
                  <a:schemeClr val="accent3"/>
                </a:solidFill>
                <a:latin typeface="Times New Roman" panose="02020603050405020304" pitchFamily="18" charset="0"/>
                <a:cs typeface="Times New Roman" panose="02020603050405020304" pitchFamily="18" charset="0"/>
              </a:rPr>
              <a:t>Cell Structure And Functions</a:t>
            </a:r>
          </a:p>
        </p:txBody>
      </p:sp>
      <p:sp>
        <p:nvSpPr>
          <p:cNvPr id="3" name="Subtitle 2"/>
          <p:cNvSpPr>
            <a:spLocks noGrp="1"/>
          </p:cNvSpPr>
          <p:nvPr>
            <p:ph type="subTitle" idx="1"/>
          </p:nvPr>
        </p:nvSpPr>
        <p:spPr>
          <a:xfrm>
            <a:off x="1447800" y="3352800"/>
            <a:ext cx="6248400" cy="1960098"/>
          </a:xfrm>
        </p:spPr>
        <p:txBody>
          <a:bodyPr>
            <a:normAutofit/>
          </a:bodyPr>
          <a:lstStyle/>
          <a:p>
            <a:endParaRPr lang="en-US" sz="6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382000" cy="6124754"/>
          </a:xfrm>
          <a:prstGeom prst="rect">
            <a:avLst/>
          </a:prstGeom>
        </p:spPr>
        <p:txBody>
          <a:bodyPr wrap="square">
            <a:spAutoFit/>
          </a:bodyPr>
          <a:lstStyle/>
          <a:p>
            <a:r>
              <a:rPr lang="en-US" sz="2400" dirty="0">
                <a:latin typeface="Arial" pitchFamily="34" charset="0"/>
                <a:cs typeface="Arial" pitchFamily="34" charset="0"/>
              </a:rPr>
              <a:t>The different substances that make up the cell are collectively called </a:t>
            </a:r>
            <a:r>
              <a:rPr lang="en-US" sz="2400" b="1" i="1" dirty="0">
                <a:solidFill>
                  <a:srgbClr val="48082A"/>
                </a:solidFill>
                <a:latin typeface="Arial" pitchFamily="34" charset="0"/>
                <a:cs typeface="Arial" pitchFamily="34" charset="0"/>
              </a:rPr>
              <a:t>protoplasm</a:t>
            </a:r>
            <a:r>
              <a:rPr lang="en-US" sz="2400" i="1" dirty="0">
                <a:latin typeface="Arial" pitchFamily="34" charset="0"/>
                <a:cs typeface="Arial" pitchFamily="34" charset="0"/>
              </a:rPr>
              <a:t>. Protoplasm is composed</a:t>
            </a:r>
          </a:p>
          <a:p>
            <a:r>
              <a:rPr lang="en-US" sz="2400" dirty="0">
                <a:latin typeface="Arial" pitchFamily="34" charset="0"/>
                <a:cs typeface="Arial" pitchFamily="34" charset="0"/>
              </a:rPr>
              <a:t>mainly of five basic substances: water, electrolytes, proteins,</a:t>
            </a:r>
          </a:p>
          <a:p>
            <a:r>
              <a:rPr lang="en-US" sz="2400" dirty="0">
                <a:latin typeface="Arial" pitchFamily="34" charset="0"/>
                <a:cs typeface="Arial" pitchFamily="34" charset="0"/>
              </a:rPr>
              <a:t>lipids, and carbohydrates.</a:t>
            </a:r>
          </a:p>
          <a:p>
            <a:r>
              <a:rPr lang="en-US" sz="2800" b="1" dirty="0">
                <a:latin typeface="Arial" pitchFamily="34" charset="0"/>
                <a:cs typeface="Arial" pitchFamily="34" charset="0"/>
              </a:rPr>
              <a:t>Water: </a:t>
            </a:r>
          </a:p>
          <a:p>
            <a:r>
              <a:rPr lang="en-US" sz="2400" b="1" dirty="0">
                <a:latin typeface="Arial" pitchFamily="34" charset="0"/>
                <a:cs typeface="Arial" pitchFamily="34" charset="0"/>
              </a:rPr>
              <a:t>The principal fluid medium of the cell is water,</a:t>
            </a:r>
          </a:p>
          <a:p>
            <a:r>
              <a:rPr lang="en-US" sz="2400" dirty="0">
                <a:latin typeface="Arial" pitchFamily="34" charset="0"/>
                <a:cs typeface="Arial" pitchFamily="34" charset="0"/>
              </a:rPr>
              <a:t>which is present in most cells, except for fat cells, in a</a:t>
            </a:r>
          </a:p>
          <a:p>
            <a:r>
              <a:rPr lang="en-US" sz="2400" dirty="0">
                <a:latin typeface="Arial" pitchFamily="34" charset="0"/>
                <a:cs typeface="Arial" pitchFamily="34" charset="0"/>
              </a:rPr>
              <a:t>concentration of 70 to 85 percent. Many cellular chemicals</a:t>
            </a:r>
          </a:p>
          <a:p>
            <a:r>
              <a:rPr lang="en-US" sz="2400" dirty="0">
                <a:latin typeface="Arial" pitchFamily="34" charset="0"/>
                <a:cs typeface="Arial" pitchFamily="34" charset="0"/>
              </a:rPr>
              <a:t>are dissolved in the water.</a:t>
            </a:r>
          </a:p>
          <a:p>
            <a:r>
              <a:rPr lang="en-US" sz="2800" b="1" dirty="0">
                <a:latin typeface="Arial" pitchFamily="34" charset="0"/>
                <a:cs typeface="Arial" pitchFamily="34" charset="0"/>
              </a:rPr>
              <a:t>Electrolytes:</a:t>
            </a:r>
          </a:p>
          <a:p>
            <a:r>
              <a:rPr lang="en-US" sz="2400" dirty="0">
                <a:latin typeface="Arial" pitchFamily="34" charset="0"/>
                <a:cs typeface="Arial" pitchFamily="34" charset="0"/>
              </a:rPr>
              <a:t>Important ions in the cell include </a:t>
            </a:r>
            <a:r>
              <a:rPr lang="en-US" sz="2400" i="1" dirty="0">
                <a:latin typeface="Arial" pitchFamily="34" charset="0"/>
                <a:cs typeface="Arial" pitchFamily="34" charset="0"/>
              </a:rPr>
              <a:t>potassium, magnesium, phosphate, sulfate, bicarbonate, and smaller </a:t>
            </a:r>
            <a:r>
              <a:rPr lang="en-US" sz="2400" dirty="0">
                <a:latin typeface="Arial" pitchFamily="34" charset="0"/>
                <a:cs typeface="Arial" pitchFamily="34" charset="0"/>
              </a:rPr>
              <a:t>quantities of </a:t>
            </a:r>
            <a:r>
              <a:rPr lang="en-US" sz="2400" i="1" dirty="0">
                <a:latin typeface="Arial" pitchFamily="34" charset="0"/>
                <a:cs typeface="Arial" pitchFamily="34" charset="0"/>
              </a:rPr>
              <a:t>sodium, chloride, and calcium.</a:t>
            </a:r>
          </a:p>
          <a:p>
            <a:r>
              <a:rPr lang="en-US" sz="2400" dirty="0">
                <a:latin typeface="Arial" pitchFamily="34" charset="0"/>
                <a:cs typeface="Arial" pitchFamily="34" charset="0"/>
              </a:rPr>
              <a:t>The ions provide inorganic chemicals for cellular reactions</a:t>
            </a:r>
          </a:p>
          <a:p>
            <a:r>
              <a:rPr lang="en-US" sz="2400" dirty="0">
                <a:latin typeface="Arial" pitchFamily="34" charset="0"/>
                <a:cs typeface="Arial" pitchFamily="34" charset="0"/>
              </a:rPr>
              <a:t>and also are necessary for operation of some of the</a:t>
            </a:r>
          </a:p>
          <a:p>
            <a:r>
              <a:rPr lang="en-US" sz="2400" dirty="0">
                <a:latin typeface="Arial" pitchFamily="34" charset="0"/>
                <a:cs typeface="Arial" pitchFamily="34" charset="0"/>
              </a:rPr>
              <a:t>cellular control mechanisms.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001000" cy="5293757"/>
          </a:xfrm>
          <a:prstGeom prst="rect">
            <a:avLst/>
          </a:prstGeom>
        </p:spPr>
        <p:txBody>
          <a:bodyPr wrap="square">
            <a:spAutoFit/>
          </a:bodyPr>
          <a:lstStyle/>
          <a:p>
            <a:r>
              <a:rPr lang="en-US" sz="2800" b="1" dirty="0">
                <a:latin typeface="Arial" pitchFamily="34" charset="0"/>
                <a:cs typeface="Arial" pitchFamily="34" charset="0"/>
              </a:rPr>
              <a:t>Proteins:</a:t>
            </a:r>
          </a:p>
          <a:p>
            <a:r>
              <a:rPr lang="en-US" sz="2400" b="1" dirty="0">
                <a:latin typeface="Arial" pitchFamily="34" charset="0"/>
                <a:cs typeface="Arial" pitchFamily="34" charset="0"/>
              </a:rPr>
              <a:t>After water, the most abundant substances </a:t>
            </a:r>
            <a:r>
              <a:rPr lang="en-US" sz="2400" dirty="0">
                <a:latin typeface="Arial" pitchFamily="34" charset="0"/>
                <a:cs typeface="Arial" pitchFamily="34" charset="0"/>
              </a:rPr>
              <a:t>in most cells are proteins, which normally constitute 10 to 20 percent of the cell mass. These proteins can be divided into two types: </a:t>
            </a:r>
            <a:r>
              <a:rPr lang="en-US" sz="2400" i="1" dirty="0">
                <a:latin typeface="Arial" pitchFamily="34" charset="0"/>
                <a:cs typeface="Arial" pitchFamily="34" charset="0"/>
              </a:rPr>
              <a:t>structural proteins and functional</a:t>
            </a:r>
          </a:p>
          <a:p>
            <a:r>
              <a:rPr lang="en-US" sz="2400" i="1" dirty="0">
                <a:latin typeface="Arial" pitchFamily="34" charset="0"/>
                <a:cs typeface="Arial" pitchFamily="34" charset="0"/>
              </a:rPr>
              <a:t>proteins.</a:t>
            </a:r>
          </a:p>
          <a:p>
            <a:r>
              <a:rPr lang="en-US" sz="2800" b="1" dirty="0">
                <a:latin typeface="Arial" pitchFamily="34" charset="0"/>
                <a:cs typeface="Arial" pitchFamily="34" charset="0"/>
              </a:rPr>
              <a:t>Lipids:</a:t>
            </a:r>
          </a:p>
          <a:p>
            <a:r>
              <a:rPr lang="en-US" sz="2400" dirty="0">
                <a:latin typeface="Arial" pitchFamily="34" charset="0"/>
                <a:cs typeface="Arial" pitchFamily="34" charset="0"/>
              </a:rPr>
              <a:t>Important lipids are </a:t>
            </a:r>
            <a:r>
              <a:rPr lang="en-US" sz="2400" i="1" dirty="0">
                <a:latin typeface="Arial" pitchFamily="34" charset="0"/>
                <a:cs typeface="Arial" pitchFamily="34" charset="0"/>
              </a:rPr>
              <a:t>phospholipids and cholesterol, which together constitute </a:t>
            </a:r>
            <a:r>
              <a:rPr lang="en-US" sz="2400" dirty="0">
                <a:latin typeface="Arial" pitchFamily="34" charset="0"/>
                <a:cs typeface="Arial" pitchFamily="34" charset="0"/>
              </a:rPr>
              <a:t>only about 2 percent of the total cell mass. They are mainly insoluble in water and therefore are used to form the cell membrane and intracellular membrane barriers that separate the different cell compartments.</a:t>
            </a:r>
            <a:endParaRPr lang="en-US" sz="2400" i="1" dirty="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382000" cy="5755422"/>
          </a:xfrm>
          <a:prstGeom prst="rect">
            <a:avLst/>
          </a:prstGeom>
        </p:spPr>
        <p:txBody>
          <a:bodyPr wrap="square">
            <a:spAutoFit/>
          </a:bodyPr>
          <a:lstStyle/>
          <a:p>
            <a:r>
              <a:rPr lang="en-US" sz="3200" b="1" dirty="0">
                <a:latin typeface="Arial" pitchFamily="34" charset="0"/>
                <a:cs typeface="Arial" pitchFamily="34" charset="0"/>
              </a:rPr>
              <a:t>Classification  Of Cells:</a:t>
            </a:r>
          </a:p>
          <a:p>
            <a:r>
              <a:rPr lang="en-US" sz="2800" dirty="0">
                <a:latin typeface="Arial" pitchFamily="34" charset="0"/>
                <a:cs typeface="Arial" pitchFamily="34" charset="0"/>
              </a:rPr>
              <a:t>Cells can be classified as</a:t>
            </a:r>
          </a:p>
          <a:p>
            <a:r>
              <a:rPr lang="en-US" sz="2400" dirty="0">
                <a:latin typeface="Arial" pitchFamily="34" charset="0"/>
                <a:cs typeface="Arial" pitchFamily="34" charset="0"/>
              </a:rPr>
              <a:t> </a:t>
            </a:r>
            <a:r>
              <a:rPr lang="en-US" sz="2800" b="1" dirty="0">
                <a:solidFill>
                  <a:srgbClr val="48082A"/>
                </a:solidFill>
                <a:latin typeface="Arial" pitchFamily="34" charset="0"/>
                <a:cs typeface="Arial" pitchFamily="34" charset="0"/>
              </a:rPr>
              <a:t>Eukaryotic cells </a:t>
            </a:r>
            <a:r>
              <a:rPr lang="en-US" sz="2800" b="1" dirty="0">
                <a:latin typeface="Arial" pitchFamily="34" charset="0"/>
                <a:cs typeface="Arial" pitchFamily="34" charset="0"/>
              </a:rPr>
              <a:t>and </a:t>
            </a:r>
          </a:p>
          <a:p>
            <a:r>
              <a:rPr lang="en-US" sz="2800" b="1" dirty="0">
                <a:latin typeface="Arial" pitchFamily="34" charset="0"/>
                <a:cs typeface="Arial" pitchFamily="34" charset="0"/>
              </a:rPr>
              <a:t> </a:t>
            </a:r>
            <a:r>
              <a:rPr lang="en-US" sz="2800" b="1" dirty="0">
                <a:solidFill>
                  <a:srgbClr val="48082A"/>
                </a:solidFill>
                <a:latin typeface="Arial" pitchFamily="34" charset="0"/>
                <a:cs typeface="Arial" pitchFamily="34" charset="0"/>
              </a:rPr>
              <a:t>Prokaryotic cells.</a:t>
            </a:r>
            <a:endParaRPr lang="en-US" sz="2800" b="1" dirty="0">
              <a:latin typeface="Arial" pitchFamily="34" charset="0"/>
              <a:cs typeface="Arial" pitchFamily="34" charset="0"/>
            </a:endParaRPr>
          </a:p>
          <a:p>
            <a:r>
              <a:rPr lang="en-US" sz="2800" dirty="0">
                <a:latin typeface="Arial" pitchFamily="34" charset="0"/>
                <a:cs typeface="Arial" pitchFamily="34" charset="0"/>
              </a:rPr>
              <a:t>They can be distinguished by their structure. The cells of the human body, as well as those of other multicellular animals and plants, are eukaryotic (true-nucleus) cells. These cells contain a nuclear membrane surrounding the cell nucleus and also contain numerous other membrane-bound structures. </a:t>
            </a:r>
          </a:p>
          <a:p>
            <a:r>
              <a:rPr lang="en-US" sz="2800" b="1" dirty="0">
                <a:solidFill>
                  <a:srgbClr val="48082A"/>
                </a:solidFill>
                <a:latin typeface="Arial" pitchFamily="34" charset="0"/>
                <a:cs typeface="Arial" pitchFamily="34" charset="0"/>
              </a:rPr>
              <a:t>Prokaryotic cells, </a:t>
            </a:r>
            <a:r>
              <a:rPr lang="en-US" sz="2800" dirty="0">
                <a:latin typeface="Arial" pitchFamily="34" charset="0"/>
                <a:cs typeface="Arial" pitchFamily="34" charset="0"/>
              </a:rPr>
              <a:t>such as bacteria, lack these membranous structures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10).png"/>
          <p:cNvPicPr>
            <a:picLocks noChangeAspect="1"/>
          </p:cNvPicPr>
          <p:nvPr/>
        </p:nvPicPr>
        <p:blipFill>
          <a:blip r:embed="rId2"/>
          <a:srcRect l="62500" t="17391" r="10000" b="26285"/>
          <a:stretch>
            <a:fillRect/>
          </a:stretch>
        </p:blipFill>
        <p:spPr>
          <a:xfrm>
            <a:off x="685800" y="533400"/>
            <a:ext cx="7162800" cy="6019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4524315"/>
          </a:xfrm>
          <a:prstGeom prst="rect">
            <a:avLst/>
          </a:prstGeom>
        </p:spPr>
        <p:txBody>
          <a:bodyPr wrap="square">
            <a:spAutoFit/>
          </a:bodyPr>
          <a:lstStyle/>
          <a:p>
            <a:r>
              <a:rPr lang="en-US" sz="2400" dirty="0">
                <a:latin typeface="Arial" pitchFamily="34" charset="0"/>
                <a:cs typeface="Arial" pitchFamily="34" charset="0"/>
              </a:rPr>
              <a:t>The interior of a cell is divided into two regions:</a:t>
            </a:r>
          </a:p>
          <a:p>
            <a:r>
              <a:rPr lang="en-US" sz="2400" dirty="0">
                <a:latin typeface="Arial" pitchFamily="34" charset="0"/>
                <a:cs typeface="Arial" pitchFamily="34" charset="0"/>
              </a:rPr>
              <a:t> (1) </a:t>
            </a:r>
            <a:r>
              <a:rPr lang="en-US" sz="2400" b="1" dirty="0">
                <a:solidFill>
                  <a:srgbClr val="48082A"/>
                </a:solidFill>
                <a:latin typeface="Arial" pitchFamily="34" charset="0"/>
                <a:cs typeface="Arial" pitchFamily="34" charset="0"/>
              </a:rPr>
              <a:t>The Nucleus</a:t>
            </a:r>
            <a:r>
              <a:rPr lang="en-US" sz="2400" b="1" dirty="0">
                <a:latin typeface="Arial" pitchFamily="34" charset="0"/>
                <a:cs typeface="Arial" pitchFamily="34" charset="0"/>
              </a:rPr>
              <a:t>, a spherical or oval structure usually near the center of </a:t>
            </a:r>
            <a:r>
              <a:rPr lang="en-US" sz="2400" dirty="0">
                <a:latin typeface="Arial" pitchFamily="34" charset="0"/>
                <a:cs typeface="Arial" pitchFamily="34" charset="0"/>
              </a:rPr>
              <a:t>the cell; and</a:t>
            </a:r>
          </a:p>
          <a:p>
            <a:r>
              <a:rPr lang="en-US" sz="2400" dirty="0">
                <a:latin typeface="Arial" pitchFamily="34" charset="0"/>
                <a:cs typeface="Arial" pitchFamily="34" charset="0"/>
              </a:rPr>
              <a:t> (2) </a:t>
            </a:r>
            <a:r>
              <a:rPr lang="en-US" sz="2400" b="1" dirty="0">
                <a:solidFill>
                  <a:srgbClr val="48082A"/>
                </a:solidFill>
                <a:latin typeface="Arial" pitchFamily="34" charset="0"/>
                <a:cs typeface="Arial" pitchFamily="34" charset="0"/>
              </a:rPr>
              <a:t>The Cytoplasm</a:t>
            </a:r>
            <a:r>
              <a:rPr lang="en-US" sz="2400" b="1" dirty="0">
                <a:latin typeface="Arial" pitchFamily="34" charset="0"/>
                <a:cs typeface="Arial" pitchFamily="34" charset="0"/>
              </a:rPr>
              <a:t>, the region outside the nucleus.</a:t>
            </a:r>
          </a:p>
          <a:p>
            <a:r>
              <a:rPr lang="en-US" sz="2400" b="1" dirty="0">
                <a:latin typeface="Arial" pitchFamily="34" charset="0"/>
                <a:cs typeface="Arial" pitchFamily="34" charset="0"/>
              </a:rPr>
              <a:t> The cytoplasm contains cell organelles and fluid</a:t>
            </a:r>
          </a:p>
          <a:p>
            <a:r>
              <a:rPr lang="en-US" sz="2400" dirty="0">
                <a:latin typeface="Arial" pitchFamily="34" charset="0"/>
                <a:cs typeface="Arial" pitchFamily="34" charset="0"/>
              </a:rPr>
              <a:t>surrounding the organelles, known as the </a:t>
            </a:r>
            <a:r>
              <a:rPr lang="en-US" sz="2400" b="1" dirty="0">
                <a:latin typeface="Arial" pitchFamily="34" charset="0"/>
                <a:cs typeface="Arial" pitchFamily="34" charset="0"/>
              </a:rPr>
              <a:t>cytosol. </a:t>
            </a:r>
          </a:p>
          <a:p>
            <a:r>
              <a:rPr lang="en-US" sz="2400" dirty="0">
                <a:latin typeface="Arial" pitchFamily="34" charset="0"/>
                <a:cs typeface="Arial" pitchFamily="34" charset="0"/>
              </a:rPr>
              <a:t> The term </a:t>
            </a:r>
            <a:r>
              <a:rPr lang="en-US" sz="2400" b="1" dirty="0">
                <a:latin typeface="Arial" pitchFamily="34" charset="0"/>
                <a:cs typeface="Arial" pitchFamily="34" charset="0"/>
              </a:rPr>
              <a:t>intracellular fluid refers to </a:t>
            </a:r>
            <a:r>
              <a:rPr lang="en-US" sz="2400" b="1" i="1" dirty="0">
                <a:latin typeface="Arial" pitchFamily="34" charset="0"/>
                <a:cs typeface="Arial" pitchFamily="34" charset="0"/>
              </a:rPr>
              <a:t>all the fluid</a:t>
            </a:r>
          </a:p>
          <a:p>
            <a:r>
              <a:rPr lang="en-US" sz="2400" dirty="0">
                <a:latin typeface="Arial" pitchFamily="34" charset="0"/>
                <a:cs typeface="Arial" pitchFamily="34" charset="0"/>
              </a:rPr>
              <a:t>inside a cell—in other words, cytosol plus the fluid inside all the organelles, including the nucleus. The chemical compositions of the fluids in cell organelles may differ from that of the cytosol. The cytosol is by far the largest intracellular fluid compartment.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11).png"/>
          <p:cNvPicPr>
            <a:picLocks noChangeAspect="1"/>
          </p:cNvPicPr>
          <p:nvPr/>
        </p:nvPicPr>
        <p:blipFill>
          <a:blip r:embed="rId2"/>
          <a:srcRect l="25833" t="42589" r="46667" b="38142"/>
          <a:stretch>
            <a:fillRect/>
          </a:stretch>
        </p:blipFill>
        <p:spPr>
          <a:xfrm>
            <a:off x="1295400" y="381000"/>
            <a:ext cx="6096000" cy="4495800"/>
          </a:xfrm>
          <a:prstGeom prst="rect">
            <a:avLst/>
          </a:prstGeom>
        </p:spPr>
      </p:pic>
      <p:sp>
        <p:nvSpPr>
          <p:cNvPr id="3" name="Rectangle 2"/>
          <p:cNvSpPr/>
          <p:nvPr/>
        </p:nvSpPr>
        <p:spPr>
          <a:xfrm>
            <a:off x="457200" y="4829908"/>
            <a:ext cx="6705600" cy="1477328"/>
          </a:xfrm>
          <a:prstGeom prst="rect">
            <a:avLst/>
          </a:prstGeom>
        </p:spPr>
        <p:txBody>
          <a:bodyPr wrap="square">
            <a:spAutoFit/>
          </a:bodyPr>
          <a:lstStyle/>
          <a:p>
            <a:r>
              <a:rPr lang="en-US" b="1" dirty="0">
                <a:latin typeface="Arial" pitchFamily="34" charset="0"/>
                <a:cs typeface="Arial" pitchFamily="34" charset="0"/>
              </a:rPr>
              <a:t>Comparison of cytoplasm and cytosol.</a:t>
            </a:r>
          </a:p>
          <a:p>
            <a:pPr marL="457200" indent="-457200">
              <a:buAutoNum type="alphaLcParenBoth"/>
            </a:pPr>
            <a:r>
              <a:rPr lang="en-US" dirty="0">
                <a:latin typeface="Arial" pitchFamily="34" charset="0"/>
                <a:cs typeface="Arial" pitchFamily="34" charset="0"/>
              </a:rPr>
              <a:t>Cytoplasm (shaded area) is the region of the cell outside the nucleus.</a:t>
            </a:r>
          </a:p>
          <a:p>
            <a:pPr marL="457200" indent="-457200">
              <a:buAutoNum type="alphaLcParenBoth"/>
            </a:pPr>
            <a:r>
              <a:rPr lang="en-US" dirty="0">
                <a:latin typeface="Arial" pitchFamily="34" charset="0"/>
                <a:cs typeface="Arial" pitchFamily="34" charset="0"/>
              </a:rPr>
              <a:t> (b) Cytosol (shaded area) is the fluid portion of the cytoplasm outside the cell organelles.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305800" cy="4647426"/>
          </a:xfrm>
          <a:prstGeom prst="rect">
            <a:avLst/>
          </a:prstGeom>
        </p:spPr>
        <p:txBody>
          <a:bodyPr wrap="square">
            <a:spAutoFit/>
          </a:bodyPr>
          <a:lstStyle/>
          <a:p>
            <a:r>
              <a:rPr lang="en-US" sz="2800" b="1" dirty="0">
                <a:latin typeface="Arial" pitchFamily="34" charset="0"/>
                <a:cs typeface="Arial" pitchFamily="34" charset="0"/>
              </a:rPr>
              <a:t>PHYSICAL STRUCTURE OF THE CELL</a:t>
            </a:r>
          </a:p>
          <a:p>
            <a:endParaRPr lang="en-US" sz="2800" b="1" dirty="0">
              <a:latin typeface="Arial" pitchFamily="34" charset="0"/>
              <a:cs typeface="Arial" pitchFamily="34" charset="0"/>
            </a:endParaRPr>
          </a:p>
          <a:p>
            <a:pPr marL="342900" indent="-342900">
              <a:buFont typeface="Wingdings" panose="05000000000000000000" pitchFamily="2" charset="2"/>
              <a:buChar char="Ø"/>
            </a:pPr>
            <a:r>
              <a:rPr lang="en-US" sz="2400" dirty="0">
                <a:latin typeface="Arial" pitchFamily="34" charset="0"/>
                <a:cs typeface="Arial" pitchFamily="34" charset="0"/>
              </a:rPr>
              <a:t>The cell contains highly organized physical structures, called </a:t>
            </a:r>
            <a:r>
              <a:rPr lang="en-US" sz="2400" i="1" dirty="0">
                <a:latin typeface="Arial" pitchFamily="34" charset="0"/>
                <a:cs typeface="Arial" pitchFamily="34" charset="0"/>
              </a:rPr>
              <a:t>intracellular organelles. </a:t>
            </a:r>
            <a:endParaRPr lang="en-US" sz="2400" i="1" dirty="0" smtClean="0">
              <a:latin typeface="Arial" pitchFamily="34" charset="0"/>
              <a:cs typeface="Arial" pitchFamily="34" charset="0"/>
            </a:endParaRPr>
          </a:p>
          <a:p>
            <a:pPr marL="342900" indent="-342900">
              <a:buFont typeface="Wingdings" panose="05000000000000000000" pitchFamily="2" charset="2"/>
              <a:buChar char="Ø"/>
            </a:pPr>
            <a:r>
              <a:rPr lang="en-US" sz="2400" i="1" dirty="0" smtClean="0">
                <a:latin typeface="Arial" pitchFamily="34" charset="0"/>
                <a:cs typeface="Arial" pitchFamily="34" charset="0"/>
              </a:rPr>
              <a:t>The </a:t>
            </a:r>
            <a:r>
              <a:rPr lang="en-US" sz="2400" i="1" dirty="0">
                <a:latin typeface="Arial" pitchFamily="34" charset="0"/>
                <a:cs typeface="Arial" pitchFamily="34" charset="0"/>
              </a:rPr>
              <a:t>physical nature of each </a:t>
            </a:r>
            <a:r>
              <a:rPr lang="en-US" sz="2400" dirty="0">
                <a:latin typeface="Arial" pitchFamily="34" charset="0"/>
                <a:cs typeface="Arial" pitchFamily="34" charset="0"/>
              </a:rPr>
              <a:t>organelle is as important as the cell’s chemical constituents</a:t>
            </a:r>
          </a:p>
          <a:p>
            <a:pPr marL="342900" indent="-342900">
              <a:buFont typeface="Wingdings" panose="05000000000000000000" pitchFamily="2" charset="2"/>
              <a:buChar char="Ø"/>
            </a:pPr>
            <a:r>
              <a:rPr lang="en-US" sz="2400" dirty="0">
                <a:latin typeface="Arial" pitchFamily="34" charset="0"/>
                <a:cs typeface="Arial" pitchFamily="34" charset="0"/>
              </a:rPr>
              <a:t>for cell function. </a:t>
            </a:r>
            <a:endParaRPr lang="en-US" sz="2400" dirty="0" smtClean="0">
              <a:latin typeface="Arial" pitchFamily="34" charset="0"/>
              <a:cs typeface="Arial" pitchFamily="34" charset="0"/>
            </a:endParaRPr>
          </a:p>
          <a:p>
            <a:pPr marL="342900" indent="-342900">
              <a:buFont typeface="Wingdings" panose="05000000000000000000" pitchFamily="2" charset="2"/>
              <a:buChar char="Ø"/>
            </a:pPr>
            <a:r>
              <a:rPr lang="en-US" sz="2400" dirty="0" smtClean="0">
                <a:latin typeface="Arial" pitchFamily="34" charset="0"/>
                <a:cs typeface="Arial" pitchFamily="34" charset="0"/>
              </a:rPr>
              <a:t>For </a:t>
            </a:r>
            <a:r>
              <a:rPr lang="en-US" sz="2400" dirty="0">
                <a:latin typeface="Arial" pitchFamily="34" charset="0"/>
                <a:cs typeface="Arial" pitchFamily="34" charset="0"/>
              </a:rPr>
              <a:t>instance, without one of the organelles, the </a:t>
            </a:r>
            <a:r>
              <a:rPr lang="en-US" sz="2400" i="1" dirty="0">
                <a:latin typeface="Arial" pitchFamily="34" charset="0"/>
                <a:cs typeface="Arial" pitchFamily="34" charset="0"/>
              </a:rPr>
              <a:t>mitochondria, more than 95 percent of the </a:t>
            </a:r>
            <a:r>
              <a:rPr lang="en-US" sz="2400" dirty="0">
                <a:latin typeface="Arial" pitchFamily="34" charset="0"/>
                <a:cs typeface="Arial" pitchFamily="34" charset="0"/>
              </a:rPr>
              <a:t>cell’s energy release from nutrients would cease immediately.</a:t>
            </a:r>
          </a:p>
          <a:p>
            <a:pPr marL="342900" indent="-342900">
              <a:buFont typeface="Wingdings" panose="05000000000000000000" pitchFamily="2" charset="2"/>
              <a:buChar char="Ø"/>
            </a:pPr>
            <a:r>
              <a:rPr lang="en-US" sz="2400" dirty="0">
                <a:latin typeface="Arial" pitchFamily="34" charset="0"/>
                <a:cs typeface="Arial" pitchFamily="34" charset="0"/>
              </a:rPr>
              <a:t>The most important organelles and other structures of the cell are as follows.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12).png"/>
          <p:cNvPicPr>
            <a:picLocks noChangeAspect="1"/>
          </p:cNvPicPr>
          <p:nvPr/>
        </p:nvPicPr>
        <p:blipFill>
          <a:blip r:embed="rId2"/>
          <a:srcRect l="28333" t="12945" r="24167" b="35178"/>
          <a:stretch>
            <a:fillRect/>
          </a:stretch>
        </p:blipFill>
        <p:spPr>
          <a:xfrm>
            <a:off x="228600" y="304800"/>
            <a:ext cx="8686800" cy="6324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7696200" cy="3539430"/>
          </a:xfrm>
          <a:prstGeom prst="rect">
            <a:avLst/>
          </a:prstGeom>
        </p:spPr>
        <p:txBody>
          <a:bodyPr wrap="square">
            <a:spAutoFit/>
          </a:bodyPr>
          <a:lstStyle/>
          <a:p>
            <a:r>
              <a:rPr lang="en-US" sz="2800" b="1" dirty="0">
                <a:latin typeface="Arial" pitchFamily="34" charset="0"/>
                <a:cs typeface="Arial" pitchFamily="34" charset="0"/>
              </a:rPr>
              <a:t>MEMBRANOUS STRUCTURES OF THE CELL:</a:t>
            </a:r>
          </a:p>
          <a:p>
            <a:r>
              <a:rPr lang="en-US" sz="2400" dirty="0">
                <a:latin typeface="Arial" pitchFamily="34" charset="0"/>
                <a:cs typeface="Arial" pitchFamily="34" charset="0"/>
              </a:rPr>
              <a:t>Most organelles of the cell are covered by membranes composed primarily of lipids and proteins. These membranes include the </a:t>
            </a:r>
            <a:r>
              <a:rPr lang="en-US" sz="2400" i="1" dirty="0">
                <a:latin typeface="Arial" pitchFamily="34" charset="0"/>
                <a:cs typeface="Arial" pitchFamily="34" charset="0"/>
              </a:rPr>
              <a:t>cell membrane, nuclear membrane, membrane of the endoplasmic reticulum, and membranes of the mitochondria, lysosomes, and Golgi  </a:t>
            </a:r>
          </a:p>
          <a:p>
            <a:r>
              <a:rPr lang="en-US" sz="2400" i="1" dirty="0">
                <a:latin typeface="Arial" pitchFamily="34" charset="0"/>
                <a:cs typeface="Arial" pitchFamily="34" charset="0"/>
              </a:rPr>
              <a:t>apparatus.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7467600" cy="4339650"/>
          </a:xfrm>
          <a:prstGeom prst="rect">
            <a:avLst/>
          </a:prstGeom>
        </p:spPr>
        <p:txBody>
          <a:bodyPr wrap="square">
            <a:spAutoFit/>
          </a:bodyPr>
          <a:lstStyle/>
          <a:p>
            <a:r>
              <a:rPr lang="en-US" sz="2400" b="1" dirty="0">
                <a:solidFill>
                  <a:srgbClr val="48082A"/>
                </a:solidFill>
                <a:latin typeface="Arial" pitchFamily="34" charset="0"/>
                <a:cs typeface="Arial" pitchFamily="34" charset="0"/>
              </a:rPr>
              <a:t>                      </a:t>
            </a:r>
            <a:r>
              <a:rPr lang="en-US" sz="3600" b="1" dirty="0">
                <a:latin typeface="Arial" pitchFamily="34" charset="0"/>
                <a:cs typeface="Arial" pitchFamily="34" charset="0"/>
              </a:rPr>
              <a:t>Cell Membrane</a:t>
            </a:r>
          </a:p>
          <a:p>
            <a:r>
              <a:rPr lang="en-US" sz="2400" dirty="0">
                <a:latin typeface="Arial" pitchFamily="34" charset="0"/>
                <a:cs typeface="Arial" pitchFamily="34" charset="0"/>
              </a:rPr>
              <a:t>The cell membrane or </a:t>
            </a:r>
            <a:r>
              <a:rPr lang="en-US" sz="2400" i="1" dirty="0">
                <a:latin typeface="Arial" pitchFamily="34" charset="0"/>
                <a:cs typeface="Arial" pitchFamily="34" charset="0"/>
              </a:rPr>
              <a:t>plasma membrane </a:t>
            </a:r>
            <a:r>
              <a:rPr lang="en-US" sz="2400" dirty="0">
                <a:latin typeface="Arial" pitchFamily="34" charset="0"/>
                <a:cs typeface="Arial" pitchFamily="34" charset="0"/>
              </a:rPr>
              <a:t>envelops the cell and is a thin, pliable, elastic structure only 7.5 to 10 nanometers thick. It is composed almost entirely of proteins and lipids.</a:t>
            </a:r>
          </a:p>
          <a:p>
            <a:r>
              <a:rPr lang="en-US" sz="2400" dirty="0">
                <a:latin typeface="Arial" pitchFamily="34" charset="0"/>
                <a:cs typeface="Arial" pitchFamily="34" charset="0"/>
              </a:rPr>
              <a:t>This membrane separates the fluid outside the cell called extracellular fluid (ECF) and the fluid inside the cell called intracellular fluid (ICF). </a:t>
            </a:r>
          </a:p>
          <a:p>
            <a:r>
              <a:rPr lang="en-US" sz="2400" dirty="0">
                <a:latin typeface="Arial" pitchFamily="34" charset="0"/>
                <a:cs typeface="Arial" pitchFamily="34" charset="0"/>
              </a:rPr>
              <a:t>The cell membrane is a semipermeable membrane. So, there is free exchange of certain substances between ECF and ICF.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A765-5FD3-4F63-A08E-19B5C23C77F7}"/>
              </a:ext>
            </a:extLst>
          </p:cNvPr>
          <p:cNvSpPr>
            <a:spLocks noGrp="1"/>
          </p:cNvSpPr>
          <p:nvPr>
            <p:ph type="title"/>
          </p:nvPr>
        </p:nvSpPr>
        <p:spPr>
          <a:xfrm>
            <a:off x="304800" y="396240"/>
            <a:ext cx="7543800" cy="1450757"/>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D424E7F5-47EB-46D3-B3EC-FD3B46DC345E}"/>
              </a:ext>
            </a:extLst>
          </p:cNvPr>
          <p:cNvSpPr>
            <a:spLocks noGrp="1"/>
          </p:cNvSpPr>
          <p:nvPr>
            <p:ph idx="1"/>
          </p:nvPr>
        </p:nvSpPr>
        <p:spPr>
          <a:xfrm>
            <a:off x="304800" y="1831757"/>
            <a:ext cx="8229600" cy="4709160"/>
          </a:xfrm>
        </p:spPr>
        <p:txBody>
          <a:bodyPr>
            <a:normAutofit/>
          </a:bodyPr>
          <a:lstStyle/>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Description and explanation of cell, tissue, organ and system.</a:t>
            </a:r>
          </a:p>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General characteristics of cell.</a:t>
            </a:r>
          </a:p>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Prokaryotic and eukaryotic cell.</a:t>
            </a:r>
          </a:p>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Membranous and non membranous structure of Cell.</a:t>
            </a:r>
          </a:p>
          <a:p>
            <a:pPr>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Function of different cell organelles.</a:t>
            </a:r>
          </a:p>
          <a:p>
            <a:pPr marL="137160" indent="0">
              <a:buNone/>
            </a:pPr>
            <a:endParaRPr lang="en-US" sz="3600" dirty="0">
              <a:latin typeface="Arial" panose="020B0604020202020204" pitchFamily="34" charset="0"/>
              <a:cs typeface="Arial" panose="020B0604020202020204" pitchFamily="34" charset="0"/>
            </a:endParaRPr>
          </a:p>
          <a:p>
            <a:pPr marL="137160" indent="0">
              <a:buNone/>
            </a:pPr>
            <a:endParaRPr lang="en-US" dirty="0">
              <a:latin typeface="Arial" panose="020B0604020202020204" pitchFamily="34" charset="0"/>
              <a:cs typeface="Arial" panose="020B0604020202020204" pitchFamily="34" charset="0"/>
            </a:endParaRPr>
          </a:p>
          <a:p>
            <a:pPr marL="13716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00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89C696-E07D-4846-93B7-0130F8584AEB}"/>
              </a:ext>
            </a:extLst>
          </p:cNvPr>
          <p:cNvSpPr/>
          <p:nvPr/>
        </p:nvSpPr>
        <p:spPr>
          <a:xfrm>
            <a:off x="228600" y="228600"/>
            <a:ext cx="7772400" cy="4924425"/>
          </a:xfrm>
          <a:prstGeom prst="rect">
            <a:avLst/>
          </a:prstGeom>
        </p:spPr>
        <p:txBody>
          <a:bodyPr wrap="square">
            <a:spAutoFit/>
          </a:bodyPr>
          <a:lstStyle/>
          <a:p>
            <a:endParaRPr lang="en-US" dirty="0">
              <a:latin typeface="Arial" pitchFamily="34" charset="0"/>
              <a:cs typeface="Arial" pitchFamily="34" charset="0"/>
            </a:endParaRPr>
          </a:p>
          <a:p>
            <a:r>
              <a:rPr lang="en-US" sz="3200" b="1" dirty="0">
                <a:latin typeface="Arial" panose="020B0604020202020204" pitchFamily="34" charset="0"/>
                <a:cs typeface="Arial" panose="020B0604020202020204" pitchFamily="34" charset="0"/>
              </a:rPr>
              <a:t>COMPOSITION OF CELL MEMBRANE</a:t>
            </a:r>
          </a:p>
          <a:p>
            <a:r>
              <a:rPr lang="en-US" sz="2400" dirty="0">
                <a:latin typeface="Arial" panose="020B0604020202020204" pitchFamily="34" charset="0"/>
                <a:cs typeface="Arial" panose="020B0604020202020204" pitchFamily="34" charset="0"/>
              </a:rPr>
              <a:t>Cell membrane is composed of:</a:t>
            </a:r>
          </a:p>
          <a:p>
            <a:pPr marL="342900"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 Proteins (55%).</a:t>
            </a:r>
          </a:p>
          <a:p>
            <a:pPr marL="457200" indent="-457200">
              <a:buFont typeface="Wingdings" panose="05000000000000000000" pitchFamily="2" charset="2"/>
              <a:buChar char="q"/>
            </a:pPr>
            <a:r>
              <a:rPr lang="en-US" sz="2400" dirty="0">
                <a:latin typeface="Arial" panose="020B0604020202020204" pitchFamily="34" charset="0"/>
                <a:cs typeface="Arial" panose="020B0604020202020204" pitchFamily="34" charset="0"/>
              </a:rPr>
              <a:t> Lipids (40%).</a:t>
            </a:r>
          </a:p>
          <a:p>
            <a:pPr marL="457200" indent="-457200">
              <a:buFont typeface="Wingdings" panose="05000000000000000000" pitchFamily="2" charset="2"/>
              <a:buChar char="q"/>
            </a:pPr>
            <a:r>
              <a:rPr lang="en-US" sz="2400" dirty="0">
                <a:latin typeface="Arial" panose="020B0604020202020204" pitchFamily="34" charset="0"/>
                <a:cs typeface="Arial" panose="020B0604020202020204" pitchFamily="34" charset="0"/>
              </a:rPr>
              <a:t> Carbohydrates (5%).</a:t>
            </a:r>
          </a:p>
          <a:p>
            <a:pPr marL="285750" indent="-285750">
              <a:buFont typeface="Wingdings" panose="05000000000000000000" pitchFamily="2" charset="2"/>
              <a:buChar char="q"/>
            </a:pPr>
            <a:r>
              <a:rPr lang="en-US" sz="2400" dirty="0">
                <a:latin typeface="Arial" panose="020B0604020202020204" pitchFamily="34" charset="0"/>
                <a:cs typeface="Arial" panose="020B0604020202020204" pitchFamily="34" charset="0"/>
              </a:rPr>
              <a:t>   Phospholipids (25%).</a:t>
            </a:r>
          </a:p>
          <a:p>
            <a:pPr marL="457200" indent="-457200">
              <a:buFont typeface="Wingdings" panose="05000000000000000000" pitchFamily="2" charset="2"/>
              <a:buChar char="q"/>
            </a:pPr>
            <a:r>
              <a:rPr lang="en-US" sz="2400" dirty="0">
                <a:latin typeface="Arial" panose="020B0604020202020204" pitchFamily="34" charset="0"/>
                <a:cs typeface="Arial" panose="020B0604020202020204" pitchFamily="34" charset="0"/>
              </a:rPr>
              <a:t> Cholesterol (13%).</a:t>
            </a:r>
          </a:p>
          <a:p>
            <a:pPr marL="457200" indent="-457200">
              <a:buFont typeface="Wingdings" panose="05000000000000000000" pitchFamily="2" charset="2"/>
              <a:buChar char="q"/>
            </a:pPr>
            <a:r>
              <a:rPr lang="en-US" sz="2400" dirty="0">
                <a:latin typeface="Arial" panose="020B0604020202020204" pitchFamily="34" charset="0"/>
                <a:cs typeface="Arial" panose="020B0604020202020204" pitchFamily="34" charset="0"/>
              </a:rPr>
              <a:t> Other lipids (4%).</a:t>
            </a:r>
            <a:r>
              <a:rPr lang="en-US" dirty="0">
                <a:latin typeface="Arial" pitchFamily="34" charset="0"/>
                <a:cs typeface="Arial" pitchFamily="34" charset="0"/>
              </a:rPr>
              <a:t> </a:t>
            </a:r>
          </a:p>
          <a:p>
            <a:r>
              <a:rPr lang="en-US" sz="2400" dirty="0">
                <a:latin typeface="Arial" pitchFamily="34" charset="0"/>
                <a:cs typeface="Arial" pitchFamily="34" charset="0"/>
              </a:rPr>
              <a:t>The basic lipid bilayer is composed of three main types of lipids: </a:t>
            </a:r>
            <a:r>
              <a:rPr lang="en-US" sz="2400" i="1" dirty="0">
                <a:latin typeface="Arial" pitchFamily="34" charset="0"/>
                <a:cs typeface="Arial" pitchFamily="34" charset="0"/>
              </a:rPr>
              <a:t>phospholipids, sphingolipids, and cholesterol.</a:t>
            </a:r>
          </a:p>
          <a:p>
            <a:r>
              <a:rPr lang="en-US" sz="2400" dirty="0">
                <a:latin typeface="Arial" pitchFamily="34" charset="0"/>
                <a:cs typeface="Arial" pitchFamily="34" charset="0"/>
              </a:rPr>
              <a:t>Phospholipids are the most abundant of the cell membrane lipids.</a:t>
            </a:r>
          </a:p>
        </p:txBody>
      </p:sp>
    </p:spTree>
    <p:extLst>
      <p:ext uri="{BB962C8B-B14F-4D97-AF65-F5344CB8AC3E}">
        <p14:creationId xmlns:p14="http://schemas.microsoft.com/office/powerpoint/2010/main" val="1980392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E3F586-CCC3-423D-ADE9-3283658B08A1}"/>
              </a:ext>
            </a:extLst>
          </p:cNvPr>
          <p:cNvSpPr/>
          <p:nvPr/>
        </p:nvSpPr>
        <p:spPr>
          <a:xfrm>
            <a:off x="228600" y="304800"/>
            <a:ext cx="7696200" cy="5386090"/>
          </a:xfrm>
          <a:prstGeom prst="rect">
            <a:avLst/>
          </a:prstGeom>
        </p:spPr>
        <p:txBody>
          <a:bodyPr wrap="square">
            <a:spAutoFit/>
          </a:bodyPr>
          <a:lstStyle/>
          <a:p>
            <a:r>
              <a:rPr lang="en-US" sz="3200" b="1" dirty="0">
                <a:latin typeface="Arial" panose="020B0604020202020204" pitchFamily="34" charset="0"/>
              </a:rPr>
              <a:t>STRUCTURE OF CELL MEMBRANE</a:t>
            </a:r>
          </a:p>
          <a:p>
            <a:endParaRPr lang="en-US" sz="2400" dirty="0">
              <a:latin typeface="Arial" panose="020B0604020202020204" pitchFamily="34" charset="0"/>
            </a:endParaRPr>
          </a:p>
          <a:p>
            <a:r>
              <a:rPr lang="en-US" sz="2400" dirty="0">
                <a:latin typeface="Arial" panose="020B0604020202020204" pitchFamily="34" charset="0"/>
              </a:rPr>
              <a:t>On the basis of structure, cell membrane is called a </a:t>
            </a:r>
            <a:r>
              <a:rPr lang="en-US" sz="2400" b="1" dirty="0">
                <a:latin typeface="Arial" panose="020B0604020202020204" pitchFamily="34" charset="0"/>
              </a:rPr>
              <a:t>unit membrane </a:t>
            </a:r>
            <a:r>
              <a:rPr lang="en-US" sz="2400" dirty="0">
                <a:latin typeface="Arial" panose="020B0604020202020204" pitchFamily="34" charset="0"/>
              </a:rPr>
              <a:t>or a three-layered membrane. </a:t>
            </a:r>
          </a:p>
          <a:p>
            <a:r>
              <a:rPr lang="en-US" sz="2400" dirty="0">
                <a:latin typeface="Arial" panose="020B0604020202020204" pitchFamily="34" charset="0"/>
              </a:rPr>
              <a:t>The electron microscopic study reveals three layers of cell membrane, namely, one central </a:t>
            </a:r>
            <a:r>
              <a:rPr lang="en-US" sz="2400" b="1" dirty="0">
                <a:latin typeface="Arial" panose="020B0604020202020204" pitchFamily="34" charset="0"/>
              </a:rPr>
              <a:t>electron-lucent layer </a:t>
            </a:r>
            <a:r>
              <a:rPr lang="en-US" sz="2400" dirty="0">
                <a:latin typeface="Arial" panose="020B0604020202020204" pitchFamily="34" charset="0"/>
              </a:rPr>
              <a:t>and two </a:t>
            </a:r>
            <a:r>
              <a:rPr lang="en-US" sz="2400" b="1" dirty="0">
                <a:latin typeface="Arial" panose="020B0604020202020204" pitchFamily="34" charset="0"/>
              </a:rPr>
              <a:t>electron-dense layers. </a:t>
            </a:r>
          </a:p>
          <a:p>
            <a:r>
              <a:rPr lang="en-US" sz="2400" dirty="0">
                <a:latin typeface="Arial" panose="020B0604020202020204" pitchFamily="34" charset="0"/>
              </a:rPr>
              <a:t>The two electron-dense layers are placed one on either side of the central layer. The central layer is a lipid layer formed by lipid substances. </a:t>
            </a:r>
          </a:p>
          <a:p>
            <a:r>
              <a:rPr lang="en-US" sz="2400" dirty="0">
                <a:latin typeface="Arial" panose="020B0604020202020204" pitchFamily="34" charset="0"/>
              </a:rPr>
              <a:t>The other two layers are protein layers formed by proteins.</a:t>
            </a:r>
          </a:p>
          <a:p>
            <a:r>
              <a:rPr lang="fr-FR" sz="2400" dirty="0">
                <a:latin typeface="Arial" panose="020B0604020202020204" pitchFamily="34" charset="0"/>
              </a:rPr>
              <a:t>Cell membrane contains some carbohydrate molecules</a:t>
            </a:r>
          </a:p>
          <a:p>
            <a:r>
              <a:rPr lang="en-US" sz="2400" dirty="0">
                <a:latin typeface="Arial" panose="020B0604020202020204" pitchFamily="34" charset="0"/>
              </a:rPr>
              <a:t>also.</a:t>
            </a:r>
            <a:endParaRPr lang="en-US" sz="2400" dirty="0"/>
          </a:p>
        </p:txBody>
      </p:sp>
    </p:spTree>
    <p:extLst>
      <p:ext uri="{BB962C8B-B14F-4D97-AF65-F5344CB8AC3E}">
        <p14:creationId xmlns:p14="http://schemas.microsoft.com/office/powerpoint/2010/main" val="2750764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419A58-69C8-447F-9E46-F2A059220A67}"/>
              </a:ext>
            </a:extLst>
          </p:cNvPr>
          <p:cNvSpPr/>
          <p:nvPr/>
        </p:nvSpPr>
        <p:spPr>
          <a:xfrm>
            <a:off x="228600" y="304800"/>
            <a:ext cx="8458200" cy="5755422"/>
          </a:xfrm>
          <a:prstGeom prst="rect">
            <a:avLst/>
          </a:prstGeom>
        </p:spPr>
        <p:txBody>
          <a:bodyPr wrap="square">
            <a:spAutoFit/>
          </a:bodyPr>
          <a:lstStyle/>
          <a:p>
            <a:r>
              <a:rPr lang="en-US" sz="2800" b="1" i="1" dirty="0">
                <a:latin typeface="Arial" panose="020B0604020202020204" pitchFamily="34" charset="0"/>
              </a:rPr>
              <a:t>Structural Model of the Cell </a:t>
            </a:r>
            <a:r>
              <a:rPr lang="en-US" sz="2800" b="1" i="1" dirty="0" smtClean="0">
                <a:latin typeface="Arial" panose="020B0604020202020204" pitchFamily="34" charset="0"/>
              </a:rPr>
              <a:t>Membrane</a:t>
            </a:r>
          </a:p>
          <a:p>
            <a:endParaRPr lang="en-US" sz="2800" dirty="0">
              <a:latin typeface="Arial" panose="020B0604020202020204" pitchFamily="34" charset="0"/>
            </a:endParaRPr>
          </a:p>
          <a:p>
            <a:r>
              <a:rPr lang="en-US" sz="2800" b="1" dirty="0">
                <a:latin typeface="Arial" panose="020B0604020202020204" pitchFamily="34" charset="0"/>
              </a:rPr>
              <a:t>1</a:t>
            </a:r>
            <a:r>
              <a:rPr lang="en-US" sz="2800" dirty="0">
                <a:latin typeface="Arial" panose="020B0604020202020204" pitchFamily="34" charset="0"/>
              </a:rPr>
              <a:t>. </a:t>
            </a:r>
            <a:r>
              <a:rPr lang="en-US" sz="2800" b="1" dirty="0">
                <a:latin typeface="Arial" panose="020B0604020202020204" pitchFamily="34" charset="0"/>
              </a:rPr>
              <a:t>Danielli-Davson model</a:t>
            </a:r>
          </a:p>
          <a:p>
            <a:r>
              <a:rPr lang="en-US" sz="2000" dirty="0">
                <a:latin typeface="Arial" panose="020B0604020202020204" pitchFamily="34" charset="0"/>
                <a:cs typeface="Arial" panose="020B0604020202020204" pitchFamily="34" charset="0"/>
              </a:rPr>
              <a:t>The first proposed basic model of membrane structure was ‘Danielli Davson model’.</a:t>
            </a:r>
          </a:p>
          <a:p>
            <a:r>
              <a:rPr lang="en-US" sz="2000" dirty="0">
                <a:latin typeface="Arial" panose="020B0604020202020204" pitchFamily="34" charset="0"/>
                <a:cs typeface="Arial" panose="020B0604020202020204" pitchFamily="34" charset="0"/>
              </a:rPr>
              <a:t>It was proposed by James F Danielli and Hugh Davson in 1935. </a:t>
            </a:r>
          </a:p>
          <a:p>
            <a:r>
              <a:rPr lang="en-US" sz="2000" dirty="0">
                <a:latin typeface="Arial" panose="020B0604020202020204" pitchFamily="34" charset="0"/>
                <a:cs typeface="Arial" panose="020B0604020202020204" pitchFamily="34" charset="0"/>
              </a:rPr>
              <a:t>This model was basically a </a:t>
            </a:r>
            <a:r>
              <a:rPr lang="en-US" sz="2000" b="1" dirty="0">
                <a:latin typeface="Arial" panose="020B0604020202020204" pitchFamily="34" charset="0"/>
                <a:cs typeface="Arial" panose="020B0604020202020204" pitchFamily="34" charset="0"/>
              </a:rPr>
              <a:t>‘sandwich of lipids’ </a:t>
            </a:r>
            <a:r>
              <a:rPr lang="en-US" sz="2000" dirty="0">
                <a:latin typeface="Arial" panose="020B0604020202020204" pitchFamily="34" charset="0"/>
                <a:cs typeface="Arial" panose="020B0604020202020204" pitchFamily="34" charset="0"/>
              </a:rPr>
              <a:t>covered by proteins on both sides</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2. Fluid mosaic model</a:t>
            </a:r>
          </a:p>
          <a:p>
            <a:r>
              <a:rPr lang="en-US" sz="2000" dirty="0">
                <a:latin typeface="Arial" panose="020B0604020202020204" pitchFamily="34" charset="0"/>
                <a:cs typeface="Arial" panose="020B0604020202020204" pitchFamily="34" charset="0"/>
              </a:rPr>
              <a:t>The fluid mosaic model was proposed by Singer and Nicholson in 1972. According to that model the membrane is a fluid with mosaic of proteins, i.e. Mosaic is a pattern formed by arrangement of different colored pieces of stone, tile or glass.</a:t>
            </a:r>
            <a:r>
              <a:rPr lang="en-US" sz="1600" dirty="0"/>
              <a:t> </a:t>
            </a:r>
            <a:r>
              <a:rPr lang="en-US" sz="2000" dirty="0">
                <a:latin typeface="Arial" panose="020B0604020202020204" pitchFamily="34" charset="0"/>
                <a:cs typeface="Arial" panose="020B0604020202020204" pitchFamily="34" charset="0"/>
              </a:rPr>
              <a:t>In this model, the proteins are found to float in the lipid layer instead of forming the layers of the sandwich-type model</a:t>
            </a:r>
            <a:r>
              <a:rPr lang="en-US" sz="1600" dirty="0"/>
              <a:t>.</a:t>
            </a:r>
            <a:endParaRPr lang="en-US" sz="2000" b="1" dirty="0">
              <a:latin typeface="Arial" panose="020B060402020202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1877608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0BAC1F-DD14-4E3D-991C-CBCDE50F16ED}"/>
              </a:ext>
            </a:extLst>
          </p:cNvPr>
          <p:cNvSpPr/>
          <p:nvPr/>
        </p:nvSpPr>
        <p:spPr>
          <a:xfrm>
            <a:off x="457200" y="304800"/>
            <a:ext cx="6096000" cy="646331"/>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Fluid Mosaic Model</a:t>
            </a:r>
          </a:p>
        </p:txBody>
      </p:sp>
      <p:sp>
        <p:nvSpPr>
          <p:cNvPr id="3" name="Rectangle 2">
            <a:extLst>
              <a:ext uri="{FF2B5EF4-FFF2-40B4-BE49-F238E27FC236}">
                <a16:creationId xmlns:a16="http://schemas.microsoft.com/office/drawing/2014/main" id="{0EDDCCE6-1DAA-4836-87BC-1D886085FB7C}"/>
              </a:ext>
            </a:extLst>
          </p:cNvPr>
          <p:cNvSpPr/>
          <p:nvPr/>
        </p:nvSpPr>
        <p:spPr>
          <a:xfrm>
            <a:off x="190500" y="1219200"/>
            <a:ext cx="7962900" cy="3194721"/>
          </a:xfrm>
          <a:prstGeom prst="rect">
            <a:avLst/>
          </a:prstGeom>
        </p:spPr>
        <p:txBody>
          <a:bodyPr wrap="square">
            <a:spAutoFit/>
          </a:bodyPr>
          <a:lstStyle/>
          <a:p>
            <a:pPr marL="285750" indent="-285750">
              <a:lnSpc>
                <a:spcPct val="9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 The surfaces of the membrane are  </a:t>
            </a:r>
          </a:p>
          <a:p>
            <a:pPr>
              <a:lnSpc>
                <a:spcPct val="90000"/>
              </a:lnSpc>
            </a:pPr>
            <a:r>
              <a:rPr lang="en-US" sz="2800" dirty="0">
                <a:latin typeface="Arial" panose="020B0604020202020204" pitchFamily="34" charset="0"/>
                <a:cs typeface="Arial" panose="020B0604020202020204" pitchFamily="34" charset="0"/>
              </a:rPr>
              <a:t>    "hydrophilic" due to the polar   </a:t>
            </a:r>
          </a:p>
          <a:p>
            <a:pPr>
              <a:lnSpc>
                <a:spcPct val="90000"/>
              </a:lnSpc>
            </a:pPr>
            <a:r>
              <a:rPr lang="en-US" sz="2800" dirty="0">
                <a:latin typeface="Arial" panose="020B0604020202020204" pitchFamily="34" charset="0"/>
                <a:cs typeface="Arial" panose="020B0604020202020204" pitchFamily="34" charset="0"/>
              </a:rPr>
              <a:t>     phosphate heads.</a:t>
            </a:r>
          </a:p>
          <a:p>
            <a:pPr marL="457200" indent="-457200">
              <a:lnSpc>
                <a:spcPct val="9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The internal portion of the membrane   </a:t>
            </a:r>
          </a:p>
          <a:p>
            <a:pPr>
              <a:lnSpc>
                <a:spcPct val="90000"/>
              </a:lnSpc>
            </a:pPr>
            <a:r>
              <a:rPr lang="en-US" sz="2800" dirty="0">
                <a:latin typeface="Arial" panose="020B0604020202020204" pitchFamily="34" charset="0"/>
                <a:cs typeface="Arial" panose="020B0604020202020204" pitchFamily="34" charset="0"/>
              </a:rPr>
              <a:t>     is "hydrophobic" due to the non-polar   </a:t>
            </a:r>
          </a:p>
          <a:p>
            <a:pPr>
              <a:lnSpc>
                <a:spcPct val="90000"/>
              </a:lnSpc>
            </a:pPr>
            <a:r>
              <a:rPr lang="en-US" sz="2800" dirty="0">
                <a:latin typeface="Arial" panose="020B0604020202020204" pitchFamily="34" charset="0"/>
                <a:cs typeface="Arial" panose="020B0604020202020204" pitchFamily="34" charset="0"/>
              </a:rPr>
              <a:t>     fatty acid tails;	</a:t>
            </a:r>
          </a:p>
          <a:p>
            <a:pPr marL="457200" indent="-457200">
              <a:lnSpc>
                <a:spcPct val="90000"/>
              </a:lnSpc>
              <a:buFont typeface="Wingdings" panose="05000000000000000000" pitchFamily="2" charset="2"/>
              <a:buChar char="q"/>
            </a:pPr>
            <a:r>
              <a:rPr lang="en-US" sz="2800" dirty="0">
                <a:latin typeface="Arial" panose="020B0604020202020204" pitchFamily="34" charset="0"/>
                <a:cs typeface="Arial" panose="020B0604020202020204" pitchFamily="34" charset="0"/>
              </a:rPr>
              <a:t>The membrane proteins also have both hydrophilic and hydrophobic ends.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649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8D41B1-BC48-450A-80AC-9666E7C545BE}"/>
              </a:ext>
            </a:extLst>
          </p:cNvPr>
          <p:cNvPicPr>
            <a:picLocks noChangeAspect="1"/>
          </p:cNvPicPr>
          <p:nvPr/>
        </p:nvPicPr>
        <p:blipFill rotWithShape="1">
          <a:blip r:embed="rId2">
            <a:extLst>
              <a:ext uri="{28A0092B-C50C-407E-A947-70E740481C1C}">
                <a14:useLocalDpi xmlns:a14="http://schemas.microsoft.com/office/drawing/2010/main" val="0"/>
              </a:ext>
            </a:extLst>
          </a:blip>
          <a:srcRect l="23333" t="14427" r="22500" b="20356"/>
          <a:stretch/>
        </p:blipFill>
        <p:spPr>
          <a:xfrm>
            <a:off x="381000" y="457200"/>
            <a:ext cx="8305800" cy="5943600"/>
          </a:xfrm>
          <a:prstGeom prst="rect">
            <a:avLst/>
          </a:prstGeom>
        </p:spPr>
      </p:pic>
    </p:spTree>
    <p:extLst>
      <p:ext uri="{BB962C8B-B14F-4D97-AF65-F5344CB8AC3E}">
        <p14:creationId xmlns:p14="http://schemas.microsoft.com/office/powerpoint/2010/main" val="2515803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305C19-960F-40A8-A120-D600FFC0A3D7}"/>
              </a:ext>
            </a:extLst>
          </p:cNvPr>
          <p:cNvSpPr/>
          <p:nvPr/>
        </p:nvSpPr>
        <p:spPr>
          <a:xfrm>
            <a:off x="990600" y="170557"/>
            <a:ext cx="6857999" cy="584775"/>
          </a:xfrm>
          <a:prstGeom prst="rect">
            <a:avLst/>
          </a:prstGeom>
        </p:spPr>
        <p:txBody>
          <a:bodyPr wrap="square">
            <a:spAutoFit/>
          </a:bodyPr>
          <a:lstStyle/>
          <a:p>
            <a:r>
              <a:rPr lang="en-US" sz="3200" b="1" dirty="0">
                <a:solidFill>
                  <a:srgbClr val="48082A"/>
                </a:solidFill>
                <a:latin typeface="Arial" panose="020B0604020202020204" pitchFamily="34" charset="0"/>
                <a:cs typeface="Arial" panose="020B0604020202020204" pitchFamily="34" charset="0"/>
              </a:rPr>
              <a:t>Functions of Plasma Membrane:</a:t>
            </a:r>
          </a:p>
        </p:txBody>
      </p:sp>
      <p:sp>
        <p:nvSpPr>
          <p:cNvPr id="3" name="Rectangle 2">
            <a:extLst>
              <a:ext uri="{FF2B5EF4-FFF2-40B4-BE49-F238E27FC236}">
                <a16:creationId xmlns:a16="http://schemas.microsoft.com/office/drawing/2014/main" id="{284BF249-3DE4-4857-A578-E9031D479378}"/>
              </a:ext>
            </a:extLst>
          </p:cNvPr>
          <p:cNvSpPr/>
          <p:nvPr/>
        </p:nvSpPr>
        <p:spPr>
          <a:xfrm>
            <a:off x="266700" y="685800"/>
            <a:ext cx="8610600" cy="4708981"/>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1. Protective function: </a:t>
            </a:r>
            <a:r>
              <a:rPr lang="en-US" sz="2000" dirty="0">
                <a:latin typeface="Arial" panose="020B0604020202020204" pitchFamily="34" charset="0"/>
                <a:cs typeface="Arial" panose="020B0604020202020204" pitchFamily="34" charset="0"/>
              </a:rPr>
              <a:t>Cell membrane protects the</a:t>
            </a:r>
          </a:p>
          <a:p>
            <a:r>
              <a:rPr lang="en-US" sz="2000" dirty="0">
                <a:latin typeface="Arial" panose="020B0604020202020204" pitchFamily="34" charset="0"/>
                <a:cs typeface="Arial" panose="020B0604020202020204" pitchFamily="34" charset="0"/>
              </a:rPr>
              <a:t>cytoplasm and the organelles present in the cytoplasm.</a:t>
            </a:r>
          </a:p>
          <a:p>
            <a:r>
              <a:rPr lang="en-US" sz="2000" b="1" dirty="0">
                <a:latin typeface="Arial" panose="020B0604020202020204" pitchFamily="34" charset="0"/>
                <a:cs typeface="Arial" panose="020B0604020202020204" pitchFamily="34" charset="0"/>
              </a:rPr>
              <a:t>2. Selective permeability: </a:t>
            </a:r>
            <a:r>
              <a:rPr lang="en-US" sz="2000" dirty="0">
                <a:latin typeface="Arial" panose="020B0604020202020204" pitchFamily="34" charset="0"/>
                <a:cs typeface="Arial" panose="020B0604020202020204" pitchFamily="34" charset="0"/>
              </a:rPr>
              <a:t>Cell membrane acts as a</a:t>
            </a:r>
          </a:p>
          <a:p>
            <a:r>
              <a:rPr lang="en-US" sz="2000" dirty="0">
                <a:latin typeface="Arial" panose="020B0604020202020204" pitchFamily="34" charset="0"/>
                <a:cs typeface="Arial" panose="020B0604020202020204" pitchFamily="34" charset="0"/>
              </a:rPr>
              <a:t>semipermeable membrane, which allows only some</a:t>
            </a:r>
          </a:p>
          <a:p>
            <a:r>
              <a:rPr lang="en-US" sz="2000" dirty="0">
                <a:latin typeface="Arial" panose="020B0604020202020204" pitchFamily="34" charset="0"/>
                <a:cs typeface="Arial" panose="020B0604020202020204" pitchFamily="34" charset="0"/>
              </a:rPr>
              <a:t>substances to pass through it and acts as a barrier</a:t>
            </a:r>
          </a:p>
          <a:p>
            <a:r>
              <a:rPr lang="en-US" sz="2000" dirty="0">
                <a:latin typeface="Arial" panose="020B0604020202020204" pitchFamily="34" charset="0"/>
                <a:cs typeface="Arial" panose="020B0604020202020204" pitchFamily="34" charset="0"/>
              </a:rPr>
              <a:t>for other substances.</a:t>
            </a:r>
          </a:p>
          <a:p>
            <a:r>
              <a:rPr lang="en-US" sz="2000" b="1" dirty="0">
                <a:latin typeface="Arial" panose="020B0604020202020204" pitchFamily="34" charset="0"/>
                <a:cs typeface="Arial" panose="020B0604020202020204" pitchFamily="34" charset="0"/>
              </a:rPr>
              <a:t>3. Absorptive function: </a:t>
            </a:r>
            <a:r>
              <a:rPr lang="en-US" sz="2000" dirty="0">
                <a:latin typeface="Arial" panose="020B0604020202020204" pitchFamily="34" charset="0"/>
                <a:cs typeface="Arial" panose="020B0604020202020204" pitchFamily="34" charset="0"/>
              </a:rPr>
              <a:t>Nutrients are absorbed into the</a:t>
            </a:r>
          </a:p>
          <a:p>
            <a:r>
              <a:rPr lang="en-US" sz="2000" dirty="0">
                <a:latin typeface="Arial" panose="020B0604020202020204" pitchFamily="34" charset="0"/>
                <a:cs typeface="Arial" panose="020B0604020202020204" pitchFamily="34" charset="0"/>
              </a:rPr>
              <a:t>cell through the cell membrane.</a:t>
            </a:r>
          </a:p>
          <a:p>
            <a:r>
              <a:rPr lang="en-US" sz="2000" b="1" dirty="0">
                <a:latin typeface="Arial" panose="020B0604020202020204" pitchFamily="34" charset="0"/>
                <a:cs typeface="Arial" panose="020B0604020202020204" pitchFamily="34" charset="0"/>
              </a:rPr>
              <a:t>4. Excretory function: </a:t>
            </a:r>
            <a:r>
              <a:rPr lang="en-US" sz="2000" dirty="0">
                <a:latin typeface="Arial" panose="020B0604020202020204" pitchFamily="34" charset="0"/>
                <a:cs typeface="Arial" panose="020B0604020202020204" pitchFamily="34" charset="0"/>
              </a:rPr>
              <a:t>Metabolites and other waste products from the cell are excreted out through the cell membrane.</a:t>
            </a:r>
          </a:p>
          <a:p>
            <a:r>
              <a:rPr lang="en-US" sz="2000" b="1" dirty="0">
                <a:latin typeface="Arial" panose="020B0604020202020204" pitchFamily="34" charset="0"/>
                <a:cs typeface="Arial" panose="020B0604020202020204" pitchFamily="34" charset="0"/>
              </a:rPr>
              <a:t>5. Exchange of gases: </a:t>
            </a:r>
            <a:r>
              <a:rPr lang="en-US" sz="2000" dirty="0">
                <a:latin typeface="Arial" panose="020B0604020202020204" pitchFamily="34" charset="0"/>
                <a:cs typeface="Arial" panose="020B0604020202020204" pitchFamily="34" charset="0"/>
              </a:rPr>
              <a:t>Oxygen enters the cell from the</a:t>
            </a:r>
          </a:p>
          <a:p>
            <a:r>
              <a:rPr lang="en-US" sz="2000" dirty="0">
                <a:latin typeface="Arial" panose="020B0604020202020204" pitchFamily="34" charset="0"/>
                <a:cs typeface="Arial" panose="020B0604020202020204" pitchFamily="34" charset="0"/>
              </a:rPr>
              <a:t>blood and carbon dioxide leaves the cell and enters the blood through the cell membrane.</a:t>
            </a:r>
          </a:p>
          <a:p>
            <a:r>
              <a:rPr lang="en-US" sz="2000" b="1" dirty="0">
                <a:latin typeface="Arial" panose="020B0604020202020204" pitchFamily="34" charset="0"/>
                <a:cs typeface="Arial" panose="020B0604020202020204" pitchFamily="34" charset="0"/>
              </a:rPr>
              <a:t>6. Maintenance of shape and size of the cell: </a:t>
            </a:r>
            <a:r>
              <a:rPr lang="en-US" sz="2000" dirty="0">
                <a:latin typeface="Arial" panose="020B0604020202020204" pitchFamily="34" charset="0"/>
                <a:cs typeface="Arial" panose="020B0604020202020204" pitchFamily="34" charset="0"/>
              </a:rPr>
              <a:t>Cell membrane is responsible for the maintenance of shape and size of the cell.</a:t>
            </a:r>
          </a:p>
        </p:txBody>
      </p:sp>
    </p:spTree>
    <p:extLst>
      <p:ext uri="{BB962C8B-B14F-4D97-AF65-F5344CB8AC3E}">
        <p14:creationId xmlns:p14="http://schemas.microsoft.com/office/powerpoint/2010/main" val="603430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E8A743-9382-4844-BE59-211EE6462145}"/>
              </a:ext>
            </a:extLst>
          </p:cNvPr>
          <p:cNvSpPr/>
          <p:nvPr/>
        </p:nvSpPr>
        <p:spPr>
          <a:xfrm>
            <a:off x="303628" y="304800"/>
            <a:ext cx="8077200" cy="584775"/>
          </a:xfrm>
          <a:prstGeom prst="rect">
            <a:avLst/>
          </a:prstGeom>
        </p:spPr>
        <p:txBody>
          <a:bodyPr wrap="square">
            <a:spAutoFit/>
          </a:bodyPr>
          <a:lstStyle/>
          <a:p>
            <a:r>
              <a:rPr lang="en-US" sz="3200" b="1" dirty="0">
                <a:solidFill>
                  <a:srgbClr val="48082A"/>
                </a:solidFill>
                <a:latin typeface="Arial" panose="020B0604020202020204" pitchFamily="34" charset="0"/>
                <a:cs typeface="Arial" panose="020B0604020202020204" pitchFamily="34" charset="0"/>
              </a:rPr>
              <a:t>Cell Membrane Surface Modifications</a:t>
            </a:r>
            <a:r>
              <a:rPr lang="en-GB" sz="3200" b="1" dirty="0">
                <a:solidFill>
                  <a:srgbClr val="48082A"/>
                </a:solidFill>
                <a:latin typeface="Arial" panose="020B0604020202020204" pitchFamily="34" charset="0"/>
                <a:cs typeface="Arial" panose="020B0604020202020204" pitchFamily="34" charset="0"/>
              </a:rPr>
              <a:t> </a:t>
            </a:r>
            <a:endParaRPr lang="en-US" sz="3200" b="1" dirty="0">
              <a:solidFill>
                <a:srgbClr val="48082A"/>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EFA0EA1-97E8-4833-8DE6-F34905AD9C4C}"/>
              </a:ext>
            </a:extLst>
          </p:cNvPr>
          <p:cNvSpPr/>
          <p:nvPr/>
        </p:nvSpPr>
        <p:spPr>
          <a:xfrm>
            <a:off x="290733" y="1066800"/>
            <a:ext cx="8229600" cy="4524315"/>
          </a:xfrm>
          <a:prstGeom prst="rect">
            <a:avLst/>
          </a:prstGeom>
        </p:spPr>
        <p:txBody>
          <a:bodyPr wrap="square">
            <a:spAutoFit/>
          </a:bodyPr>
          <a:lstStyle/>
          <a:p>
            <a:pPr>
              <a:lnSpc>
                <a:spcPct val="80000"/>
              </a:lnSpc>
              <a:buFont typeface="Wingdings" pitchFamily="2" charset="2"/>
              <a:buAutoNum type="arabicPeriod"/>
            </a:pPr>
            <a:r>
              <a:rPr lang="en-US" sz="2400" b="1" dirty="0">
                <a:solidFill>
                  <a:srgbClr val="48082A"/>
                </a:solidFill>
                <a:latin typeface="Arial" panose="020B0604020202020204" pitchFamily="34" charset="0"/>
                <a:cs typeface="Arial" panose="020B0604020202020204" pitchFamily="34" charset="0"/>
              </a:rPr>
              <a:t>Cilia / Cilium:</a:t>
            </a:r>
          </a:p>
          <a:p>
            <a:pPr marL="342900" indent="-342900">
              <a:lnSpc>
                <a:spcPct val="8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Short, hair-like cellular extensions(eyelashes);</a:t>
            </a:r>
          </a:p>
          <a:p>
            <a:pPr marL="342900" indent="-342900">
              <a:lnSpc>
                <a:spcPct val="8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Help move substances through passageways;</a:t>
            </a:r>
          </a:p>
          <a:p>
            <a:pPr marL="342900" indent="-342900">
              <a:lnSpc>
                <a:spcPct val="8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Located in lining of respiratory tract &amp; fallopian tube.</a:t>
            </a:r>
          </a:p>
          <a:p>
            <a:pPr>
              <a:lnSpc>
                <a:spcPct val="80000"/>
              </a:lnSpc>
            </a:pPr>
            <a:endParaRPr lang="en-US" sz="2400" dirty="0">
              <a:latin typeface="Arial" panose="020B0604020202020204" pitchFamily="34" charset="0"/>
              <a:cs typeface="Arial" panose="020B0604020202020204" pitchFamily="34" charset="0"/>
            </a:endParaRPr>
          </a:p>
          <a:p>
            <a:pPr>
              <a:lnSpc>
                <a:spcPct val="80000"/>
              </a:lnSpc>
              <a:buFont typeface="Wingdings" pitchFamily="2" charset="2"/>
              <a:buAutoNum type="arabicPeriod" startAt="2"/>
            </a:pPr>
            <a:r>
              <a:rPr lang="en-US" sz="2400" b="1" dirty="0">
                <a:solidFill>
                  <a:srgbClr val="48082A"/>
                </a:solidFill>
                <a:latin typeface="Arial" panose="020B0604020202020204" pitchFamily="34" charset="0"/>
                <a:cs typeface="Arial" panose="020B0604020202020204" pitchFamily="34" charset="0"/>
              </a:rPr>
              <a:t>Flagella:</a:t>
            </a:r>
            <a:r>
              <a:rPr lang="en-US" sz="2400" b="1" dirty="0">
                <a:latin typeface="Arial" panose="020B0604020202020204" pitchFamily="34" charset="0"/>
                <a:cs typeface="Arial" panose="020B0604020202020204" pitchFamily="34" charset="0"/>
              </a:rPr>
              <a:t> </a:t>
            </a:r>
          </a:p>
          <a:p>
            <a:pPr marL="342900" indent="-342900">
              <a:lnSpc>
                <a:spcPct val="8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Tail-like projection;</a:t>
            </a:r>
          </a:p>
          <a:p>
            <a:pPr marL="342900" indent="-342900">
              <a:lnSpc>
                <a:spcPct val="8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Aids in cell </a:t>
            </a:r>
            <a:r>
              <a:rPr lang="en-US" sz="2400" b="1" dirty="0">
                <a:latin typeface="Arial" panose="020B0604020202020204" pitchFamily="34" charset="0"/>
                <a:cs typeface="Arial" panose="020B0604020202020204" pitchFamily="34" charset="0"/>
              </a:rPr>
              <a:t>locomotion</a:t>
            </a:r>
            <a:r>
              <a:rPr lang="en-US" sz="2400" dirty="0">
                <a:latin typeface="Arial" panose="020B0604020202020204" pitchFamily="34" charset="0"/>
                <a:cs typeface="Arial" panose="020B0604020202020204" pitchFamily="34" charset="0"/>
              </a:rPr>
              <a:t>; </a:t>
            </a:r>
          </a:p>
          <a:p>
            <a:pPr marL="342900" indent="-342900">
              <a:lnSpc>
                <a:spcPct val="8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Sperm cell.</a:t>
            </a:r>
          </a:p>
          <a:p>
            <a:pPr>
              <a:lnSpc>
                <a:spcPct val="80000"/>
              </a:lnSpc>
            </a:pPr>
            <a:endParaRPr lang="en-US" sz="2400" dirty="0">
              <a:latin typeface="Arial" panose="020B0604020202020204" pitchFamily="34" charset="0"/>
              <a:cs typeface="Arial" panose="020B0604020202020204" pitchFamily="34" charset="0"/>
            </a:endParaRPr>
          </a:p>
          <a:p>
            <a:pPr>
              <a:lnSpc>
                <a:spcPct val="80000"/>
              </a:lnSpc>
              <a:buFont typeface="Wingdings" pitchFamily="2" charset="2"/>
              <a:buAutoNum type="arabicPeriod" startAt="3"/>
            </a:pPr>
            <a:r>
              <a:rPr lang="en-US" sz="2400" b="1" dirty="0">
                <a:solidFill>
                  <a:srgbClr val="48082A"/>
                </a:solidFill>
                <a:latin typeface="Arial" panose="020B0604020202020204" pitchFamily="34" charset="0"/>
                <a:cs typeface="Arial" panose="020B0604020202020204" pitchFamily="34" charset="0"/>
              </a:rPr>
              <a:t>Microvilli:</a:t>
            </a:r>
            <a:r>
              <a:rPr lang="en-US" sz="2400" dirty="0">
                <a:latin typeface="Arial" panose="020B0604020202020204" pitchFamily="34" charset="0"/>
                <a:cs typeface="Arial" panose="020B0604020202020204" pitchFamily="34" charset="0"/>
              </a:rPr>
              <a:t>	</a:t>
            </a:r>
          </a:p>
          <a:p>
            <a:pPr marL="342900" indent="-342900">
              <a:lnSpc>
                <a:spcPct val="8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Small finger-like extensions of the external surface of the cell membrane; </a:t>
            </a:r>
          </a:p>
          <a:p>
            <a:pPr marL="342900" indent="-342900">
              <a:lnSpc>
                <a:spcPct val="8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Function is to </a:t>
            </a:r>
            <a:r>
              <a:rPr lang="en-US" sz="2400" b="1" dirty="0">
                <a:latin typeface="Arial" panose="020B0604020202020204" pitchFamily="34" charset="0"/>
                <a:cs typeface="Arial" panose="020B0604020202020204" pitchFamily="34" charset="0"/>
              </a:rPr>
              <a:t>increase surface area</a:t>
            </a:r>
            <a:r>
              <a:rPr lang="en-US" sz="2400" dirty="0">
                <a:latin typeface="Arial" panose="020B0604020202020204" pitchFamily="34" charset="0"/>
                <a:cs typeface="Arial" panose="020B0604020202020204" pitchFamily="34" charset="0"/>
              </a:rPr>
              <a:t>.</a:t>
            </a:r>
          </a:p>
          <a:p>
            <a:pPr marL="342900" indent="-342900">
              <a:lnSpc>
                <a:spcPct val="8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Located in the lining of the digestive tract.</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13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A64E70-648A-4CB4-9879-10DB3947E9AB}"/>
              </a:ext>
            </a:extLst>
          </p:cNvPr>
          <p:cNvSpPr/>
          <p:nvPr/>
        </p:nvSpPr>
        <p:spPr>
          <a:xfrm>
            <a:off x="304800" y="0"/>
            <a:ext cx="8001000" cy="5509200"/>
          </a:xfrm>
          <a:prstGeom prst="rect">
            <a:avLst/>
          </a:prstGeom>
        </p:spPr>
        <p:txBody>
          <a:bodyPr wrap="square">
            <a:spAutoFit/>
          </a:bodyPr>
          <a:lstStyle/>
          <a:p>
            <a:r>
              <a:rPr lang="en-US" sz="3200" b="1" dirty="0">
                <a:latin typeface="Arial" panose="020B0604020202020204" pitchFamily="34" charset="0"/>
              </a:rPr>
              <a:t>                       </a:t>
            </a:r>
          </a:p>
          <a:p>
            <a:r>
              <a:rPr lang="en-US" sz="3200" b="1" dirty="0">
                <a:latin typeface="Arial" panose="020B0604020202020204" pitchFamily="34" charset="0"/>
              </a:rPr>
              <a:t>                     CYTOPLASM</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Cytoplasm of the cell is the jelly like material formed by</a:t>
            </a:r>
          </a:p>
          <a:p>
            <a:r>
              <a:rPr lang="en-US" sz="2400" dirty="0">
                <a:latin typeface="Arial" panose="020B0604020202020204" pitchFamily="34" charset="0"/>
                <a:cs typeface="Arial" panose="020B0604020202020204" pitchFamily="34" charset="0"/>
              </a:rPr>
              <a:t>80% of water. It contains a clear liquid portion called</a:t>
            </a:r>
          </a:p>
          <a:p>
            <a:r>
              <a:rPr lang="en-US" sz="2400" b="1" dirty="0">
                <a:latin typeface="Arial" panose="020B0604020202020204" pitchFamily="34" charset="0"/>
                <a:cs typeface="Arial" panose="020B0604020202020204" pitchFamily="34" charset="0"/>
              </a:rPr>
              <a:t>cytosol </a:t>
            </a:r>
            <a:r>
              <a:rPr lang="en-US" sz="2400" dirty="0">
                <a:latin typeface="Arial" panose="020B0604020202020204" pitchFamily="34" charset="0"/>
                <a:cs typeface="Arial" panose="020B0604020202020204" pitchFamily="34" charset="0"/>
              </a:rPr>
              <a:t>and various particles of different shape and</a:t>
            </a:r>
          </a:p>
          <a:p>
            <a:r>
              <a:rPr lang="en-US" sz="2400" dirty="0">
                <a:latin typeface="Arial" panose="020B0604020202020204" pitchFamily="34" charset="0"/>
                <a:cs typeface="Arial" panose="020B0604020202020204" pitchFamily="34" charset="0"/>
              </a:rPr>
              <a:t>size. </a:t>
            </a:r>
          </a:p>
          <a:p>
            <a:r>
              <a:rPr lang="en-US" sz="2400" dirty="0">
                <a:latin typeface="Arial" panose="020B0604020202020204" pitchFamily="34" charset="0"/>
                <a:cs typeface="Arial" panose="020B0604020202020204" pitchFamily="34" charset="0"/>
              </a:rPr>
              <a:t>These particles are proteins, carbohydrates, lipids</a:t>
            </a:r>
          </a:p>
          <a:p>
            <a:r>
              <a:rPr lang="en-US" sz="2400" dirty="0">
                <a:latin typeface="Arial" panose="020B0604020202020204" pitchFamily="34" charset="0"/>
                <a:cs typeface="Arial" panose="020B0604020202020204" pitchFamily="34" charset="0"/>
              </a:rPr>
              <a:t>or electrolytes in nature. Cytoplasm also contains many</a:t>
            </a:r>
          </a:p>
          <a:p>
            <a:r>
              <a:rPr lang="en-US" sz="2400" dirty="0">
                <a:latin typeface="Arial" panose="020B0604020202020204" pitchFamily="34" charset="0"/>
                <a:cs typeface="Arial" panose="020B0604020202020204" pitchFamily="34" charset="0"/>
              </a:rPr>
              <a:t>organelles with distinct structure and function.</a:t>
            </a:r>
          </a:p>
          <a:p>
            <a:r>
              <a:rPr lang="en-US" sz="2400" dirty="0">
                <a:latin typeface="Arial" panose="020B0604020202020204" pitchFamily="34" charset="0"/>
                <a:cs typeface="Arial" panose="020B0604020202020204" pitchFamily="34" charset="0"/>
              </a:rPr>
              <a:t>Cytoplasm is made up of two zones:</a:t>
            </a:r>
          </a:p>
          <a:p>
            <a:r>
              <a:rPr lang="en-US" sz="2400" dirty="0">
                <a:latin typeface="Arial" panose="020B0604020202020204" pitchFamily="34" charset="0"/>
                <a:cs typeface="Arial" panose="020B0604020202020204" pitchFamily="34" charset="0"/>
              </a:rPr>
              <a:t>1. Ectoplasm: Peripheral part of cytoplasm, situated</a:t>
            </a:r>
          </a:p>
          <a:p>
            <a:r>
              <a:rPr lang="en-US" sz="2400" dirty="0">
                <a:latin typeface="Arial" panose="020B0604020202020204" pitchFamily="34" charset="0"/>
                <a:cs typeface="Arial" panose="020B0604020202020204" pitchFamily="34" charset="0"/>
              </a:rPr>
              <a:t>just beneath the cell membrane</a:t>
            </a:r>
          </a:p>
          <a:p>
            <a:r>
              <a:rPr lang="en-US" sz="2400" dirty="0">
                <a:latin typeface="Arial" panose="020B0604020202020204" pitchFamily="34" charset="0"/>
                <a:cs typeface="Arial" panose="020B0604020202020204" pitchFamily="34" charset="0"/>
              </a:rPr>
              <a:t>2. Endoplasm: Inner part of cytoplasm, interposed</a:t>
            </a:r>
          </a:p>
          <a:p>
            <a:r>
              <a:rPr lang="en-US" sz="2400" dirty="0">
                <a:latin typeface="Arial" panose="020B0604020202020204" pitchFamily="34" charset="0"/>
                <a:cs typeface="Arial" panose="020B0604020202020204" pitchFamily="34" charset="0"/>
              </a:rPr>
              <a:t>bet ween the ectoplasm and the nucleus.</a:t>
            </a:r>
          </a:p>
        </p:txBody>
      </p:sp>
    </p:spTree>
    <p:extLst>
      <p:ext uri="{BB962C8B-B14F-4D97-AF65-F5344CB8AC3E}">
        <p14:creationId xmlns:p14="http://schemas.microsoft.com/office/powerpoint/2010/main" val="3213698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809A8-C32E-40AF-9B1F-35A32E962624}"/>
              </a:ext>
            </a:extLst>
          </p:cNvPr>
          <p:cNvSpPr/>
          <p:nvPr/>
        </p:nvSpPr>
        <p:spPr>
          <a:xfrm>
            <a:off x="1981200" y="609600"/>
            <a:ext cx="4800600" cy="923330"/>
          </a:xfrm>
          <a:prstGeom prst="rect">
            <a:avLst/>
          </a:prstGeom>
        </p:spPr>
        <p:txBody>
          <a:bodyPr wrap="square">
            <a:spAutoFit/>
          </a:bodyPr>
          <a:lstStyle/>
          <a:p>
            <a:r>
              <a:rPr lang="en-US" sz="3600" b="1" dirty="0">
                <a:solidFill>
                  <a:srgbClr val="48082A"/>
                </a:solidFill>
                <a:latin typeface="Arial" panose="020B0604020202020204" pitchFamily="34" charset="0"/>
                <a:cs typeface="Arial" panose="020B0604020202020204" pitchFamily="34" charset="0"/>
              </a:rPr>
              <a:t>     </a:t>
            </a:r>
          </a:p>
          <a:p>
            <a:r>
              <a:rPr lang="en-US" dirty="0"/>
              <a:t>.</a:t>
            </a:r>
          </a:p>
        </p:txBody>
      </p:sp>
      <p:pic>
        <p:nvPicPr>
          <p:cNvPr id="5" name="Picture 4">
            <a:extLst>
              <a:ext uri="{FF2B5EF4-FFF2-40B4-BE49-F238E27FC236}">
                <a16:creationId xmlns:a16="http://schemas.microsoft.com/office/drawing/2014/main" id="{D09336FF-EE93-4FCD-AFB7-207A06459B71}"/>
              </a:ext>
            </a:extLst>
          </p:cNvPr>
          <p:cNvPicPr>
            <a:picLocks noChangeAspect="1"/>
          </p:cNvPicPr>
          <p:nvPr/>
        </p:nvPicPr>
        <p:blipFill rotWithShape="1">
          <a:blip r:embed="rId2">
            <a:extLst>
              <a:ext uri="{28A0092B-C50C-407E-A947-70E740481C1C}">
                <a14:useLocalDpi xmlns:a14="http://schemas.microsoft.com/office/drawing/2010/main" val="0"/>
              </a:ext>
            </a:extLst>
          </a:blip>
          <a:srcRect l="30000" t="45552" r="42500" b="26285"/>
          <a:stretch/>
        </p:blipFill>
        <p:spPr>
          <a:xfrm>
            <a:off x="533400" y="457200"/>
            <a:ext cx="7696200" cy="5791200"/>
          </a:xfrm>
          <a:prstGeom prst="rect">
            <a:avLst/>
          </a:prstGeom>
        </p:spPr>
      </p:pic>
    </p:spTree>
    <p:extLst>
      <p:ext uri="{BB962C8B-B14F-4D97-AF65-F5344CB8AC3E}">
        <p14:creationId xmlns:p14="http://schemas.microsoft.com/office/powerpoint/2010/main" val="551115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607F6E-7AAB-4996-BE78-6D413AB3BDE7}"/>
              </a:ext>
            </a:extLst>
          </p:cNvPr>
          <p:cNvSpPr/>
          <p:nvPr/>
        </p:nvSpPr>
        <p:spPr>
          <a:xfrm>
            <a:off x="152400" y="228600"/>
            <a:ext cx="8610600" cy="5539978"/>
          </a:xfrm>
          <a:prstGeom prst="rect">
            <a:avLst/>
          </a:prstGeom>
        </p:spPr>
        <p:txBody>
          <a:bodyPr wrap="square">
            <a:spAutoFit/>
          </a:bodyPr>
          <a:lstStyle/>
          <a:p>
            <a:r>
              <a:rPr lang="en-US" sz="3200" b="1" dirty="0">
                <a:latin typeface="Arial" panose="020B0604020202020204" pitchFamily="34" charset="0"/>
              </a:rPr>
              <a:t>ORGANELLES WITH LIMITING MEMBRANE</a:t>
            </a:r>
          </a:p>
          <a:p>
            <a:endParaRPr lang="en-US" sz="1400" dirty="0">
              <a:solidFill>
                <a:srgbClr val="660000"/>
              </a:solidFill>
              <a:latin typeface="Wingdings-Regular"/>
            </a:endParaRPr>
          </a:p>
          <a:p>
            <a:r>
              <a:rPr lang="en-US" sz="1400" dirty="0">
                <a:solidFill>
                  <a:srgbClr val="660000"/>
                </a:solidFill>
                <a:latin typeface="Wingdings-Regular"/>
              </a:rPr>
              <a:t> </a:t>
            </a:r>
          </a:p>
          <a:p>
            <a:r>
              <a:rPr lang="en-US" sz="1400" b="1" dirty="0">
                <a:solidFill>
                  <a:srgbClr val="660000"/>
                </a:solidFill>
                <a:latin typeface="Wingdings-Regular"/>
              </a:rPr>
              <a:t> </a:t>
            </a:r>
            <a:r>
              <a:rPr lang="en-US" sz="2800" b="1" dirty="0">
                <a:latin typeface="Arial" panose="020B0604020202020204" pitchFamily="34" charset="0"/>
              </a:rPr>
              <a:t>ENDOPLASMIC RETICULUM:</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Endoplasmic reticulum (ER) is a network of tubular and</a:t>
            </a:r>
          </a:p>
          <a:p>
            <a:r>
              <a:rPr lang="en-US" sz="2400" dirty="0">
                <a:latin typeface="Arial" panose="020B0604020202020204" pitchFamily="34" charset="0"/>
                <a:cs typeface="Arial" panose="020B0604020202020204" pitchFamily="34" charset="0"/>
              </a:rPr>
              <a:t>  microsomal vesicular structures which are interconnected</a:t>
            </a:r>
          </a:p>
          <a:p>
            <a:r>
              <a:rPr lang="en-US" sz="2400" dirty="0">
                <a:latin typeface="Arial" panose="020B0604020202020204" pitchFamily="34" charset="0"/>
                <a:cs typeface="Arial" panose="020B0604020202020204" pitchFamily="34" charset="0"/>
              </a:rPr>
              <a:t>  with one another. It is covered by a limiting membrane</a:t>
            </a:r>
          </a:p>
          <a:p>
            <a:r>
              <a:rPr lang="en-US" sz="2400" dirty="0">
                <a:latin typeface="Arial" panose="020B0604020202020204" pitchFamily="34" charset="0"/>
                <a:cs typeface="Arial" panose="020B0604020202020204" pitchFamily="34" charset="0"/>
              </a:rPr>
              <a:t>  which is formed by proteins and bilayered lipids.</a:t>
            </a:r>
          </a:p>
          <a:p>
            <a:endParaRPr lang="en-US" b="1" i="1" dirty="0"/>
          </a:p>
          <a:p>
            <a:r>
              <a:rPr lang="en-US" sz="3200" b="1" dirty="0">
                <a:latin typeface="Arial" panose="020B0604020202020204" pitchFamily="34" charset="0"/>
                <a:cs typeface="Arial" panose="020B0604020202020204" pitchFamily="34" charset="0"/>
              </a:rPr>
              <a:t>Types of Endoplasmic Reticulum:</a:t>
            </a:r>
          </a:p>
          <a:p>
            <a:r>
              <a:rPr lang="en-US" sz="3200" b="1" dirty="0">
                <a:latin typeface="Arial" panose="020B0604020202020204" pitchFamily="34" charset="0"/>
                <a:cs typeface="Arial" panose="020B0604020202020204" pitchFamily="34" charset="0"/>
              </a:rPr>
              <a:t>  </a:t>
            </a:r>
          </a:p>
          <a:p>
            <a:r>
              <a:rPr lang="en-US" sz="3200" b="1" dirty="0">
                <a:latin typeface="Arial" panose="020B0604020202020204" pitchFamily="34" charset="0"/>
                <a:cs typeface="Arial" panose="020B0604020202020204" pitchFamily="34" charset="0"/>
              </a:rPr>
              <a:t>  Rough Endoplasmic Reticulum</a:t>
            </a:r>
          </a:p>
          <a:p>
            <a:r>
              <a:rPr lang="en-US" sz="3200" b="1" dirty="0">
                <a:latin typeface="Arial" panose="020B0604020202020204" pitchFamily="34" charset="0"/>
                <a:cs typeface="Arial" panose="020B0604020202020204" pitchFamily="34" charset="0"/>
              </a:rPr>
              <a:t>  Smooth Endoplasmic Reticulum</a:t>
            </a:r>
          </a:p>
        </p:txBody>
      </p:sp>
    </p:spTree>
    <p:extLst>
      <p:ext uri="{BB962C8B-B14F-4D97-AF65-F5344CB8AC3E}">
        <p14:creationId xmlns:p14="http://schemas.microsoft.com/office/powerpoint/2010/main" val="397148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382000" cy="8186857"/>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Introduction:                        </a:t>
            </a:r>
            <a:endParaRPr lang="en-US"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All </a:t>
            </a:r>
            <a:r>
              <a:rPr lang="en-US" sz="2800" dirty="0">
                <a:latin typeface="Times New Roman" panose="02020603050405020304" pitchFamily="18" charset="0"/>
                <a:cs typeface="Times New Roman" panose="02020603050405020304" pitchFamily="18" charset="0"/>
              </a:rPr>
              <a:t>the living things are composed of cells. A single cell is the smallest unit that has all the characteristics of life</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Cell is defined as the structural and functional unit of the living body.</a:t>
            </a:r>
          </a:p>
          <a:p>
            <a:pPr marL="457200" indent="-457200" algn="jus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Cells are the building blocks of the body, providing structure for the body’s tissues and organs, ingesting nutrients and converting them to energy, and performing specialized functions</a:t>
            </a:r>
            <a:r>
              <a:rPr lang="en-US" sz="2800" dirty="0" smtClean="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Cells </a:t>
            </a:r>
            <a:r>
              <a:rPr lang="en-US" sz="2800" dirty="0">
                <a:latin typeface="Times New Roman" panose="02020603050405020304" pitchFamily="18" charset="0"/>
                <a:cs typeface="Times New Roman" panose="02020603050405020304" pitchFamily="18" charset="0"/>
              </a:rPr>
              <a:t>also contain the body’s hereditary code that controls the substances synthesized by the cells and permits them to make copies of themselves.</a:t>
            </a:r>
          </a:p>
          <a:p>
            <a:pPr algn="just"/>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algn="just"/>
            <a:endParaRPr lang="en-US" sz="2800" dirty="0">
              <a:latin typeface="Arial" panose="020B0604020202020204" pitchFamily="34" charset="0"/>
              <a:cs typeface="Arial" panose="020B0604020202020204" pitchFamily="34" charset="0"/>
            </a:endParaRP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53457-4F29-40A0-A409-C3B927BE0B77}"/>
              </a:ext>
            </a:extLst>
          </p:cNvPr>
          <p:cNvSpPr/>
          <p:nvPr/>
        </p:nvSpPr>
        <p:spPr>
          <a:xfrm>
            <a:off x="228600" y="457200"/>
            <a:ext cx="6781800" cy="2431435"/>
          </a:xfrm>
          <a:prstGeom prst="rect">
            <a:avLst/>
          </a:prstGeom>
        </p:spPr>
        <p:txBody>
          <a:bodyPr wrap="square">
            <a:spAutoFit/>
          </a:bodyPr>
          <a:lstStyle/>
          <a:p>
            <a:r>
              <a:rPr lang="en-US" sz="3200" b="1" dirty="0">
                <a:latin typeface="Arial" panose="020B0604020202020204" pitchFamily="34" charset="0"/>
              </a:rPr>
              <a:t>Rough Endoplasmic Reticulum</a:t>
            </a:r>
          </a:p>
          <a:p>
            <a:r>
              <a:rPr lang="en-US" sz="2400" dirty="0">
                <a:latin typeface="Arial" panose="020B0604020202020204" pitchFamily="34" charset="0"/>
              </a:rPr>
              <a:t>It is the endoplasmic reticulum with rough, bumpy or bead-like appearance. Rough appearance is due to the attachment of granular ribosomes to its outer surface.</a:t>
            </a:r>
          </a:p>
          <a:p>
            <a:r>
              <a:rPr lang="en-US" sz="2400" dirty="0">
                <a:latin typeface="Arial" panose="020B0604020202020204" pitchFamily="34" charset="0"/>
              </a:rPr>
              <a:t>Hence, it is also called the </a:t>
            </a:r>
            <a:r>
              <a:rPr lang="en-US" sz="2400" b="1" dirty="0">
                <a:latin typeface="Arial" panose="020B0604020202020204" pitchFamily="34" charset="0"/>
              </a:rPr>
              <a:t>granular ER.</a:t>
            </a:r>
            <a:endParaRPr lang="en-US" sz="2400" dirty="0"/>
          </a:p>
        </p:txBody>
      </p:sp>
      <p:pic>
        <p:nvPicPr>
          <p:cNvPr id="4" name="Picture 3">
            <a:extLst>
              <a:ext uri="{FF2B5EF4-FFF2-40B4-BE49-F238E27FC236}">
                <a16:creationId xmlns:a16="http://schemas.microsoft.com/office/drawing/2014/main" id="{8C15D6EA-B2D6-4618-A42B-3A29AB314D32}"/>
              </a:ext>
            </a:extLst>
          </p:cNvPr>
          <p:cNvPicPr>
            <a:picLocks noChangeAspect="1"/>
          </p:cNvPicPr>
          <p:nvPr/>
        </p:nvPicPr>
        <p:blipFill rotWithShape="1">
          <a:blip r:embed="rId2">
            <a:extLst>
              <a:ext uri="{28A0092B-C50C-407E-A947-70E740481C1C}">
                <a14:useLocalDpi xmlns:a14="http://schemas.microsoft.com/office/drawing/2010/main" val="0"/>
              </a:ext>
            </a:extLst>
          </a:blip>
          <a:srcRect l="59166" t="31126" r="11667" b="28854"/>
          <a:stretch/>
        </p:blipFill>
        <p:spPr>
          <a:xfrm>
            <a:off x="2286000" y="2930771"/>
            <a:ext cx="5791200" cy="3317630"/>
          </a:xfrm>
          <a:prstGeom prst="rect">
            <a:avLst/>
          </a:prstGeom>
          <a:ln>
            <a:noFill/>
          </a:ln>
          <a:effectLst>
            <a:softEdge rad="112500"/>
          </a:effectLst>
        </p:spPr>
      </p:pic>
    </p:spTree>
    <p:extLst>
      <p:ext uri="{BB962C8B-B14F-4D97-AF65-F5344CB8AC3E}">
        <p14:creationId xmlns:p14="http://schemas.microsoft.com/office/powerpoint/2010/main" val="932380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A0A64-05BE-4B63-81D4-12BA47B51A61}"/>
              </a:ext>
            </a:extLst>
          </p:cNvPr>
          <p:cNvSpPr/>
          <p:nvPr/>
        </p:nvSpPr>
        <p:spPr>
          <a:xfrm>
            <a:off x="-97675" y="352336"/>
            <a:ext cx="7467600" cy="646331"/>
          </a:xfrm>
          <a:prstGeom prst="rect">
            <a:avLst/>
          </a:prstGeom>
        </p:spPr>
        <p:txBody>
          <a:bodyPr wrap="square">
            <a:spAutoFit/>
          </a:bodyPr>
          <a:lstStyle/>
          <a:p>
            <a:r>
              <a:rPr lang="en-US" sz="3600" b="1" dirty="0">
                <a:latin typeface="Arial" panose="020B0604020202020204" pitchFamily="34" charset="0"/>
              </a:rPr>
              <a:t>     Functions of Rough ER</a:t>
            </a:r>
            <a:endParaRPr lang="en-US" sz="3600" b="1" dirty="0"/>
          </a:p>
        </p:txBody>
      </p:sp>
      <p:sp>
        <p:nvSpPr>
          <p:cNvPr id="3" name="Rectangle 2">
            <a:extLst>
              <a:ext uri="{FF2B5EF4-FFF2-40B4-BE49-F238E27FC236}">
                <a16:creationId xmlns:a16="http://schemas.microsoft.com/office/drawing/2014/main" id="{38701269-2E80-4071-87ED-AF53F81BD4FB}"/>
              </a:ext>
            </a:extLst>
          </p:cNvPr>
          <p:cNvSpPr/>
          <p:nvPr/>
        </p:nvSpPr>
        <p:spPr>
          <a:xfrm>
            <a:off x="457200" y="1371600"/>
            <a:ext cx="5406179" cy="830997"/>
          </a:xfrm>
          <a:prstGeom prst="rect">
            <a:avLst/>
          </a:prstGeom>
        </p:spPr>
        <p:txBody>
          <a:bodyPr wrap="square">
            <a:spAutoFit/>
          </a:bodyPr>
          <a:lstStyle/>
          <a:p>
            <a:pPr marL="342900" indent="-342900">
              <a:buAutoNum type="arabicPeriod"/>
            </a:pPr>
            <a:r>
              <a:rPr lang="en-US" sz="2400" dirty="0">
                <a:latin typeface="Arial" panose="020B0604020202020204" pitchFamily="34" charset="0"/>
                <a:cs typeface="Arial" panose="020B0604020202020204" pitchFamily="34" charset="0"/>
              </a:rPr>
              <a:t>Synthesis of proteins.</a:t>
            </a:r>
          </a:p>
          <a:p>
            <a:pPr marL="342900" indent="-342900">
              <a:buAutoNum type="arabicPeriod"/>
            </a:pPr>
            <a:r>
              <a:rPr lang="en-US" sz="2400" dirty="0">
                <a:latin typeface="Arial" panose="020B0604020202020204" pitchFamily="34" charset="0"/>
                <a:cs typeface="Arial" panose="020B0604020202020204" pitchFamily="34" charset="0"/>
              </a:rPr>
              <a:t>Degradation of worn-out organelles.</a:t>
            </a:r>
          </a:p>
        </p:txBody>
      </p:sp>
      <p:sp>
        <p:nvSpPr>
          <p:cNvPr id="4" name="Rectangle 3">
            <a:extLst>
              <a:ext uri="{FF2B5EF4-FFF2-40B4-BE49-F238E27FC236}">
                <a16:creationId xmlns:a16="http://schemas.microsoft.com/office/drawing/2014/main" id="{7ACDE822-4E91-4987-B86A-3E47E343EFF0}"/>
              </a:ext>
            </a:extLst>
          </p:cNvPr>
          <p:cNvSpPr/>
          <p:nvPr/>
        </p:nvSpPr>
        <p:spPr>
          <a:xfrm>
            <a:off x="533400" y="2202597"/>
            <a:ext cx="5595848" cy="923330"/>
          </a:xfrm>
          <a:prstGeom prst="rect">
            <a:avLst/>
          </a:prstGeom>
        </p:spPr>
        <p:txBody>
          <a:bodyPr wrap="square">
            <a:spAutoFit/>
          </a:bodyPr>
          <a:lstStyle/>
          <a:p>
            <a:endParaRPr lang="en-US" b="1" i="1" dirty="0">
              <a:solidFill>
                <a:srgbClr val="0080FF"/>
              </a:solidFill>
              <a:latin typeface="Arial" panose="020B0604020202020204" pitchFamily="34" charset="0"/>
            </a:endParaRPr>
          </a:p>
          <a:p>
            <a:r>
              <a:rPr lang="en-US" sz="3600" b="1" dirty="0">
                <a:latin typeface="Arial" panose="020B0604020202020204" pitchFamily="34" charset="0"/>
              </a:rPr>
              <a:t>Smooth ER:</a:t>
            </a:r>
            <a:endParaRPr lang="en-US" sz="3600" b="1" dirty="0"/>
          </a:p>
        </p:txBody>
      </p:sp>
      <p:sp>
        <p:nvSpPr>
          <p:cNvPr id="5" name="Rectangle 4">
            <a:extLst>
              <a:ext uri="{FF2B5EF4-FFF2-40B4-BE49-F238E27FC236}">
                <a16:creationId xmlns:a16="http://schemas.microsoft.com/office/drawing/2014/main" id="{62080C96-07BB-4A44-8D79-8F1AE43D895B}"/>
              </a:ext>
            </a:extLst>
          </p:cNvPr>
          <p:cNvSpPr/>
          <p:nvPr/>
        </p:nvSpPr>
        <p:spPr>
          <a:xfrm>
            <a:off x="566224" y="3125927"/>
            <a:ext cx="7358575" cy="1569660"/>
          </a:xfrm>
          <a:prstGeom prst="rect">
            <a:avLst/>
          </a:prstGeom>
        </p:spPr>
        <p:txBody>
          <a:bodyPr wrap="square">
            <a:spAutoFit/>
          </a:bodyPr>
          <a:lstStyle/>
          <a:p>
            <a:r>
              <a:rPr lang="en-US" sz="2400" dirty="0">
                <a:latin typeface="Arial" panose="020B0604020202020204" pitchFamily="34" charset="0"/>
              </a:rPr>
              <a:t>It is the ER with smooth appearance.</a:t>
            </a:r>
          </a:p>
          <a:p>
            <a:r>
              <a:rPr lang="en-US" sz="2400" dirty="0">
                <a:latin typeface="Arial" panose="020B0604020202020204" pitchFamily="34" charset="0"/>
              </a:rPr>
              <a:t>It is also called </a:t>
            </a:r>
            <a:r>
              <a:rPr lang="en-US" sz="2400" b="1" dirty="0">
                <a:latin typeface="Arial" panose="020B0604020202020204" pitchFamily="34" charset="0"/>
              </a:rPr>
              <a:t>agranular reticulum. </a:t>
            </a:r>
            <a:r>
              <a:rPr lang="en-US" sz="2400" dirty="0">
                <a:latin typeface="Arial" panose="020B0604020202020204" pitchFamily="34" charset="0"/>
              </a:rPr>
              <a:t>It is formed by many interconnected tubules. It is also called </a:t>
            </a:r>
            <a:r>
              <a:rPr lang="en-US" sz="2400" b="1" dirty="0">
                <a:latin typeface="Arial" panose="020B0604020202020204" pitchFamily="34" charset="0"/>
              </a:rPr>
              <a:t>tubular ER</a:t>
            </a:r>
            <a:r>
              <a:rPr lang="en-US" sz="1600" b="1" dirty="0">
                <a:latin typeface="Arial" panose="020B0604020202020204" pitchFamily="34" charset="0"/>
              </a:rPr>
              <a:t>.</a:t>
            </a:r>
            <a:endParaRPr lang="en-US" dirty="0"/>
          </a:p>
        </p:txBody>
      </p:sp>
    </p:spTree>
    <p:extLst>
      <p:ext uri="{BB962C8B-B14F-4D97-AF65-F5344CB8AC3E}">
        <p14:creationId xmlns:p14="http://schemas.microsoft.com/office/powerpoint/2010/main" val="3516411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349196-F4DA-47AC-976C-9FAB24DBEA6F}"/>
              </a:ext>
            </a:extLst>
          </p:cNvPr>
          <p:cNvSpPr/>
          <p:nvPr/>
        </p:nvSpPr>
        <p:spPr>
          <a:xfrm>
            <a:off x="-152400" y="381000"/>
            <a:ext cx="6248400" cy="646331"/>
          </a:xfrm>
          <a:prstGeom prst="rect">
            <a:avLst/>
          </a:prstGeom>
        </p:spPr>
        <p:txBody>
          <a:bodyPr wrap="square">
            <a:spAutoFit/>
          </a:bodyPr>
          <a:lstStyle/>
          <a:p>
            <a:r>
              <a:rPr lang="en-US" sz="3600" b="1" dirty="0">
                <a:latin typeface="Arial" panose="020B0604020202020204" pitchFamily="34" charset="0"/>
              </a:rPr>
              <a:t>     Functions of Smooth ER</a:t>
            </a:r>
            <a:endParaRPr lang="en-US" sz="3600" dirty="0"/>
          </a:p>
        </p:txBody>
      </p:sp>
      <p:sp>
        <p:nvSpPr>
          <p:cNvPr id="3" name="Rectangle 2">
            <a:extLst>
              <a:ext uri="{FF2B5EF4-FFF2-40B4-BE49-F238E27FC236}">
                <a16:creationId xmlns:a16="http://schemas.microsoft.com/office/drawing/2014/main" id="{7875BE4C-E882-43A1-8A4D-83B72B93FCE1}"/>
              </a:ext>
            </a:extLst>
          </p:cNvPr>
          <p:cNvSpPr/>
          <p:nvPr/>
        </p:nvSpPr>
        <p:spPr>
          <a:xfrm>
            <a:off x="457200" y="1219200"/>
            <a:ext cx="7239000" cy="3416320"/>
          </a:xfrm>
          <a:prstGeom prst="rect">
            <a:avLst/>
          </a:prstGeom>
        </p:spPr>
        <p:txBody>
          <a:bodyPr wrap="square">
            <a:spAutoFit/>
          </a:bodyPr>
          <a:lstStyle/>
          <a:p>
            <a:pPr marL="571500" indent="-571500">
              <a:buFont typeface="Wingdings" panose="05000000000000000000" pitchFamily="2" charset="2"/>
              <a:buChar char="§"/>
            </a:pPr>
            <a:r>
              <a:rPr lang="en-US" sz="3600" dirty="0">
                <a:latin typeface="Arial" panose="020B0604020202020204" pitchFamily="34" charset="0"/>
                <a:cs typeface="Arial" panose="020B0604020202020204" pitchFamily="34" charset="0"/>
              </a:rPr>
              <a:t>Synthesis of non-protein substance.</a:t>
            </a:r>
          </a:p>
          <a:p>
            <a:pPr marL="571500" indent="-571500">
              <a:buFont typeface="Wingdings" panose="05000000000000000000" pitchFamily="2" charset="2"/>
              <a:buChar char="§"/>
            </a:pPr>
            <a:r>
              <a:rPr lang="it-IT" sz="3600" dirty="0">
                <a:latin typeface="Arial" panose="020B0604020202020204" pitchFamily="34" charset="0"/>
                <a:cs typeface="Arial" panose="020B0604020202020204" pitchFamily="34" charset="0"/>
              </a:rPr>
              <a:t>Role in cellular metabolism.</a:t>
            </a:r>
          </a:p>
          <a:p>
            <a:pPr marL="571500" indent="-571500">
              <a:buFont typeface="Wingdings" panose="05000000000000000000" pitchFamily="2" charset="2"/>
              <a:buChar char="§"/>
            </a:pPr>
            <a:r>
              <a:rPr lang="en-US" sz="3600" dirty="0">
                <a:latin typeface="Arial" panose="020B0604020202020204" pitchFamily="34" charset="0"/>
                <a:cs typeface="Arial" panose="020B0604020202020204" pitchFamily="34" charset="0"/>
              </a:rPr>
              <a:t>Storage and metabolism of calcium.</a:t>
            </a:r>
          </a:p>
          <a:p>
            <a:pPr marL="571500" indent="-571500">
              <a:buFont typeface="Wingdings" panose="05000000000000000000" pitchFamily="2" charset="2"/>
              <a:buChar char="§"/>
            </a:pPr>
            <a:r>
              <a:rPr lang="en-US" sz="3600" dirty="0">
                <a:latin typeface="Arial" panose="020B0604020202020204" pitchFamily="34" charset="0"/>
                <a:cs typeface="Arial" panose="020B0604020202020204" pitchFamily="34" charset="0"/>
              </a:rPr>
              <a:t>Catabolism and detoxification.</a:t>
            </a:r>
          </a:p>
        </p:txBody>
      </p:sp>
    </p:spTree>
    <p:extLst>
      <p:ext uri="{BB962C8B-B14F-4D97-AF65-F5344CB8AC3E}">
        <p14:creationId xmlns:p14="http://schemas.microsoft.com/office/powerpoint/2010/main" val="4029510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6FC5E6-79AC-4C88-8BE8-D81A99EF2B75}"/>
              </a:ext>
            </a:extLst>
          </p:cNvPr>
          <p:cNvSpPr/>
          <p:nvPr/>
        </p:nvSpPr>
        <p:spPr>
          <a:xfrm>
            <a:off x="152400" y="228600"/>
            <a:ext cx="5715000" cy="6063198"/>
          </a:xfrm>
          <a:prstGeom prst="rect">
            <a:avLst/>
          </a:prstGeom>
        </p:spPr>
        <p:txBody>
          <a:bodyPr wrap="square">
            <a:spAutoFit/>
          </a:bodyPr>
          <a:lstStyle/>
          <a:p>
            <a:r>
              <a:rPr lang="en-US" sz="3200" b="1" dirty="0">
                <a:latin typeface="Arial" panose="020B0604020202020204" pitchFamily="34" charset="0"/>
              </a:rPr>
              <a:t>GOLGI </a:t>
            </a:r>
            <a:r>
              <a:rPr lang="en-US" sz="3200" b="1" dirty="0" smtClean="0">
                <a:latin typeface="Arial" panose="020B0604020202020204" pitchFamily="34" charset="0"/>
              </a:rPr>
              <a:t>APPARATUS</a:t>
            </a:r>
          </a:p>
          <a:p>
            <a:endParaRPr lang="en-US" sz="3200" b="1" dirty="0">
              <a:latin typeface="Arial" panose="020B0604020202020204" pitchFamily="34" charset="0"/>
            </a:endParaRPr>
          </a:p>
          <a:p>
            <a:r>
              <a:rPr lang="en-US" dirty="0">
                <a:latin typeface="Arial" panose="020B0604020202020204" pitchFamily="34" charset="0"/>
                <a:cs typeface="Arial" panose="020B0604020202020204" pitchFamily="34" charset="0"/>
              </a:rPr>
              <a:t>Golgi apparatus, Golgi body or Golgi complex is a</a:t>
            </a:r>
          </a:p>
          <a:p>
            <a:r>
              <a:rPr lang="en-US" dirty="0">
                <a:latin typeface="Arial" panose="020B0604020202020204" pitchFamily="34" charset="0"/>
                <a:cs typeface="Arial" panose="020B0604020202020204" pitchFamily="34" charset="0"/>
              </a:rPr>
              <a:t>membrane-bound organelle, involved in the processing of proteins. It is present in all the cells except red blood cells. It is named after the discoverer Camillo Golgi</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Usually, each cell has one Golgi apparatus. Some of the cells may have more than one Golgi apparatus. Each Golgi apparatus consists of 5 to 8 flattened membranous sacs called the </a:t>
            </a:r>
            <a:r>
              <a:rPr lang="en-US" b="1" dirty="0">
                <a:latin typeface="Arial" panose="020B0604020202020204" pitchFamily="34" charset="0"/>
                <a:cs typeface="Arial" panose="020B0604020202020204" pitchFamily="34" charset="0"/>
              </a:rPr>
              <a:t>cisternae</a:t>
            </a:r>
            <a:r>
              <a:rPr lang="en-US" b="1" dirty="0" smtClean="0">
                <a:latin typeface="Arial" panose="020B0604020202020204" pitchFamily="34" charset="0"/>
                <a:cs typeface="Arial" panose="020B0604020202020204" pitchFamily="34" charset="0"/>
              </a:rPr>
              <a:t>.</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Golgi apparatus is situated near the nucleus. It has</a:t>
            </a:r>
          </a:p>
          <a:p>
            <a:r>
              <a:rPr lang="en-US" dirty="0">
                <a:latin typeface="Arial" panose="020B0604020202020204" pitchFamily="34" charset="0"/>
                <a:cs typeface="Arial" panose="020B0604020202020204" pitchFamily="34" charset="0"/>
              </a:rPr>
              <a:t>two ends or faces, namely </a:t>
            </a:r>
            <a:r>
              <a:rPr lang="en-US" b="1" dirty="0">
                <a:latin typeface="Arial" panose="020B0604020202020204" pitchFamily="34" charset="0"/>
                <a:cs typeface="Arial" panose="020B0604020202020204" pitchFamily="34" charset="0"/>
              </a:rPr>
              <a:t>cis face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trans face. </a:t>
            </a:r>
            <a:r>
              <a:rPr lang="en-US" dirty="0">
                <a:latin typeface="Arial" panose="020B0604020202020204" pitchFamily="34" charset="0"/>
                <a:cs typeface="Arial" panose="020B0604020202020204" pitchFamily="34" charset="0"/>
              </a:rPr>
              <a:t>The cis face is positioned near the ER.</a:t>
            </a:r>
          </a:p>
          <a:p>
            <a:r>
              <a:rPr lang="pt-BR" dirty="0">
                <a:latin typeface="Arial" panose="020B0604020202020204" pitchFamily="34" charset="0"/>
                <a:cs typeface="Arial" panose="020B0604020202020204" pitchFamily="34" charset="0"/>
              </a:rPr>
              <a:t>Reticular vesicles from ER enter </a:t>
            </a:r>
            <a:r>
              <a:rPr lang="en-US" dirty="0">
                <a:latin typeface="Arial" panose="020B0604020202020204" pitchFamily="34" charset="0"/>
                <a:cs typeface="Arial" panose="020B0604020202020204" pitchFamily="34" charset="0"/>
              </a:rPr>
              <a:t>the Golgi apparatus through cis face. The trans face is situated near the cell membrane. The processed substances make their exit from Golgi apparatus through trans face</a:t>
            </a:r>
          </a:p>
        </p:txBody>
      </p:sp>
      <p:pic>
        <p:nvPicPr>
          <p:cNvPr id="4" name="Picture 3">
            <a:extLst>
              <a:ext uri="{FF2B5EF4-FFF2-40B4-BE49-F238E27FC236}">
                <a16:creationId xmlns:a16="http://schemas.microsoft.com/office/drawing/2014/main" id="{FA969907-E886-4BBB-82D5-C302F6C0AD36}"/>
              </a:ext>
            </a:extLst>
          </p:cNvPr>
          <p:cNvPicPr>
            <a:picLocks noChangeAspect="1"/>
          </p:cNvPicPr>
          <p:nvPr/>
        </p:nvPicPr>
        <p:blipFill rotWithShape="1">
          <a:blip r:embed="rId2">
            <a:extLst>
              <a:ext uri="{28A0092B-C50C-407E-A947-70E740481C1C}">
                <a14:useLocalDpi xmlns:a14="http://schemas.microsoft.com/office/drawing/2010/main" val="0"/>
              </a:ext>
            </a:extLst>
          </a:blip>
          <a:srcRect l="31667" t="30731" r="42500" b="29249"/>
          <a:stretch/>
        </p:blipFill>
        <p:spPr>
          <a:xfrm>
            <a:off x="5638799" y="1066800"/>
            <a:ext cx="3487616" cy="5397758"/>
          </a:xfrm>
          <a:prstGeom prst="rect">
            <a:avLst/>
          </a:prstGeom>
        </p:spPr>
      </p:pic>
    </p:spTree>
    <p:extLst>
      <p:ext uri="{BB962C8B-B14F-4D97-AF65-F5344CB8AC3E}">
        <p14:creationId xmlns:p14="http://schemas.microsoft.com/office/powerpoint/2010/main" val="3705930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03229E-4F8E-458C-8191-8561BEA3BA27}"/>
              </a:ext>
            </a:extLst>
          </p:cNvPr>
          <p:cNvSpPr/>
          <p:nvPr/>
        </p:nvSpPr>
        <p:spPr>
          <a:xfrm>
            <a:off x="381000" y="223311"/>
            <a:ext cx="7772400" cy="1508105"/>
          </a:xfrm>
          <a:prstGeom prst="rect">
            <a:avLst/>
          </a:prstGeom>
        </p:spPr>
        <p:txBody>
          <a:bodyPr wrap="square">
            <a:spAutoFit/>
          </a:bodyPr>
          <a:lstStyle/>
          <a:p>
            <a:r>
              <a:rPr lang="en-US" sz="3200" b="1" dirty="0">
                <a:latin typeface="Arial" panose="020B0604020202020204" pitchFamily="34" charset="0"/>
              </a:rPr>
              <a:t>Functions of Golgi Apparatus</a:t>
            </a:r>
            <a:endParaRPr lang="en-US" sz="1600" b="1" i="1" dirty="0">
              <a:solidFill>
                <a:srgbClr val="0080FF"/>
              </a:solidFill>
              <a:latin typeface="Arial" panose="020B0604020202020204" pitchFamily="34" charset="0"/>
            </a:endParaRPr>
          </a:p>
          <a:p>
            <a:r>
              <a:rPr lang="en-US" sz="2000" dirty="0">
                <a:latin typeface="Arial" panose="020B0604020202020204" pitchFamily="34" charset="0"/>
                <a:cs typeface="Arial" panose="020B0604020202020204" pitchFamily="34" charset="0"/>
              </a:rPr>
              <a:t>Major functions of Golgi apparatus are processing,</a:t>
            </a:r>
          </a:p>
          <a:p>
            <a:r>
              <a:rPr lang="en-US" sz="2000" dirty="0">
                <a:latin typeface="Arial" panose="020B0604020202020204" pitchFamily="34" charset="0"/>
                <a:cs typeface="Arial" panose="020B0604020202020204" pitchFamily="34" charset="0"/>
              </a:rPr>
              <a:t>packing, labeling and delivery of proteins and other</a:t>
            </a:r>
          </a:p>
          <a:p>
            <a:r>
              <a:rPr lang="en-US" sz="2000" dirty="0">
                <a:latin typeface="Arial" panose="020B0604020202020204" pitchFamily="34" charset="0"/>
                <a:cs typeface="Arial" panose="020B0604020202020204" pitchFamily="34" charset="0"/>
              </a:rPr>
              <a:t>molecules like lipids to different parts of the cell.</a:t>
            </a:r>
          </a:p>
        </p:txBody>
      </p:sp>
      <p:sp>
        <p:nvSpPr>
          <p:cNvPr id="3" name="Rectangle 2">
            <a:extLst>
              <a:ext uri="{FF2B5EF4-FFF2-40B4-BE49-F238E27FC236}">
                <a16:creationId xmlns:a16="http://schemas.microsoft.com/office/drawing/2014/main" id="{89B567D9-B2BA-49BC-9F36-55FAEC918E8E}"/>
              </a:ext>
            </a:extLst>
          </p:cNvPr>
          <p:cNvSpPr/>
          <p:nvPr/>
        </p:nvSpPr>
        <p:spPr>
          <a:xfrm>
            <a:off x="381000" y="1828800"/>
            <a:ext cx="7467600" cy="4154984"/>
          </a:xfrm>
          <a:prstGeom prst="rect">
            <a:avLst/>
          </a:prstGeom>
        </p:spPr>
        <p:txBody>
          <a:bodyPr wrap="square">
            <a:spAutoFit/>
          </a:bodyPr>
          <a:lstStyle/>
          <a:p>
            <a:r>
              <a:rPr lang="en-US" sz="3200" b="1" dirty="0">
                <a:latin typeface="Arial" panose="020B0604020202020204" pitchFamily="34" charset="0"/>
              </a:rPr>
              <a:t>LYSOSOMES</a:t>
            </a:r>
          </a:p>
          <a:p>
            <a:r>
              <a:rPr lang="en-US" sz="2000" dirty="0">
                <a:latin typeface="Arial" panose="020B0604020202020204" pitchFamily="34" charset="0"/>
                <a:cs typeface="Arial" panose="020B0604020202020204" pitchFamily="34" charset="0"/>
              </a:rPr>
              <a:t>Lysosomes are the membrane-bound vesicular</a:t>
            </a:r>
          </a:p>
          <a:p>
            <a:r>
              <a:rPr lang="en-US" sz="2000" dirty="0">
                <a:latin typeface="Arial" panose="020B0604020202020204" pitchFamily="34" charset="0"/>
                <a:cs typeface="Arial" panose="020B0604020202020204" pitchFamily="34" charset="0"/>
              </a:rPr>
              <a:t>organelles found throughout the cytoplasm. The lysosomes are formed by Golgi apparatus.</a:t>
            </a:r>
          </a:p>
          <a:p>
            <a:r>
              <a:rPr lang="en-US" sz="3200" b="1" dirty="0">
                <a:latin typeface="Arial" panose="020B0604020202020204" pitchFamily="34" charset="0"/>
                <a:cs typeface="Arial" panose="020B0604020202020204" pitchFamily="34" charset="0"/>
              </a:rPr>
              <a:t>Types of Lysosomes</a:t>
            </a:r>
          </a:p>
          <a:p>
            <a:r>
              <a:rPr lang="en-US" sz="2000" dirty="0">
                <a:latin typeface="Arial" panose="020B0604020202020204" pitchFamily="34" charset="0"/>
                <a:cs typeface="Arial" panose="020B0604020202020204" pitchFamily="34" charset="0"/>
              </a:rPr>
              <a:t>Lysosomes are of two types:</a:t>
            </a:r>
          </a:p>
          <a:p>
            <a:r>
              <a:rPr lang="en-US" sz="2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Primary lysosome,</a:t>
            </a:r>
            <a:r>
              <a:rPr lang="en-US" sz="2000" dirty="0">
                <a:latin typeface="Arial" panose="020B0604020202020204" pitchFamily="34" charset="0"/>
                <a:cs typeface="Arial" panose="020B0604020202020204" pitchFamily="34" charset="0"/>
              </a:rPr>
              <a:t> which is pinched off from Golgi</a:t>
            </a:r>
          </a:p>
          <a:p>
            <a:r>
              <a:rPr lang="en-US" sz="2000" dirty="0">
                <a:latin typeface="Arial" panose="020B0604020202020204" pitchFamily="34" charset="0"/>
                <a:cs typeface="Arial" panose="020B0604020202020204" pitchFamily="34" charset="0"/>
              </a:rPr>
              <a:t>apparatus. It is inactive in spite of having hydrolytic</a:t>
            </a:r>
          </a:p>
          <a:p>
            <a:r>
              <a:rPr lang="en-US" sz="2000" dirty="0">
                <a:latin typeface="Arial" panose="020B0604020202020204" pitchFamily="34" charset="0"/>
                <a:cs typeface="Arial" panose="020B0604020202020204" pitchFamily="34" charset="0"/>
              </a:rPr>
              <a:t>Enzymes.</a:t>
            </a:r>
          </a:p>
          <a:p>
            <a:r>
              <a:rPr lang="en-US" sz="2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Secondary lysosome</a:t>
            </a:r>
            <a:r>
              <a:rPr lang="en-US" sz="2000" dirty="0">
                <a:latin typeface="Arial" panose="020B0604020202020204" pitchFamily="34" charset="0"/>
                <a:cs typeface="Arial" panose="020B0604020202020204" pitchFamily="34" charset="0"/>
              </a:rPr>
              <a:t>, is the active lysosome.</a:t>
            </a:r>
          </a:p>
          <a:p>
            <a:r>
              <a:rPr lang="en-US" sz="2000" dirty="0">
                <a:latin typeface="Arial" panose="020B0604020202020204" pitchFamily="34" charset="0"/>
                <a:cs typeface="Arial" panose="020B0604020202020204" pitchFamily="34" charset="0"/>
              </a:rPr>
              <a:t>It is formed by the fusion of a primary lysosome with</a:t>
            </a:r>
          </a:p>
          <a:p>
            <a:r>
              <a:rPr lang="en-US" sz="2000" dirty="0">
                <a:latin typeface="Arial" panose="020B0604020202020204" pitchFamily="34" charset="0"/>
                <a:cs typeface="Arial" panose="020B0604020202020204" pitchFamily="34" charset="0"/>
              </a:rPr>
              <a:t>phagosome or endosome</a:t>
            </a:r>
          </a:p>
        </p:txBody>
      </p:sp>
    </p:spTree>
    <p:extLst>
      <p:ext uri="{BB962C8B-B14F-4D97-AF65-F5344CB8AC3E}">
        <p14:creationId xmlns:p14="http://schemas.microsoft.com/office/powerpoint/2010/main" val="3398615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408DA9-3017-4D0A-90F6-03C36DF589E5}"/>
              </a:ext>
            </a:extLst>
          </p:cNvPr>
          <p:cNvSpPr/>
          <p:nvPr/>
        </p:nvSpPr>
        <p:spPr>
          <a:xfrm>
            <a:off x="533400" y="304800"/>
            <a:ext cx="7620000" cy="5816977"/>
          </a:xfrm>
          <a:prstGeom prst="rect">
            <a:avLst/>
          </a:prstGeom>
        </p:spPr>
        <p:txBody>
          <a:bodyPr wrap="square">
            <a:spAutoFit/>
          </a:bodyPr>
          <a:lstStyle/>
          <a:p>
            <a:r>
              <a:rPr lang="en-US" sz="3200" b="1" dirty="0">
                <a:latin typeface="Arial" panose="020B0604020202020204" pitchFamily="34" charset="0"/>
              </a:rPr>
              <a:t>Functions of Lysosomes</a:t>
            </a:r>
          </a:p>
          <a:p>
            <a:endParaRPr lang="en-US" sz="1600" dirty="0">
              <a:solidFill>
                <a:srgbClr val="000000"/>
              </a:solidFill>
              <a:latin typeface="Arial" panose="020B0604020202020204" pitchFamily="34" charset="0"/>
            </a:endParaRPr>
          </a:p>
          <a:p>
            <a:r>
              <a:rPr lang="en-US" sz="2000" dirty="0">
                <a:latin typeface="Arial" panose="020B0604020202020204" pitchFamily="34" charset="0"/>
              </a:rPr>
              <a:t>Lysosomes are often called </a:t>
            </a:r>
            <a:r>
              <a:rPr lang="en-US" sz="2000" b="1" dirty="0">
                <a:latin typeface="Arial" panose="020B0604020202020204" pitchFamily="34" charset="0"/>
              </a:rPr>
              <a:t>‘garbage system’ </a:t>
            </a:r>
            <a:r>
              <a:rPr lang="en-US" sz="2000" dirty="0">
                <a:latin typeface="Arial" panose="020B0604020202020204" pitchFamily="34" charset="0"/>
              </a:rPr>
              <a:t>of the cell because of their degradation activity. About 50 different hydrolytic enzymes, known as acid </a:t>
            </a:r>
            <a:r>
              <a:rPr lang="en-US" sz="2000" b="1" dirty="0">
                <a:latin typeface="Arial" panose="020B0604020202020204" pitchFamily="34" charset="0"/>
              </a:rPr>
              <a:t>hydroxylases </a:t>
            </a:r>
            <a:r>
              <a:rPr lang="en-US" sz="2000" dirty="0">
                <a:latin typeface="Arial" panose="020B0604020202020204" pitchFamily="34" charset="0"/>
              </a:rPr>
              <a:t>are present in the lysosomes, through  which lysosomes execute their functions</a:t>
            </a:r>
            <a:r>
              <a:rPr lang="en-US" sz="2000" dirty="0" smtClean="0">
                <a:latin typeface="Arial" panose="020B0604020202020204" pitchFamily="34" charset="0"/>
              </a:rPr>
              <a:t>.</a:t>
            </a:r>
          </a:p>
          <a:p>
            <a:endParaRPr lang="en-US" sz="2000" dirty="0">
              <a:latin typeface="Arial" panose="020B0604020202020204" pitchFamily="34" charset="0"/>
            </a:endParaRPr>
          </a:p>
          <a:p>
            <a:r>
              <a:rPr lang="en-US" sz="3200" b="1" dirty="0">
                <a:latin typeface="Arial" panose="020B0604020202020204" pitchFamily="34" charset="0"/>
              </a:rPr>
              <a:t>Important lysosomal enzymes</a:t>
            </a:r>
          </a:p>
          <a:p>
            <a:r>
              <a:rPr lang="en-US" sz="2400" b="1" dirty="0">
                <a:latin typeface="Arial" panose="020B0604020202020204" pitchFamily="34" charset="0"/>
              </a:rPr>
              <a:t>1. Proteases</a:t>
            </a:r>
            <a:r>
              <a:rPr lang="en-US" sz="2400" dirty="0">
                <a:latin typeface="Arial" panose="020B0604020202020204" pitchFamily="34" charset="0"/>
              </a:rPr>
              <a:t>, which hydrolyze the proteins into amino</a:t>
            </a:r>
          </a:p>
          <a:p>
            <a:r>
              <a:rPr lang="en-US" sz="2400" dirty="0">
                <a:latin typeface="Arial" panose="020B0604020202020204" pitchFamily="34" charset="0"/>
              </a:rPr>
              <a:t>Acids.</a:t>
            </a:r>
          </a:p>
          <a:p>
            <a:r>
              <a:rPr lang="en-US" sz="2400" b="1" dirty="0">
                <a:latin typeface="Arial" panose="020B0604020202020204" pitchFamily="34" charset="0"/>
              </a:rPr>
              <a:t>2. Lipases, </a:t>
            </a:r>
            <a:r>
              <a:rPr lang="en-US" sz="2400" dirty="0">
                <a:latin typeface="Arial" panose="020B0604020202020204" pitchFamily="34" charset="0"/>
              </a:rPr>
              <a:t>which hydrolyze the lipids into fatty acids</a:t>
            </a:r>
          </a:p>
          <a:p>
            <a:r>
              <a:rPr lang="en-US" sz="2400" dirty="0">
                <a:latin typeface="Arial" panose="020B0604020202020204" pitchFamily="34" charset="0"/>
              </a:rPr>
              <a:t>and glycerides.</a:t>
            </a:r>
          </a:p>
          <a:p>
            <a:r>
              <a:rPr lang="en-US" sz="2400" b="1" dirty="0">
                <a:latin typeface="Arial" panose="020B0604020202020204" pitchFamily="34" charset="0"/>
              </a:rPr>
              <a:t>3. Amylases, </a:t>
            </a:r>
            <a:r>
              <a:rPr lang="en-US" sz="2400" dirty="0">
                <a:latin typeface="Arial" panose="020B0604020202020204" pitchFamily="34" charset="0"/>
              </a:rPr>
              <a:t>which hydrolyze the polysaccharides</a:t>
            </a:r>
          </a:p>
          <a:p>
            <a:r>
              <a:rPr lang="en-US" sz="2400" dirty="0">
                <a:latin typeface="Arial" panose="020B0604020202020204" pitchFamily="34" charset="0"/>
              </a:rPr>
              <a:t>into glucose.</a:t>
            </a:r>
          </a:p>
          <a:p>
            <a:r>
              <a:rPr lang="en-US" sz="2400" b="1" dirty="0">
                <a:latin typeface="Arial" panose="020B0604020202020204" pitchFamily="34" charset="0"/>
              </a:rPr>
              <a:t>4. Nucleases,</a:t>
            </a:r>
            <a:r>
              <a:rPr lang="en-US" sz="2400" dirty="0">
                <a:latin typeface="Arial" panose="020B0604020202020204" pitchFamily="34" charset="0"/>
              </a:rPr>
              <a:t> which hydrolyze the nucleic acids into</a:t>
            </a:r>
          </a:p>
          <a:p>
            <a:r>
              <a:rPr lang="en-US" sz="2400" dirty="0">
                <a:latin typeface="Arial" panose="020B0604020202020204" pitchFamily="34" charset="0"/>
              </a:rPr>
              <a:t>mononucleotides.</a:t>
            </a:r>
            <a:endParaRPr lang="en-US" sz="2400" dirty="0"/>
          </a:p>
        </p:txBody>
      </p:sp>
    </p:spTree>
    <p:extLst>
      <p:ext uri="{BB962C8B-B14F-4D97-AF65-F5344CB8AC3E}">
        <p14:creationId xmlns:p14="http://schemas.microsoft.com/office/powerpoint/2010/main" val="87040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1E69BA-64C6-4FEA-9D02-71FC1FE930F0}"/>
              </a:ext>
            </a:extLst>
          </p:cNvPr>
          <p:cNvSpPr/>
          <p:nvPr/>
        </p:nvSpPr>
        <p:spPr>
          <a:xfrm>
            <a:off x="228600" y="152400"/>
            <a:ext cx="8458200" cy="6309420"/>
          </a:xfrm>
          <a:prstGeom prst="rect">
            <a:avLst/>
          </a:prstGeom>
        </p:spPr>
        <p:txBody>
          <a:bodyPr wrap="square">
            <a:spAutoFit/>
          </a:bodyPr>
          <a:lstStyle/>
          <a:p>
            <a:r>
              <a:rPr lang="en-US" sz="3600" b="1" dirty="0">
                <a:latin typeface="Arial" panose="020B0604020202020204" pitchFamily="34" charset="0"/>
              </a:rPr>
              <a:t>PEROXISOMES</a:t>
            </a:r>
          </a:p>
          <a:p>
            <a:r>
              <a:rPr lang="en-US" sz="2400" dirty="0">
                <a:latin typeface="Arial" panose="020B0604020202020204" pitchFamily="34" charset="0"/>
                <a:cs typeface="Arial" panose="020B0604020202020204" pitchFamily="34" charset="0"/>
              </a:rPr>
              <a:t>Peroxisomes or microbodies are the membrane</a:t>
            </a:r>
          </a:p>
          <a:p>
            <a:r>
              <a:rPr lang="en-US" sz="2400" dirty="0">
                <a:latin typeface="Arial" panose="020B0604020202020204" pitchFamily="34" charset="0"/>
                <a:cs typeface="Arial" panose="020B0604020202020204" pitchFamily="34" charset="0"/>
              </a:rPr>
              <a:t>limited vesicles like the lysosomes. Unlike lysosomes,</a:t>
            </a:r>
          </a:p>
          <a:p>
            <a:r>
              <a:rPr lang="en-US" sz="2400" dirty="0">
                <a:latin typeface="Arial" panose="020B0604020202020204" pitchFamily="34" charset="0"/>
                <a:cs typeface="Arial" panose="020B0604020202020204" pitchFamily="34" charset="0"/>
              </a:rPr>
              <a:t>peroxisomes are pinched off from ER and not from the Golgi apparatus. Peroxisomes contain some oxidative enzymes such as catalase and urate oxidase</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3200" b="1" dirty="0">
                <a:latin typeface="Arial" panose="020B0604020202020204" pitchFamily="34" charset="0"/>
              </a:rPr>
              <a:t>Functions of Peroxisomes</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Breakdown the fatty acids by means of a process called beta oxidation.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Degrade the toxic substances such as hydrogen peroxide and other metabolic products by means of </a:t>
            </a:r>
            <a:r>
              <a:rPr lang="en-US" sz="2400" b="1" dirty="0">
                <a:latin typeface="Arial" panose="020B0604020202020204" pitchFamily="34" charset="0"/>
                <a:cs typeface="Arial" panose="020B0604020202020204" pitchFamily="34" charset="0"/>
              </a:rPr>
              <a:t>detoxification.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Accelerate gluconeogenesis from fats.</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Degrade purine to uric acid.</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Participate in the formation of myelin.</a:t>
            </a: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Play a role in the formation of bile acids.</a:t>
            </a:r>
          </a:p>
        </p:txBody>
      </p:sp>
    </p:spTree>
    <p:extLst>
      <p:ext uri="{BB962C8B-B14F-4D97-AF65-F5344CB8AC3E}">
        <p14:creationId xmlns:p14="http://schemas.microsoft.com/office/powerpoint/2010/main" val="1956762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89A047-BC13-4A1E-B22E-06FEA865FBCA}"/>
              </a:ext>
            </a:extLst>
          </p:cNvPr>
          <p:cNvSpPr/>
          <p:nvPr/>
        </p:nvSpPr>
        <p:spPr>
          <a:xfrm>
            <a:off x="228600" y="228600"/>
            <a:ext cx="8305800" cy="2769989"/>
          </a:xfrm>
          <a:prstGeom prst="rect">
            <a:avLst/>
          </a:prstGeom>
        </p:spPr>
        <p:txBody>
          <a:bodyPr wrap="square">
            <a:spAutoFit/>
          </a:bodyPr>
          <a:lstStyle/>
          <a:p>
            <a:r>
              <a:rPr lang="en-US" sz="3600" b="1" dirty="0">
                <a:latin typeface="Arial" panose="020B0604020202020204" pitchFamily="34" charset="0"/>
              </a:rPr>
              <a:t>CENTROSOME AND CENTRIOLES</a:t>
            </a:r>
          </a:p>
          <a:p>
            <a:r>
              <a:rPr lang="en-US" sz="2400" dirty="0">
                <a:latin typeface="Arial" panose="020B0604020202020204" pitchFamily="34" charset="0"/>
              </a:rPr>
              <a:t>Centrosome is the membrane-bound cellular organelle</a:t>
            </a:r>
          </a:p>
          <a:p>
            <a:r>
              <a:rPr lang="en-US" sz="2400" dirty="0">
                <a:latin typeface="Arial" panose="020B0604020202020204" pitchFamily="34" charset="0"/>
              </a:rPr>
              <a:t>situated almost in the center of cell, close to nucleus.</a:t>
            </a:r>
          </a:p>
          <a:p>
            <a:r>
              <a:rPr lang="en-US" sz="2400" dirty="0">
                <a:latin typeface="Arial" panose="020B0604020202020204" pitchFamily="34" charset="0"/>
              </a:rPr>
              <a:t>It consists of two cylindrical structures called centrioles</a:t>
            </a:r>
          </a:p>
          <a:p>
            <a:r>
              <a:rPr lang="en-US" sz="2400" dirty="0">
                <a:latin typeface="Arial" panose="020B0604020202020204" pitchFamily="34" charset="0"/>
              </a:rPr>
              <a:t>which are made up of proteins. Centrioles are responsible</a:t>
            </a:r>
          </a:p>
          <a:p>
            <a:r>
              <a:rPr lang="en-US" sz="2400" dirty="0">
                <a:latin typeface="Arial" panose="020B0604020202020204" pitchFamily="34" charset="0"/>
              </a:rPr>
              <a:t>for the movement of chromosomes during cell division.</a:t>
            </a:r>
          </a:p>
          <a:p>
            <a:endParaRPr lang="en-US" b="1" dirty="0">
              <a:solidFill>
                <a:srgbClr val="660000"/>
              </a:solidFill>
              <a:latin typeface="Wingdings-Regular"/>
            </a:endParaRPr>
          </a:p>
        </p:txBody>
      </p:sp>
      <p:sp>
        <p:nvSpPr>
          <p:cNvPr id="3" name="Rectangle 2">
            <a:extLst>
              <a:ext uri="{FF2B5EF4-FFF2-40B4-BE49-F238E27FC236}">
                <a16:creationId xmlns:a16="http://schemas.microsoft.com/office/drawing/2014/main" id="{F2DBC2BA-BAE3-4D8E-A762-91A612F454A0}"/>
              </a:ext>
            </a:extLst>
          </p:cNvPr>
          <p:cNvSpPr/>
          <p:nvPr/>
        </p:nvSpPr>
        <p:spPr>
          <a:xfrm>
            <a:off x="241495" y="2667000"/>
            <a:ext cx="8001000" cy="3231654"/>
          </a:xfrm>
          <a:prstGeom prst="rect">
            <a:avLst/>
          </a:prstGeom>
        </p:spPr>
        <p:txBody>
          <a:bodyPr wrap="square">
            <a:spAutoFit/>
          </a:bodyPr>
          <a:lstStyle/>
          <a:p>
            <a:r>
              <a:rPr lang="en-US" sz="3600" b="1" dirty="0">
                <a:latin typeface="Arial" panose="020B0604020202020204" pitchFamily="34" charset="0"/>
              </a:rPr>
              <a:t>MITOCHONDRION</a:t>
            </a:r>
          </a:p>
          <a:p>
            <a:r>
              <a:rPr lang="en-US" sz="2400" dirty="0">
                <a:latin typeface="Arial" panose="020B0604020202020204" pitchFamily="34" charset="0"/>
                <a:cs typeface="Arial" panose="020B0604020202020204" pitchFamily="34" charset="0"/>
              </a:rPr>
              <a:t>Mitochondrion  is a membrane bound cytoplasmic organelle concerned with production of energy. It is a rod-shaped or oval-shaped structure with a diameter of 0.5 to 1 μ. It is covered by a bilayered membrane. The outer membrane is smooth and encloses the contents of mitochondrion. This membrane contains various enzymes such as acetyl-CoA synthetase.</a:t>
            </a:r>
          </a:p>
        </p:txBody>
      </p:sp>
    </p:spTree>
    <p:extLst>
      <p:ext uri="{BB962C8B-B14F-4D97-AF65-F5344CB8AC3E}">
        <p14:creationId xmlns:p14="http://schemas.microsoft.com/office/powerpoint/2010/main" val="2203248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2BF9F-50E9-4CB6-9067-CDD688B9D65C}"/>
              </a:ext>
            </a:extLst>
          </p:cNvPr>
          <p:cNvPicPr>
            <a:picLocks noChangeAspect="1"/>
          </p:cNvPicPr>
          <p:nvPr/>
        </p:nvPicPr>
        <p:blipFill rotWithShape="1">
          <a:blip r:embed="rId2">
            <a:extLst>
              <a:ext uri="{28A0092B-C50C-407E-A947-70E740481C1C}">
                <a14:useLocalDpi xmlns:a14="http://schemas.microsoft.com/office/drawing/2010/main" val="0"/>
              </a:ext>
            </a:extLst>
          </a:blip>
          <a:srcRect l="29999" t="33695" r="41667" b="47036"/>
          <a:stretch/>
        </p:blipFill>
        <p:spPr>
          <a:xfrm>
            <a:off x="1333500" y="304800"/>
            <a:ext cx="6477000" cy="3505200"/>
          </a:xfrm>
          <a:prstGeom prst="rect">
            <a:avLst/>
          </a:prstGeom>
        </p:spPr>
      </p:pic>
      <p:sp>
        <p:nvSpPr>
          <p:cNvPr id="4" name="Rectangle 3">
            <a:extLst>
              <a:ext uri="{FF2B5EF4-FFF2-40B4-BE49-F238E27FC236}">
                <a16:creationId xmlns:a16="http://schemas.microsoft.com/office/drawing/2014/main" id="{F18F75BE-938F-40CA-8C5F-B7F4D7235CC6}"/>
              </a:ext>
            </a:extLst>
          </p:cNvPr>
          <p:cNvSpPr/>
          <p:nvPr/>
        </p:nvSpPr>
        <p:spPr>
          <a:xfrm>
            <a:off x="381000" y="3962400"/>
            <a:ext cx="6819900" cy="2308324"/>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inner membrane is folded in the form of shelf-like inward projections called </a:t>
            </a:r>
            <a:r>
              <a:rPr lang="en-US" sz="2400" b="1" dirty="0">
                <a:latin typeface="Arial" panose="020B0604020202020204" pitchFamily="34" charset="0"/>
                <a:cs typeface="Arial" panose="020B0604020202020204" pitchFamily="34" charset="0"/>
              </a:rPr>
              <a:t>cristae </a:t>
            </a:r>
            <a:r>
              <a:rPr lang="en-US" sz="2400" dirty="0">
                <a:latin typeface="Arial" panose="020B0604020202020204" pitchFamily="34" charset="0"/>
                <a:cs typeface="Arial" panose="020B0604020202020204" pitchFamily="34" charset="0"/>
              </a:rPr>
              <a:t>and it covers the inner matrix space. Cristae contain many enzymes and other protein molecules which are involved in respiration and synthesis of ATP.</a:t>
            </a:r>
          </a:p>
        </p:txBody>
      </p:sp>
    </p:spTree>
    <p:extLst>
      <p:ext uri="{BB962C8B-B14F-4D97-AF65-F5344CB8AC3E}">
        <p14:creationId xmlns:p14="http://schemas.microsoft.com/office/powerpoint/2010/main" val="4280619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1B381B-FADB-42AF-A790-886FD0932A57}"/>
              </a:ext>
            </a:extLst>
          </p:cNvPr>
          <p:cNvSpPr/>
          <p:nvPr/>
        </p:nvSpPr>
        <p:spPr>
          <a:xfrm>
            <a:off x="-152400" y="304800"/>
            <a:ext cx="7239000" cy="646331"/>
          </a:xfrm>
          <a:prstGeom prst="rect">
            <a:avLst/>
          </a:prstGeom>
        </p:spPr>
        <p:txBody>
          <a:bodyPr wrap="square">
            <a:spAutoFit/>
          </a:bodyPr>
          <a:lstStyle/>
          <a:p>
            <a:r>
              <a:rPr lang="en-US" sz="3600" b="1" dirty="0">
                <a:latin typeface="Arial" panose="020B0604020202020204" pitchFamily="34" charset="0"/>
              </a:rPr>
              <a:t>    Functions of Mitochondrion</a:t>
            </a:r>
            <a:endParaRPr lang="en-US" sz="3600" b="1" dirty="0"/>
          </a:p>
        </p:txBody>
      </p:sp>
      <p:sp>
        <p:nvSpPr>
          <p:cNvPr id="3" name="Rectangle 2">
            <a:extLst>
              <a:ext uri="{FF2B5EF4-FFF2-40B4-BE49-F238E27FC236}">
                <a16:creationId xmlns:a16="http://schemas.microsoft.com/office/drawing/2014/main" id="{9F87C583-DE6F-4AFF-AB65-C659977CD557}"/>
              </a:ext>
            </a:extLst>
          </p:cNvPr>
          <p:cNvSpPr/>
          <p:nvPr/>
        </p:nvSpPr>
        <p:spPr>
          <a:xfrm>
            <a:off x="342900" y="1219200"/>
            <a:ext cx="8039100" cy="3108543"/>
          </a:xfrm>
          <a:prstGeom prst="rect">
            <a:avLst/>
          </a:prstGeom>
        </p:spPr>
        <p:txBody>
          <a:bodyPr wrap="square">
            <a:spAutoFit/>
          </a:bodyPr>
          <a:lstStyle/>
          <a:p>
            <a:r>
              <a:rPr lang="en-US" sz="2800" dirty="0">
                <a:latin typeface="Arial" panose="020B0604020202020204" pitchFamily="34" charset="0"/>
              </a:rPr>
              <a:t>Mitochondrion is called the </a:t>
            </a:r>
            <a:r>
              <a:rPr lang="en-US" sz="2800" b="1" dirty="0">
                <a:latin typeface="Arial" panose="020B0604020202020204" pitchFamily="34" charset="0"/>
              </a:rPr>
              <a:t>“power house” </a:t>
            </a:r>
            <a:r>
              <a:rPr lang="en-US" sz="2800" dirty="0">
                <a:latin typeface="Arial" panose="020B0604020202020204" pitchFamily="34" charset="0"/>
              </a:rPr>
              <a:t>of the cell because it produces the energy required</a:t>
            </a:r>
          </a:p>
          <a:p>
            <a:r>
              <a:rPr lang="en-US" sz="2800" dirty="0">
                <a:latin typeface="Arial" panose="020B0604020202020204" pitchFamily="34" charset="0"/>
              </a:rPr>
              <a:t>for cellular functions. </a:t>
            </a:r>
          </a:p>
          <a:p>
            <a:r>
              <a:rPr lang="en-US" sz="2800" dirty="0">
                <a:latin typeface="Arial" panose="020B0604020202020204" pitchFamily="34" charset="0"/>
              </a:rPr>
              <a:t>The energy is produced during the oxidation of digested food particles like proteins, lipids and carbohydrates by the oxidative enzymes in cristae.</a:t>
            </a:r>
            <a:endParaRPr lang="en-US" sz="2800" dirty="0"/>
          </a:p>
        </p:txBody>
      </p:sp>
    </p:spTree>
    <p:extLst>
      <p:ext uri="{BB962C8B-B14F-4D97-AF65-F5344CB8AC3E}">
        <p14:creationId xmlns:p14="http://schemas.microsoft.com/office/powerpoint/2010/main" val="311001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9F8F33-74DD-4EA2-9FF0-8D1FABD7736D}"/>
              </a:ext>
            </a:extLst>
          </p:cNvPr>
          <p:cNvSpPr/>
          <p:nvPr/>
        </p:nvSpPr>
        <p:spPr>
          <a:xfrm>
            <a:off x="152400" y="304800"/>
            <a:ext cx="8115300" cy="4708981"/>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General Characteristics of Cell</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Each cell in the body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1.Needs nutrition and oxygen.</a:t>
            </a:r>
          </a:p>
          <a:p>
            <a:r>
              <a:rPr lang="en-US" sz="2400" dirty="0">
                <a:latin typeface="Arial" panose="020B0604020202020204" pitchFamily="34" charset="0"/>
                <a:cs typeface="Arial" panose="020B0604020202020204" pitchFamily="34" charset="0"/>
              </a:rPr>
              <a:t>2.Produces its own energy necessary for its growth,</a:t>
            </a:r>
          </a:p>
          <a:p>
            <a:r>
              <a:rPr lang="en-US" sz="2400" dirty="0">
                <a:latin typeface="Arial" panose="020B0604020202020204" pitchFamily="34" charset="0"/>
                <a:cs typeface="Arial" panose="020B0604020202020204" pitchFamily="34" charset="0"/>
              </a:rPr>
              <a:t>repair and other activities.</a:t>
            </a:r>
          </a:p>
          <a:p>
            <a:r>
              <a:rPr lang="en-US" sz="2400" dirty="0">
                <a:latin typeface="Arial" panose="020B0604020202020204" pitchFamily="34" charset="0"/>
                <a:cs typeface="Arial" panose="020B0604020202020204" pitchFamily="34" charset="0"/>
              </a:rPr>
              <a:t>3.Eliminates carbon dioxide and other metabolic wastes.</a:t>
            </a:r>
          </a:p>
          <a:p>
            <a:r>
              <a:rPr lang="en-US" sz="2400" dirty="0">
                <a:latin typeface="Arial" panose="020B0604020202020204" pitchFamily="34" charset="0"/>
                <a:cs typeface="Arial" panose="020B0604020202020204" pitchFamily="34" charset="0"/>
              </a:rPr>
              <a:t>4. Maintains the medium, i.e. the environment for its</a:t>
            </a:r>
          </a:p>
          <a:p>
            <a:r>
              <a:rPr lang="en-US" sz="2400" dirty="0">
                <a:latin typeface="Arial" panose="020B0604020202020204" pitchFamily="34" charset="0"/>
                <a:cs typeface="Arial" panose="020B0604020202020204" pitchFamily="34" charset="0"/>
              </a:rPr>
              <a:t>Survival.</a:t>
            </a:r>
          </a:p>
          <a:p>
            <a:r>
              <a:rPr lang="en-US" sz="2400" dirty="0">
                <a:latin typeface="Arial" panose="020B0604020202020204" pitchFamily="34" charset="0"/>
                <a:cs typeface="Arial" panose="020B0604020202020204" pitchFamily="34" charset="0"/>
              </a:rPr>
              <a:t>5. Shows immediate response to the entry of invaders</a:t>
            </a:r>
          </a:p>
          <a:p>
            <a:r>
              <a:rPr lang="en-US" sz="2400" dirty="0">
                <a:latin typeface="Arial" panose="020B0604020202020204" pitchFamily="34" charset="0"/>
                <a:cs typeface="Arial" panose="020B0604020202020204" pitchFamily="34" charset="0"/>
              </a:rPr>
              <a:t>like bacteria or toxic substances into the body.</a:t>
            </a:r>
          </a:p>
          <a:p>
            <a:r>
              <a:rPr lang="en-US" sz="2400" dirty="0">
                <a:latin typeface="Arial" panose="020B0604020202020204" pitchFamily="34" charset="0"/>
                <a:cs typeface="Arial" panose="020B0604020202020204" pitchFamily="34" charset="0"/>
              </a:rPr>
              <a:t>6.Reproduces by division. There are some exceptions</a:t>
            </a:r>
          </a:p>
          <a:p>
            <a:r>
              <a:rPr lang="en-US" sz="2400" dirty="0">
                <a:latin typeface="Arial" panose="020B0604020202020204" pitchFamily="34" charset="0"/>
                <a:cs typeface="Arial" panose="020B0604020202020204" pitchFamily="34" charset="0"/>
              </a:rPr>
              <a:t>like neuron, which do not reproduce.</a:t>
            </a:r>
          </a:p>
        </p:txBody>
      </p:sp>
    </p:spTree>
    <p:extLst>
      <p:ext uri="{BB962C8B-B14F-4D97-AF65-F5344CB8AC3E}">
        <p14:creationId xmlns:p14="http://schemas.microsoft.com/office/powerpoint/2010/main" val="2869932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8C0C2D-B999-4BB3-A177-C28B126138C7}"/>
              </a:ext>
            </a:extLst>
          </p:cNvPr>
          <p:cNvSpPr/>
          <p:nvPr/>
        </p:nvSpPr>
        <p:spPr>
          <a:xfrm>
            <a:off x="304800" y="304800"/>
            <a:ext cx="7810500" cy="1077218"/>
          </a:xfrm>
          <a:prstGeom prst="rect">
            <a:avLst/>
          </a:prstGeom>
        </p:spPr>
        <p:txBody>
          <a:bodyPr wrap="square">
            <a:spAutoFit/>
          </a:bodyPr>
          <a:lstStyle/>
          <a:p>
            <a:r>
              <a:rPr lang="en-US" sz="3200" b="1" dirty="0">
                <a:latin typeface="Arial" panose="020B0604020202020204" pitchFamily="34" charset="0"/>
              </a:rPr>
              <a:t>ORGANELLES WITHOUT LIMITING MEMBRANE</a:t>
            </a:r>
            <a:endParaRPr lang="en-US" sz="3200" b="1" dirty="0"/>
          </a:p>
        </p:txBody>
      </p:sp>
      <p:sp>
        <p:nvSpPr>
          <p:cNvPr id="4" name="Rectangle 3">
            <a:extLst>
              <a:ext uri="{FF2B5EF4-FFF2-40B4-BE49-F238E27FC236}">
                <a16:creationId xmlns:a16="http://schemas.microsoft.com/office/drawing/2014/main" id="{109B124A-D570-4A93-B356-FC022D36DCF0}"/>
              </a:ext>
            </a:extLst>
          </p:cNvPr>
          <p:cNvSpPr/>
          <p:nvPr/>
        </p:nvSpPr>
        <p:spPr>
          <a:xfrm>
            <a:off x="316522" y="1524000"/>
            <a:ext cx="8217877" cy="3170099"/>
          </a:xfrm>
          <a:prstGeom prst="rect">
            <a:avLst/>
          </a:prstGeom>
        </p:spPr>
        <p:txBody>
          <a:bodyPr wrap="square">
            <a:spAutoFit/>
          </a:bodyPr>
          <a:lstStyle/>
          <a:p>
            <a:r>
              <a:rPr lang="en-US" sz="3200" b="1" dirty="0">
                <a:latin typeface="Arial" panose="020B0604020202020204" pitchFamily="34" charset="0"/>
              </a:rPr>
              <a:t>RIBOSOMES:</a:t>
            </a:r>
          </a:p>
          <a:p>
            <a:r>
              <a:rPr lang="en-US" sz="2400" dirty="0">
                <a:latin typeface="Arial" panose="020B0604020202020204" pitchFamily="34" charset="0"/>
              </a:rPr>
              <a:t>Ribosomes are the organelles without limiting membrane.</a:t>
            </a:r>
          </a:p>
          <a:p>
            <a:r>
              <a:rPr lang="en-US" sz="2400" dirty="0">
                <a:latin typeface="Arial" panose="020B0604020202020204" pitchFamily="34" charset="0"/>
              </a:rPr>
              <a:t>These organelles are granular and small dot-like</a:t>
            </a:r>
          </a:p>
          <a:p>
            <a:r>
              <a:rPr lang="en-US" sz="2400" dirty="0">
                <a:latin typeface="Arial" panose="020B0604020202020204" pitchFamily="34" charset="0"/>
              </a:rPr>
              <a:t>structures with a diameter of 15 nm. Ribosomes are</a:t>
            </a:r>
          </a:p>
          <a:p>
            <a:r>
              <a:rPr lang="en-US" sz="2400" dirty="0">
                <a:latin typeface="Arial" panose="020B0604020202020204" pitchFamily="34" charset="0"/>
              </a:rPr>
              <a:t>made up of 35% of proteins and 65% of ribonucleic acid(RNA). RNA present in ribosomes is called ribosomal RNA (rRNA). Ribosomes are concerned with protein synthesis in the cell.</a:t>
            </a:r>
            <a:endParaRPr lang="en-US" sz="2400" dirty="0"/>
          </a:p>
        </p:txBody>
      </p:sp>
    </p:spTree>
    <p:extLst>
      <p:ext uri="{BB962C8B-B14F-4D97-AF65-F5344CB8AC3E}">
        <p14:creationId xmlns:p14="http://schemas.microsoft.com/office/powerpoint/2010/main" val="2070807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B43FFE-A152-4F7F-87F6-6AEC73E6D383}"/>
              </a:ext>
            </a:extLst>
          </p:cNvPr>
          <p:cNvSpPr/>
          <p:nvPr/>
        </p:nvSpPr>
        <p:spPr>
          <a:xfrm>
            <a:off x="304800" y="228600"/>
            <a:ext cx="6629400" cy="1446550"/>
          </a:xfrm>
          <a:prstGeom prst="rect">
            <a:avLst/>
          </a:prstGeom>
        </p:spPr>
        <p:txBody>
          <a:bodyPr wrap="square">
            <a:spAutoFit/>
          </a:bodyPr>
          <a:lstStyle/>
          <a:p>
            <a:r>
              <a:rPr lang="en-US" sz="2800" b="1" dirty="0">
                <a:latin typeface="Arial" panose="020B0604020202020204" pitchFamily="34" charset="0"/>
              </a:rPr>
              <a:t>Types of Ribosomes</a:t>
            </a:r>
          </a:p>
          <a:p>
            <a:r>
              <a:rPr lang="en-US" sz="2000" dirty="0">
                <a:latin typeface="Arial" panose="020B0604020202020204" pitchFamily="34" charset="0"/>
              </a:rPr>
              <a:t>Ribosomes are of two types:</a:t>
            </a:r>
          </a:p>
          <a:p>
            <a:r>
              <a:rPr lang="en-US" sz="2000" dirty="0">
                <a:latin typeface="Arial" panose="020B0604020202020204" pitchFamily="34" charset="0"/>
              </a:rPr>
              <a:t>i. Ribosomes that are attached to rough ER.</a:t>
            </a:r>
          </a:p>
          <a:p>
            <a:r>
              <a:rPr lang="en-US" sz="2000" dirty="0">
                <a:latin typeface="Arial" panose="020B0604020202020204" pitchFamily="34" charset="0"/>
              </a:rPr>
              <a:t>ii. Free ribosomes that are distributed in the cytoplasm.</a:t>
            </a:r>
            <a:endParaRPr lang="en-US" sz="2000" dirty="0"/>
          </a:p>
        </p:txBody>
      </p:sp>
      <p:sp>
        <p:nvSpPr>
          <p:cNvPr id="3" name="Rectangle 2">
            <a:extLst>
              <a:ext uri="{FF2B5EF4-FFF2-40B4-BE49-F238E27FC236}">
                <a16:creationId xmlns:a16="http://schemas.microsoft.com/office/drawing/2014/main" id="{9F96FCB2-4656-435D-8670-7BDCEA6B447F}"/>
              </a:ext>
            </a:extLst>
          </p:cNvPr>
          <p:cNvSpPr/>
          <p:nvPr/>
        </p:nvSpPr>
        <p:spPr>
          <a:xfrm>
            <a:off x="287215" y="1675150"/>
            <a:ext cx="8610600" cy="4278094"/>
          </a:xfrm>
          <a:prstGeom prst="rect">
            <a:avLst/>
          </a:prstGeom>
        </p:spPr>
        <p:txBody>
          <a:bodyPr wrap="square">
            <a:spAutoFit/>
          </a:bodyPr>
          <a:lstStyle/>
          <a:p>
            <a:r>
              <a:rPr lang="en-US" sz="3200" b="1" dirty="0">
                <a:latin typeface="Arial" panose="020B0604020202020204" pitchFamily="34" charset="0"/>
              </a:rPr>
              <a:t>Functions of Ribosomes</a:t>
            </a:r>
          </a:p>
          <a:p>
            <a:r>
              <a:rPr lang="en-US" sz="2400" dirty="0">
                <a:latin typeface="Arial" panose="020B0604020202020204" pitchFamily="34" charset="0"/>
              </a:rPr>
              <a:t>Ribosomes are called </a:t>
            </a:r>
            <a:r>
              <a:rPr lang="en-US" sz="2400" b="1" dirty="0">
                <a:latin typeface="Arial" panose="020B0604020202020204" pitchFamily="34" charset="0"/>
              </a:rPr>
              <a:t>‘protein factories’ </a:t>
            </a:r>
            <a:r>
              <a:rPr lang="en-US" sz="2400" dirty="0">
                <a:latin typeface="Arial" panose="020B0604020202020204" pitchFamily="34" charset="0"/>
              </a:rPr>
              <a:t>because they are</a:t>
            </a:r>
          </a:p>
          <a:p>
            <a:r>
              <a:rPr lang="en-US" sz="2400" dirty="0">
                <a:latin typeface="Arial" panose="020B0604020202020204" pitchFamily="34" charset="0"/>
              </a:rPr>
              <a:t>Involved in protein synthesis. Messenger RNA</a:t>
            </a:r>
          </a:p>
          <a:p>
            <a:r>
              <a:rPr lang="en-US" sz="2400" dirty="0">
                <a:latin typeface="Arial" panose="020B0604020202020204" pitchFamily="34" charset="0"/>
              </a:rPr>
              <a:t>(mRNA) carries the </a:t>
            </a:r>
            <a:r>
              <a:rPr lang="en-US" sz="2400" b="1" dirty="0">
                <a:latin typeface="Arial" panose="020B0604020202020204" pitchFamily="34" charset="0"/>
              </a:rPr>
              <a:t>genetic code </a:t>
            </a:r>
            <a:r>
              <a:rPr lang="en-US" sz="2400" dirty="0">
                <a:latin typeface="Arial" panose="020B0604020202020204" pitchFamily="34" charset="0"/>
              </a:rPr>
              <a:t>for protein synthesis</a:t>
            </a:r>
          </a:p>
          <a:p>
            <a:r>
              <a:rPr lang="en-US" sz="2400" dirty="0">
                <a:latin typeface="Arial" panose="020B0604020202020204" pitchFamily="34" charset="0"/>
              </a:rPr>
              <a:t>from nucleus to the ribosomes. The ribosomes, in turn</a:t>
            </a:r>
          </a:p>
          <a:p>
            <a:r>
              <a:rPr lang="en-US" sz="2400" dirty="0">
                <a:latin typeface="Arial" panose="020B0604020202020204" pitchFamily="34" charset="0"/>
              </a:rPr>
              <a:t>arrange the amino acids into small units of proteins.</a:t>
            </a:r>
          </a:p>
          <a:p>
            <a:r>
              <a:rPr lang="en-US" sz="2400" dirty="0">
                <a:latin typeface="Arial" panose="020B0604020202020204" pitchFamily="34" charset="0"/>
              </a:rPr>
              <a:t>Ribosomes attached to rough ER are involved in the synthesis of proteins such as the enzymatic proteins, hormonal proteins, lysosomal proteins.</a:t>
            </a:r>
          </a:p>
          <a:p>
            <a:r>
              <a:rPr lang="en-US" sz="2400" dirty="0">
                <a:latin typeface="Arial" panose="020B0604020202020204" pitchFamily="34" charset="0"/>
              </a:rPr>
              <a:t>Free ribosomes are responsible for the synthesis of</a:t>
            </a:r>
          </a:p>
          <a:p>
            <a:r>
              <a:rPr lang="en-US" sz="2400" dirty="0">
                <a:latin typeface="Arial" panose="020B0604020202020204" pitchFamily="34" charset="0"/>
              </a:rPr>
              <a:t>proteins in hemoglobin, peroxisome and mitochondria.</a:t>
            </a:r>
            <a:endParaRPr lang="en-US" sz="2400" dirty="0"/>
          </a:p>
        </p:txBody>
      </p:sp>
    </p:spTree>
    <p:extLst>
      <p:ext uri="{BB962C8B-B14F-4D97-AF65-F5344CB8AC3E}">
        <p14:creationId xmlns:p14="http://schemas.microsoft.com/office/powerpoint/2010/main" val="1329094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2A05DC-A9B0-486F-9435-C9D22D50F85B}"/>
              </a:ext>
            </a:extLst>
          </p:cNvPr>
          <p:cNvSpPr/>
          <p:nvPr/>
        </p:nvSpPr>
        <p:spPr>
          <a:xfrm>
            <a:off x="228600" y="304800"/>
            <a:ext cx="7696200" cy="5078313"/>
          </a:xfrm>
          <a:prstGeom prst="rect">
            <a:avLst/>
          </a:prstGeom>
        </p:spPr>
        <p:txBody>
          <a:bodyPr wrap="square">
            <a:spAutoFit/>
          </a:bodyPr>
          <a:lstStyle/>
          <a:p>
            <a:r>
              <a:rPr lang="en-US" sz="3600" b="1" dirty="0">
                <a:latin typeface="Arial" panose="020B0604020202020204" pitchFamily="34" charset="0"/>
              </a:rPr>
              <a:t>CYTOSKELETON</a:t>
            </a:r>
          </a:p>
          <a:p>
            <a:r>
              <a:rPr lang="en-US" sz="2400" dirty="0">
                <a:latin typeface="Arial" panose="020B0604020202020204" pitchFamily="34" charset="0"/>
                <a:cs typeface="Arial" panose="020B0604020202020204" pitchFamily="34" charset="0"/>
              </a:rPr>
              <a:t>Cytoskeleton is the cellular organelle present throughout the cytoplasm. It determines the shape of the cell and gives support to the cell.</a:t>
            </a:r>
          </a:p>
          <a:p>
            <a:r>
              <a:rPr lang="en-US" sz="2400" dirty="0">
                <a:latin typeface="Arial" panose="020B0604020202020204" pitchFamily="34" charset="0"/>
                <a:cs typeface="Arial" panose="020B0604020202020204" pitchFamily="34" charset="0"/>
              </a:rPr>
              <a:t>It is a complex network of structures with varying sizes. In addition to determining the shape of the cell, it is also essential for the cellular movements and the response of the cell to external stimuli.</a:t>
            </a:r>
          </a:p>
          <a:p>
            <a:r>
              <a:rPr lang="en-US" sz="2400" dirty="0">
                <a:latin typeface="Arial" panose="020B0604020202020204" pitchFamily="34" charset="0"/>
                <a:cs typeface="Arial" panose="020B0604020202020204" pitchFamily="34" charset="0"/>
              </a:rPr>
              <a:t>Cytoskeleton consists of three major protein</a:t>
            </a:r>
          </a:p>
          <a:p>
            <a:r>
              <a:rPr lang="en-US" sz="2400" dirty="0">
                <a:latin typeface="Arial" panose="020B0604020202020204" pitchFamily="34" charset="0"/>
                <a:cs typeface="Arial" panose="020B0604020202020204" pitchFamily="34" charset="0"/>
              </a:rPr>
              <a:t>components:</a:t>
            </a:r>
          </a:p>
          <a:p>
            <a:r>
              <a:rPr lang="en-US" sz="2400" dirty="0">
                <a:latin typeface="Arial" panose="020B0604020202020204" pitchFamily="34" charset="0"/>
                <a:cs typeface="Arial" panose="020B0604020202020204" pitchFamily="34" charset="0"/>
              </a:rPr>
              <a:t>1. Microtubule</a:t>
            </a:r>
          </a:p>
          <a:p>
            <a:r>
              <a:rPr lang="en-US" sz="2400" dirty="0">
                <a:latin typeface="Arial" panose="020B0604020202020204" pitchFamily="34" charset="0"/>
                <a:cs typeface="Arial" panose="020B0604020202020204" pitchFamily="34" charset="0"/>
              </a:rPr>
              <a:t>2. Intermediate filaments</a:t>
            </a:r>
          </a:p>
          <a:p>
            <a:r>
              <a:rPr lang="en-US" sz="2400" dirty="0">
                <a:latin typeface="Arial" panose="020B0604020202020204" pitchFamily="34" charset="0"/>
                <a:cs typeface="Arial" panose="020B0604020202020204" pitchFamily="34" charset="0"/>
              </a:rPr>
              <a:t>3. Microfilaments.</a:t>
            </a:r>
          </a:p>
        </p:txBody>
      </p:sp>
    </p:spTree>
    <p:extLst>
      <p:ext uri="{BB962C8B-B14F-4D97-AF65-F5344CB8AC3E}">
        <p14:creationId xmlns:p14="http://schemas.microsoft.com/office/powerpoint/2010/main" val="1817040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C51432-0725-4242-A066-00F39B711626}"/>
              </a:ext>
            </a:extLst>
          </p:cNvPr>
          <p:cNvSpPr/>
          <p:nvPr/>
        </p:nvSpPr>
        <p:spPr>
          <a:xfrm>
            <a:off x="152400" y="228600"/>
            <a:ext cx="7620000" cy="5755422"/>
          </a:xfrm>
          <a:prstGeom prst="rect">
            <a:avLst/>
          </a:prstGeom>
        </p:spPr>
        <p:txBody>
          <a:bodyPr wrap="square">
            <a:spAutoFit/>
          </a:bodyPr>
          <a:lstStyle/>
          <a:p>
            <a:r>
              <a:rPr lang="en-US" sz="3200" b="1" dirty="0">
                <a:latin typeface="Arial" panose="020B0604020202020204" pitchFamily="34" charset="0"/>
              </a:rPr>
              <a:t>Functions of microtubules</a:t>
            </a:r>
          </a:p>
          <a:p>
            <a:r>
              <a:rPr lang="en-US" sz="2400" dirty="0">
                <a:latin typeface="Arial" panose="020B0604020202020204" pitchFamily="34" charset="0"/>
                <a:cs typeface="Arial" panose="020B0604020202020204" pitchFamily="34" charset="0"/>
              </a:rPr>
              <a:t>Microtubules may function alone or join with other</a:t>
            </a:r>
          </a:p>
          <a:p>
            <a:r>
              <a:rPr lang="en-US" sz="2400" dirty="0">
                <a:latin typeface="Arial" panose="020B0604020202020204" pitchFamily="34" charset="0"/>
                <a:cs typeface="Arial" panose="020B0604020202020204" pitchFamily="34" charset="0"/>
              </a:rPr>
              <a:t>proteins to form more complex structures like cilia,</a:t>
            </a:r>
          </a:p>
          <a:p>
            <a:r>
              <a:rPr lang="en-US" sz="2400" dirty="0">
                <a:latin typeface="Arial" panose="020B0604020202020204" pitchFamily="34" charset="0"/>
                <a:cs typeface="Arial" panose="020B0604020202020204" pitchFamily="34" charset="0"/>
              </a:rPr>
              <a:t>flagella or centrioles and perform various functions.</a:t>
            </a:r>
          </a:p>
          <a:p>
            <a:r>
              <a:rPr lang="en-US" sz="2400" dirty="0">
                <a:latin typeface="Arial" panose="020B0604020202020204" pitchFamily="34" charset="0"/>
                <a:cs typeface="Arial" panose="020B0604020202020204" pitchFamily="34" charset="0"/>
              </a:rPr>
              <a:t>Microtubules:</a:t>
            </a:r>
          </a:p>
          <a:p>
            <a:r>
              <a:rPr lang="en-US" sz="2400" dirty="0">
                <a:latin typeface="Arial" panose="020B0604020202020204" pitchFamily="34" charset="0"/>
                <a:cs typeface="Arial" panose="020B0604020202020204" pitchFamily="34" charset="0"/>
              </a:rPr>
              <a:t>i. Determine the shape of the cell</a:t>
            </a:r>
          </a:p>
          <a:p>
            <a:r>
              <a:rPr lang="en-US" sz="2400" dirty="0">
                <a:latin typeface="Arial" panose="020B0604020202020204" pitchFamily="34" charset="0"/>
                <a:cs typeface="Arial" panose="020B0604020202020204" pitchFamily="34" charset="0"/>
              </a:rPr>
              <a:t>ii. Give structural strength to the cell</a:t>
            </a:r>
          </a:p>
          <a:p>
            <a:r>
              <a:rPr lang="en-US" sz="2400" dirty="0">
                <a:latin typeface="Arial" panose="020B0604020202020204" pitchFamily="34" charset="0"/>
                <a:cs typeface="Arial" panose="020B0604020202020204" pitchFamily="34" charset="0"/>
              </a:rPr>
              <a:t>iii. Act like conveyer belts which allow the movement</a:t>
            </a:r>
          </a:p>
          <a:p>
            <a:r>
              <a:rPr lang="en-US" sz="2400" dirty="0">
                <a:latin typeface="Arial" panose="020B0604020202020204" pitchFamily="34" charset="0"/>
                <a:cs typeface="Arial" panose="020B0604020202020204" pitchFamily="34" charset="0"/>
              </a:rPr>
              <a:t>of granules, vesicles, protein molecules and</a:t>
            </a:r>
          </a:p>
          <a:p>
            <a:r>
              <a:rPr lang="en-US" sz="2400" dirty="0">
                <a:latin typeface="Arial" panose="020B0604020202020204" pitchFamily="34" charset="0"/>
                <a:cs typeface="Arial" panose="020B0604020202020204" pitchFamily="34" charset="0"/>
              </a:rPr>
              <a:t>some organelles like mitochondria to different</a:t>
            </a:r>
          </a:p>
          <a:p>
            <a:r>
              <a:rPr lang="en-US" sz="2400" dirty="0">
                <a:latin typeface="Arial" panose="020B0604020202020204" pitchFamily="34" charset="0"/>
                <a:cs typeface="Arial" panose="020B0604020202020204" pitchFamily="34" charset="0"/>
              </a:rPr>
              <a:t>parts of the cell.</a:t>
            </a:r>
          </a:p>
          <a:p>
            <a:r>
              <a:rPr lang="en-US" sz="2400" dirty="0">
                <a:latin typeface="Arial" panose="020B0604020202020204" pitchFamily="34" charset="0"/>
                <a:cs typeface="Arial" panose="020B0604020202020204" pitchFamily="34" charset="0"/>
              </a:rPr>
              <a:t>iv. Form the spindle fibers which separate the</a:t>
            </a:r>
          </a:p>
          <a:p>
            <a:r>
              <a:rPr lang="en-US" sz="2400" dirty="0">
                <a:latin typeface="Arial" panose="020B0604020202020204" pitchFamily="34" charset="0"/>
                <a:cs typeface="Arial" panose="020B0604020202020204" pitchFamily="34" charset="0"/>
              </a:rPr>
              <a:t>chromosomes during mitosis.</a:t>
            </a:r>
          </a:p>
          <a:p>
            <a:r>
              <a:rPr lang="en-US" sz="2400" dirty="0">
                <a:latin typeface="Arial" panose="020B0604020202020204" pitchFamily="34" charset="0"/>
                <a:cs typeface="Arial" panose="020B0604020202020204" pitchFamily="34" charset="0"/>
              </a:rPr>
              <a:t>v. Are responsible for the movement of centrioles</a:t>
            </a:r>
          </a:p>
          <a:p>
            <a:r>
              <a:rPr lang="en-US" sz="2400" dirty="0">
                <a:latin typeface="Arial" panose="020B0604020202020204" pitchFamily="34" charset="0"/>
                <a:cs typeface="Arial" panose="020B0604020202020204" pitchFamily="34" charset="0"/>
              </a:rPr>
              <a:t>and the complex cellular structures like cilia</a:t>
            </a:r>
            <a:r>
              <a:rPr lang="en-US" dirty="0">
                <a:latin typeface="Arial" panose="020B0604020202020204" pitchFamily="34" charset="0"/>
              </a:rPr>
              <a:t>.</a:t>
            </a:r>
            <a:endParaRPr lang="en-US" dirty="0"/>
          </a:p>
        </p:txBody>
      </p:sp>
    </p:spTree>
    <p:extLst>
      <p:ext uri="{BB962C8B-B14F-4D97-AF65-F5344CB8AC3E}">
        <p14:creationId xmlns:p14="http://schemas.microsoft.com/office/powerpoint/2010/main" val="32433968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E62F18-17BD-41DB-8684-078F2BF37B7A}"/>
              </a:ext>
            </a:extLst>
          </p:cNvPr>
          <p:cNvSpPr/>
          <p:nvPr/>
        </p:nvSpPr>
        <p:spPr>
          <a:xfrm>
            <a:off x="304800" y="304800"/>
            <a:ext cx="7848600" cy="1692771"/>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Functions of intermediate filaments</a:t>
            </a:r>
          </a:p>
          <a:p>
            <a:r>
              <a:rPr lang="en-US" sz="2400" dirty="0">
                <a:latin typeface="Arial" panose="020B0604020202020204" pitchFamily="34" charset="0"/>
                <a:cs typeface="Arial" panose="020B0604020202020204" pitchFamily="34" charset="0"/>
              </a:rPr>
              <a:t>Intermediate filaments help to maintain the shape of the</a:t>
            </a:r>
          </a:p>
          <a:p>
            <a:r>
              <a:rPr lang="en-US" sz="2400" dirty="0">
                <a:latin typeface="Arial" panose="020B0604020202020204" pitchFamily="34" charset="0"/>
                <a:cs typeface="Arial" panose="020B0604020202020204" pitchFamily="34" charset="0"/>
              </a:rPr>
              <a:t>cell. These filaments also connect the adjacent cells</a:t>
            </a:r>
          </a:p>
          <a:p>
            <a:r>
              <a:rPr lang="en-US" sz="2400" dirty="0">
                <a:latin typeface="Arial" panose="020B0604020202020204" pitchFamily="34" charset="0"/>
                <a:cs typeface="Arial" panose="020B0604020202020204" pitchFamily="34" charset="0"/>
              </a:rPr>
              <a:t>through desmosomes</a:t>
            </a:r>
            <a:r>
              <a:rPr lang="en-US" dirty="0">
                <a:latin typeface="Arial" panose="020B0604020202020204" pitchFamily="34" charset="0"/>
              </a:rPr>
              <a:t>.</a:t>
            </a:r>
            <a:endParaRPr lang="en-US" dirty="0"/>
          </a:p>
        </p:txBody>
      </p:sp>
      <p:sp>
        <p:nvSpPr>
          <p:cNvPr id="3" name="Rectangle 2">
            <a:extLst>
              <a:ext uri="{FF2B5EF4-FFF2-40B4-BE49-F238E27FC236}">
                <a16:creationId xmlns:a16="http://schemas.microsoft.com/office/drawing/2014/main" id="{A09E3BF7-BE65-481E-A707-66B89225DC32}"/>
              </a:ext>
            </a:extLst>
          </p:cNvPr>
          <p:cNvSpPr/>
          <p:nvPr/>
        </p:nvSpPr>
        <p:spPr>
          <a:xfrm>
            <a:off x="304800" y="2009294"/>
            <a:ext cx="7239000" cy="3170099"/>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Functions of microfilaments</a:t>
            </a:r>
          </a:p>
          <a:p>
            <a:r>
              <a:rPr lang="en-US" sz="2400" dirty="0">
                <a:latin typeface="Arial" panose="020B0604020202020204" pitchFamily="34" charset="0"/>
                <a:cs typeface="Arial" panose="020B0604020202020204" pitchFamily="34" charset="0"/>
              </a:rPr>
              <a:t>Microfilaments:</a:t>
            </a:r>
          </a:p>
          <a:p>
            <a:r>
              <a:rPr lang="en-US" sz="2400" dirty="0">
                <a:latin typeface="Arial" panose="020B0604020202020204" pitchFamily="34" charset="0"/>
                <a:cs typeface="Arial" panose="020B0604020202020204" pitchFamily="34" charset="0"/>
              </a:rPr>
              <a:t>i. Give structural strength to the cell</a:t>
            </a:r>
          </a:p>
          <a:p>
            <a:r>
              <a:rPr lang="en-US" sz="2400" dirty="0">
                <a:latin typeface="Arial" panose="020B0604020202020204" pitchFamily="34" charset="0"/>
                <a:cs typeface="Arial" panose="020B0604020202020204" pitchFamily="34" charset="0"/>
              </a:rPr>
              <a:t>ii. Provide resistance to the cell against the pulling</a:t>
            </a:r>
          </a:p>
          <a:p>
            <a:r>
              <a:rPr lang="en-US" sz="2400" dirty="0">
                <a:latin typeface="Arial" panose="020B0604020202020204" pitchFamily="34" charset="0"/>
                <a:cs typeface="Arial" panose="020B0604020202020204" pitchFamily="34" charset="0"/>
              </a:rPr>
              <a:t>forces</a:t>
            </a:r>
          </a:p>
          <a:p>
            <a:r>
              <a:rPr lang="en-US" sz="2400" dirty="0">
                <a:latin typeface="Arial" panose="020B0604020202020204" pitchFamily="34" charset="0"/>
                <a:cs typeface="Arial" panose="020B0604020202020204" pitchFamily="34" charset="0"/>
              </a:rPr>
              <a:t>iii. Are responsible for cellular movements like</a:t>
            </a:r>
          </a:p>
          <a:p>
            <a:r>
              <a:rPr lang="en-US" sz="2400" dirty="0">
                <a:latin typeface="Arial" panose="020B0604020202020204" pitchFamily="34" charset="0"/>
                <a:cs typeface="Arial" panose="020B0604020202020204" pitchFamily="34" charset="0"/>
              </a:rPr>
              <a:t>contraction, gliding and cytokinesis (partition of</a:t>
            </a:r>
          </a:p>
          <a:p>
            <a:r>
              <a:rPr lang="en-US" sz="2400" dirty="0">
                <a:latin typeface="Arial" panose="020B0604020202020204" pitchFamily="34" charset="0"/>
                <a:cs typeface="Arial" panose="020B0604020202020204" pitchFamily="34" charset="0"/>
              </a:rPr>
              <a:t>cytoplasm during cell division).</a:t>
            </a:r>
          </a:p>
        </p:txBody>
      </p:sp>
    </p:spTree>
    <p:extLst>
      <p:ext uri="{BB962C8B-B14F-4D97-AF65-F5344CB8AC3E}">
        <p14:creationId xmlns:p14="http://schemas.microsoft.com/office/powerpoint/2010/main" val="2453585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5A654-3175-41DD-850C-0F32BC9D5B26}"/>
              </a:ext>
            </a:extLst>
          </p:cNvPr>
          <p:cNvSpPr/>
          <p:nvPr/>
        </p:nvSpPr>
        <p:spPr>
          <a:xfrm>
            <a:off x="304800" y="381000"/>
            <a:ext cx="7162799" cy="4985980"/>
          </a:xfrm>
          <a:prstGeom prst="rect">
            <a:avLst/>
          </a:prstGeom>
        </p:spPr>
        <p:txBody>
          <a:bodyPr wrap="square">
            <a:spAutoFit/>
          </a:bodyPr>
          <a:lstStyle/>
          <a:p>
            <a:r>
              <a:rPr lang="en-US" sz="3600" b="1" dirty="0">
                <a:latin typeface="Arial" panose="020B0604020202020204" pitchFamily="34" charset="0"/>
              </a:rPr>
              <a:t>NUCLEUS</a:t>
            </a:r>
          </a:p>
          <a:p>
            <a:r>
              <a:rPr lang="en-US" sz="2400" dirty="0">
                <a:latin typeface="Arial" panose="020B0604020202020204" pitchFamily="34" charset="0"/>
                <a:cs typeface="Arial" panose="020B0604020202020204" pitchFamily="34" charset="0"/>
              </a:rPr>
              <a:t>Nucleus is the most prominent and the largest cellular organelle. It has a diameter of 10 μ to 22 μ and occupies about 10% of total volume of the cell.</a:t>
            </a:r>
          </a:p>
          <a:p>
            <a:r>
              <a:rPr lang="en-US" sz="2400" dirty="0">
                <a:latin typeface="Arial" panose="020B0604020202020204" pitchFamily="34" charset="0"/>
                <a:cs typeface="Arial" panose="020B0604020202020204" pitchFamily="34" charset="0"/>
              </a:rPr>
              <a:t>Nucleus is present in all the cells in the body except the red blood cells. Presence of nucleus is necessary for cell division.</a:t>
            </a:r>
            <a:r>
              <a:rPr lang="en-US" sz="2400" dirty="0">
                <a:solidFill>
                  <a:srgbClr val="000000"/>
                </a:solidFill>
                <a:latin typeface="Arial" panose="020B0604020202020204" pitchFamily="34" charset="0"/>
              </a:rPr>
              <a:t> </a:t>
            </a:r>
            <a:r>
              <a:rPr lang="en-US" sz="2400" dirty="0">
                <a:latin typeface="Arial" panose="020B0604020202020204" pitchFamily="34" charset="0"/>
                <a:cs typeface="Arial" panose="020B0604020202020204" pitchFamily="34" charset="0"/>
              </a:rPr>
              <a:t>Most of the cells have only one nucleus </a:t>
            </a:r>
            <a:r>
              <a:rPr lang="en-US" sz="2400" b="1" dirty="0">
                <a:latin typeface="Arial" panose="020B0604020202020204" pitchFamily="34" charset="0"/>
                <a:cs typeface="Arial" panose="020B0604020202020204" pitchFamily="34" charset="0"/>
              </a:rPr>
              <a:t>(uninucleated cells)</a:t>
            </a:r>
            <a:r>
              <a:rPr lang="en-US" sz="2400" dirty="0">
                <a:latin typeface="Arial" panose="020B0604020202020204" pitchFamily="34" charset="0"/>
                <a:cs typeface="Arial" panose="020B0604020202020204" pitchFamily="34" charset="0"/>
              </a:rPr>
              <a:t>. Few types of cells like skeletal muscle cells have many nuclei </a:t>
            </a:r>
            <a:r>
              <a:rPr lang="en-US" sz="2400" b="1" dirty="0">
                <a:latin typeface="Arial" panose="020B0604020202020204" pitchFamily="34" charset="0"/>
                <a:cs typeface="Arial" panose="020B0604020202020204" pitchFamily="34" charset="0"/>
              </a:rPr>
              <a:t>(multinucleated cells). </a:t>
            </a:r>
            <a:r>
              <a:rPr lang="en-US" sz="2400" dirty="0">
                <a:latin typeface="Arial" panose="020B0604020202020204" pitchFamily="34" charset="0"/>
                <a:cs typeface="Arial" panose="020B0604020202020204" pitchFamily="34" charset="0"/>
              </a:rPr>
              <a:t>Generally, the nucleus is located in the center of the cell. It is mostly spherical in shape.</a:t>
            </a:r>
          </a:p>
          <a:p>
            <a:endParaRPr lang="en-US" dirty="0"/>
          </a:p>
        </p:txBody>
      </p:sp>
      <p:sp>
        <p:nvSpPr>
          <p:cNvPr id="3" name="Rectangle 2">
            <a:extLst>
              <a:ext uri="{FF2B5EF4-FFF2-40B4-BE49-F238E27FC236}">
                <a16:creationId xmlns:a16="http://schemas.microsoft.com/office/drawing/2014/main" id="{F532D7D7-090C-42BA-A313-0E3F5292BB65}"/>
              </a:ext>
            </a:extLst>
          </p:cNvPr>
          <p:cNvSpPr/>
          <p:nvPr/>
        </p:nvSpPr>
        <p:spPr>
          <a:xfrm>
            <a:off x="152401" y="4724400"/>
            <a:ext cx="7848599" cy="369332"/>
          </a:xfrm>
          <a:prstGeom prst="rect">
            <a:avLst/>
          </a:prstGeom>
        </p:spPr>
        <p:txBody>
          <a:bodyPr wrap="square">
            <a:spAutoFit/>
          </a:bodyPr>
          <a:lstStyle/>
          <a:p>
            <a:r>
              <a:rPr lang="en-US" dirty="0">
                <a:solidFill>
                  <a:srgbClr val="000000"/>
                </a:solidFill>
                <a:latin typeface="Arial" panose="020B0604020202020204" pitchFamily="34" charset="0"/>
              </a:rPr>
              <a:t>.</a:t>
            </a:r>
            <a:endParaRPr lang="en-US" dirty="0"/>
          </a:p>
        </p:txBody>
      </p:sp>
    </p:spTree>
    <p:extLst>
      <p:ext uri="{BB962C8B-B14F-4D97-AF65-F5344CB8AC3E}">
        <p14:creationId xmlns:p14="http://schemas.microsoft.com/office/powerpoint/2010/main" val="28492949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27865-1455-4494-8A4E-7B819FF81507}"/>
              </a:ext>
            </a:extLst>
          </p:cNvPr>
          <p:cNvSpPr/>
          <p:nvPr/>
        </p:nvSpPr>
        <p:spPr>
          <a:xfrm>
            <a:off x="246185" y="256401"/>
            <a:ext cx="7221415" cy="1508105"/>
          </a:xfrm>
          <a:prstGeom prst="rect">
            <a:avLst/>
          </a:prstGeom>
        </p:spPr>
        <p:txBody>
          <a:bodyPr wrap="square">
            <a:spAutoFit/>
          </a:bodyPr>
          <a:lstStyle/>
          <a:p>
            <a:r>
              <a:rPr lang="en-US" sz="3200" b="1" dirty="0">
                <a:latin typeface="Arial" panose="020B0604020202020204" pitchFamily="34" charset="0"/>
              </a:rPr>
              <a:t>STRUCTURE OF NUCLEUS</a:t>
            </a:r>
          </a:p>
          <a:p>
            <a:r>
              <a:rPr lang="en-US" sz="2000" dirty="0">
                <a:latin typeface="Arial" panose="020B0604020202020204" pitchFamily="34" charset="0"/>
                <a:cs typeface="Arial" panose="020B0604020202020204" pitchFamily="34" charset="0"/>
              </a:rPr>
              <a:t>Nucleus is covered by a membrane called </a:t>
            </a:r>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Major components of nucleus are </a:t>
            </a:r>
            <a:r>
              <a:rPr lang="en-US" sz="2000" b="1" dirty="0">
                <a:latin typeface="Arial" panose="020B0604020202020204" pitchFamily="34" charset="0"/>
                <a:cs typeface="Arial" panose="020B0604020202020204" pitchFamily="34" charset="0"/>
              </a:rPr>
              <a:t>nucleoplasm, chromatin </a:t>
            </a:r>
            <a:r>
              <a:rPr lang="en-US" sz="2000" dirty="0">
                <a:latin typeface="Arial" panose="020B0604020202020204" pitchFamily="34" charset="0"/>
                <a:cs typeface="Arial" panose="020B0604020202020204" pitchFamily="34" charset="0"/>
              </a:rPr>
              <a:t>and nucleolus.</a:t>
            </a:r>
          </a:p>
        </p:txBody>
      </p:sp>
      <p:sp>
        <p:nvSpPr>
          <p:cNvPr id="3" name="Rectangle 2">
            <a:extLst>
              <a:ext uri="{FF2B5EF4-FFF2-40B4-BE49-F238E27FC236}">
                <a16:creationId xmlns:a16="http://schemas.microsoft.com/office/drawing/2014/main" id="{D2C8F130-0869-49A0-9F77-CCD77950A31D}"/>
              </a:ext>
            </a:extLst>
          </p:cNvPr>
          <p:cNvSpPr/>
          <p:nvPr/>
        </p:nvSpPr>
        <p:spPr>
          <a:xfrm>
            <a:off x="246185" y="1981200"/>
            <a:ext cx="5815059" cy="523220"/>
          </a:xfrm>
          <a:prstGeom prst="rect">
            <a:avLst/>
          </a:prstGeom>
        </p:spPr>
        <p:txBody>
          <a:bodyPr wrap="square">
            <a:spAutoFit/>
          </a:bodyPr>
          <a:lstStyle/>
          <a:p>
            <a:r>
              <a:rPr lang="en-US" sz="2800" b="1" dirty="0">
                <a:latin typeface="Arial" panose="020B0604020202020204" pitchFamily="34" charset="0"/>
              </a:rPr>
              <a:t>FUNCTIONS OF NUCLEUS</a:t>
            </a:r>
            <a:endParaRPr lang="en-US" sz="2800" b="1" dirty="0"/>
          </a:p>
        </p:txBody>
      </p:sp>
      <p:sp>
        <p:nvSpPr>
          <p:cNvPr id="4" name="Rectangle 3">
            <a:extLst>
              <a:ext uri="{FF2B5EF4-FFF2-40B4-BE49-F238E27FC236}">
                <a16:creationId xmlns:a16="http://schemas.microsoft.com/office/drawing/2014/main" id="{1501E576-3122-457A-A44E-6C41ED8F48D6}"/>
              </a:ext>
            </a:extLst>
          </p:cNvPr>
          <p:cNvSpPr/>
          <p:nvPr/>
        </p:nvSpPr>
        <p:spPr>
          <a:xfrm>
            <a:off x="211016" y="2414587"/>
            <a:ext cx="8077200" cy="347787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1.Control of all the cell activities that include metabolism,</a:t>
            </a:r>
          </a:p>
          <a:p>
            <a:r>
              <a:rPr lang="en-US" sz="2000" dirty="0">
                <a:latin typeface="Arial" panose="020B0604020202020204" pitchFamily="34" charset="0"/>
                <a:cs typeface="Arial" panose="020B0604020202020204" pitchFamily="34" charset="0"/>
              </a:rPr>
              <a:t>protein synthesis, growth and reproduction (cell</a:t>
            </a:r>
          </a:p>
          <a:p>
            <a:r>
              <a:rPr lang="en-US" sz="2000" dirty="0">
                <a:latin typeface="Arial" panose="020B0604020202020204" pitchFamily="34" charset="0"/>
                <a:cs typeface="Arial" panose="020B0604020202020204" pitchFamily="34" charset="0"/>
              </a:rPr>
              <a:t>division).</a:t>
            </a:r>
          </a:p>
          <a:p>
            <a:r>
              <a:rPr lang="en-US" sz="2000" dirty="0">
                <a:latin typeface="Arial" panose="020B0604020202020204" pitchFamily="34" charset="0"/>
                <a:cs typeface="Arial" panose="020B0604020202020204" pitchFamily="34" charset="0"/>
              </a:rPr>
              <a:t>2. Synthesis of RNA.</a:t>
            </a:r>
          </a:p>
          <a:p>
            <a:r>
              <a:rPr lang="en-US" sz="2000" dirty="0">
                <a:latin typeface="Arial" panose="020B0604020202020204" pitchFamily="34" charset="0"/>
                <a:cs typeface="Arial" panose="020B0604020202020204" pitchFamily="34" charset="0"/>
              </a:rPr>
              <a:t>3. Formation of subunits of ribosomes.</a:t>
            </a:r>
          </a:p>
          <a:p>
            <a:r>
              <a:rPr lang="en-US" sz="2000" dirty="0">
                <a:latin typeface="Arial" panose="020B0604020202020204" pitchFamily="34" charset="0"/>
                <a:cs typeface="Arial" panose="020B0604020202020204" pitchFamily="34" charset="0"/>
              </a:rPr>
              <a:t>4. Sending genetic instruction to the cytoplasm for</a:t>
            </a:r>
          </a:p>
          <a:p>
            <a:r>
              <a:rPr lang="en-US" sz="2000" dirty="0">
                <a:latin typeface="Arial" panose="020B0604020202020204" pitchFamily="34" charset="0"/>
                <a:cs typeface="Arial" panose="020B0604020202020204" pitchFamily="34" charset="0"/>
              </a:rPr>
              <a:t>protein synthesis through messenger RNA (mRNA).</a:t>
            </a:r>
          </a:p>
          <a:p>
            <a:r>
              <a:rPr lang="en-US" sz="2000" dirty="0">
                <a:latin typeface="Arial" panose="020B0604020202020204" pitchFamily="34" charset="0"/>
                <a:cs typeface="Arial" panose="020B0604020202020204" pitchFamily="34" charset="0"/>
              </a:rPr>
              <a:t>5. Control of the cell division through genes.</a:t>
            </a:r>
          </a:p>
          <a:p>
            <a:r>
              <a:rPr lang="en-US" sz="2000" dirty="0">
                <a:latin typeface="Arial" panose="020B0604020202020204" pitchFamily="34" charset="0"/>
                <a:cs typeface="Arial" panose="020B0604020202020204" pitchFamily="34" charset="0"/>
              </a:rPr>
              <a:t>6. Storage of hereditary information (in genes)</a:t>
            </a:r>
          </a:p>
          <a:p>
            <a:r>
              <a:rPr lang="en-US" sz="2000" dirty="0">
                <a:latin typeface="Arial" panose="020B0604020202020204" pitchFamily="34" charset="0"/>
                <a:cs typeface="Arial" panose="020B0604020202020204" pitchFamily="34" charset="0"/>
              </a:rPr>
              <a:t>and transformation of this information from one</a:t>
            </a:r>
          </a:p>
          <a:p>
            <a:r>
              <a:rPr lang="en-US" sz="2000" dirty="0">
                <a:latin typeface="Arial" panose="020B0604020202020204" pitchFamily="34" charset="0"/>
                <a:cs typeface="Arial" panose="020B0604020202020204" pitchFamily="34" charset="0"/>
              </a:rPr>
              <a:t>generation of the species to the next.</a:t>
            </a:r>
          </a:p>
        </p:txBody>
      </p:sp>
    </p:spTree>
    <p:extLst>
      <p:ext uri="{BB962C8B-B14F-4D97-AF65-F5344CB8AC3E}">
        <p14:creationId xmlns:p14="http://schemas.microsoft.com/office/powerpoint/2010/main" val="1601309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8ACF96-FCC2-403E-B89F-C9773950DC6D}"/>
              </a:ext>
            </a:extLst>
          </p:cNvPr>
          <p:cNvPicPr>
            <a:picLocks noChangeAspect="1"/>
          </p:cNvPicPr>
          <p:nvPr/>
        </p:nvPicPr>
        <p:blipFill rotWithShape="1">
          <a:blip r:embed="rId2">
            <a:extLst>
              <a:ext uri="{28A0092B-C50C-407E-A947-70E740481C1C}">
                <a14:useLocalDpi xmlns:a14="http://schemas.microsoft.com/office/drawing/2010/main" val="0"/>
              </a:ext>
            </a:extLst>
          </a:blip>
          <a:srcRect l="30000" t="12944" r="14166" b="9981"/>
          <a:stretch/>
        </p:blipFill>
        <p:spPr>
          <a:xfrm>
            <a:off x="76200" y="76200"/>
            <a:ext cx="8991600" cy="6705600"/>
          </a:xfrm>
          <a:prstGeom prst="rect">
            <a:avLst/>
          </a:prstGeom>
        </p:spPr>
      </p:pic>
    </p:spTree>
    <p:extLst>
      <p:ext uri="{BB962C8B-B14F-4D97-AF65-F5344CB8AC3E}">
        <p14:creationId xmlns:p14="http://schemas.microsoft.com/office/powerpoint/2010/main" val="101417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6880D3-6EEF-48E6-8EA1-A298C0251108}"/>
              </a:ext>
            </a:extLst>
          </p:cNvPr>
          <p:cNvSpPr/>
          <p:nvPr/>
        </p:nvSpPr>
        <p:spPr>
          <a:xfrm>
            <a:off x="228600" y="484287"/>
            <a:ext cx="7696200" cy="5078313"/>
          </a:xfrm>
          <a:prstGeom prst="rect">
            <a:avLst/>
          </a:prstGeom>
        </p:spPr>
        <p:txBody>
          <a:bodyPr wrap="square">
            <a:spAutoFit/>
          </a:bodyPr>
          <a:lstStyle/>
          <a:p>
            <a:r>
              <a:rPr lang="en-US" sz="3600" b="1" dirty="0">
                <a:latin typeface="Arial" panose="020B0604020202020204" pitchFamily="34" charset="0"/>
              </a:rPr>
              <a:t>TISSUE</a:t>
            </a:r>
          </a:p>
          <a:p>
            <a:r>
              <a:rPr lang="en-US" sz="2400" dirty="0">
                <a:latin typeface="Arial" panose="020B0604020202020204" pitchFamily="34" charset="0"/>
                <a:cs typeface="Arial" panose="020B0604020202020204" pitchFamily="34" charset="0"/>
              </a:rPr>
              <a:t>Tissue is defined as the group of cells having similar</a:t>
            </a:r>
          </a:p>
          <a:p>
            <a:r>
              <a:rPr lang="en-US" sz="2400" dirty="0">
                <a:latin typeface="Arial" panose="020B0604020202020204" pitchFamily="34" charset="0"/>
                <a:cs typeface="Arial" panose="020B0604020202020204" pitchFamily="34" charset="0"/>
              </a:rPr>
              <a:t>function. There are many types of tissues in the body. All the tissues are classified into four major types which are called the </a:t>
            </a:r>
            <a:r>
              <a:rPr lang="en-US" sz="2400" b="1" dirty="0">
                <a:solidFill>
                  <a:srgbClr val="FF0000"/>
                </a:solidFill>
                <a:latin typeface="Arial" panose="020B0604020202020204" pitchFamily="34" charset="0"/>
                <a:cs typeface="Arial" panose="020B0604020202020204" pitchFamily="34" charset="0"/>
              </a:rPr>
              <a:t>primary tissues</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primary tissues include:</a:t>
            </a:r>
          </a:p>
          <a:p>
            <a:r>
              <a:rPr lang="en-US" sz="2400" dirty="0">
                <a:latin typeface="Arial" panose="020B0604020202020204" pitchFamily="34" charset="0"/>
                <a:cs typeface="Arial" panose="020B0604020202020204" pitchFamily="34" charset="0"/>
              </a:rPr>
              <a:t>1. Muscle tissue (skeletal muscle, smooth muscle and</a:t>
            </a:r>
          </a:p>
          <a:p>
            <a:r>
              <a:rPr lang="en-US" sz="2400" dirty="0">
                <a:latin typeface="Arial" panose="020B0604020202020204" pitchFamily="34" charset="0"/>
                <a:cs typeface="Arial" panose="020B0604020202020204" pitchFamily="34" charset="0"/>
              </a:rPr>
              <a:t>cardiac muscle)</a:t>
            </a:r>
          </a:p>
          <a:p>
            <a:r>
              <a:rPr lang="en-US" sz="2400" dirty="0">
                <a:latin typeface="Arial" panose="020B0604020202020204" pitchFamily="34" charset="0"/>
                <a:cs typeface="Arial" panose="020B0604020202020204" pitchFamily="34" charset="0"/>
              </a:rPr>
              <a:t>2. Nervous tissue (neurons and supporting cells)</a:t>
            </a:r>
          </a:p>
          <a:p>
            <a:r>
              <a:rPr lang="en-US" sz="2400" dirty="0">
                <a:latin typeface="Arial" panose="020B0604020202020204" pitchFamily="34" charset="0"/>
                <a:cs typeface="Arial" panose="020B0604020202020204" pitchFamily="34" charset="0"/>
              </a:rPr>
              <a:t>3. Epithelial tissue (squamous, columnar and cuboidal</a:t>
            </a:r>
          </a:p>
          <a:p>
            <a:r>
              <a:rPr lang="en-US" sz="2400" dirty="0">
                <a:latin typeface="Arial" panose="020B0604020202020204" pitchFamily="34" charset="0"/>
                <a:cs typeface="Arial" panose="020B0604020202020204" pitchFamily="34" charset="0"/>
              </a:rPr>
              <a:t>epithelial cells)</a:t>
            </a:r>
          </a:p>
          <a:p>
            <a:r>
              <a:rPr lang="en-US" sz="2400" dirty="0">
                <a:latin typeface="Arial" panose="020B0604020202020204" pitchFamily="34" charset="0"/>
                <a:cs typeface="Arial" panose="020B0604020202020204" pitchFamily="34" charset="0"/>
              </a:rPr>
              <a:t>4. Connective tissue (connective tissue proper, cartilage, bone and blood).</a:t>
            </a:r>
          </a:p>
        </p:txBody>
      </p:sp>
    </p:spTree>
    <p:extLst>
      <p:ext uri="{BB962C8B-B14F-4D97-AF65-F5344CB8AC3E}">
        <p14:creationId xmlns:p14="http://schemas.microsoft.com/office/powerpoint/2010/main" val="3483178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6AC6B-A594-4A59-AB66-48563D85F170}"/>
              </a:ext>
            </a:extLst>
          </p:cNvPr>
          <p:cNvSpPr/>
          <p:nvPr/>
        </p:nvSpPr>
        <p:spPr>
          <a:xfrm>
            <a:off x="381000" y="381000"/>
            <a:ext cx="8305800" cy="4339650"/>
          </a:xfrm>
          <a:prstGeom prst="rect">
            <a:avLst/>
          </a:prstGeom>
        </p:spPr>
        <p:txBody>
          <a:bodyPr wrap="square">
            <a:spAutoFit/>
          </a:bodyPr>
          <a:lstStyle/>
          <a:p>
            <a:r>
              <a:rPr lang="en-US" sz="3600" b="1" dirty="0">
                <a:latin typeface="Arial" panose="020B0604020202020204" pitchFamily="34" charset="0"/>
              </a:rPr>
              <a:t>ORGAN</a:t>
            </a:r>
          </a:p>
          <a:p>
            <a:r>
              <a:rPr lang="en-US" sz="2400" dirty="0">
                <a:latin typeface="Arial" panose="020B0604020202020204" pitchFamily="34" charset="0"/>
                <a:cs typeface="Arial" panose="020B0604020202020204" pitchFamily="34" charset="0"/>
              </a:rPr>
              <a:t>An organ is defined as the structure that is formed by two or more primary types of tissues, which execute the functions of the organ. Some organs are composed of all the four types of primary tissues. </a:t>
            </a:r>
          </a:p>
          <a:p>
            <a:r>
              <a:rPr lang="en-US" sz="2400" dirty="0">
                <a:latin typeface="Arial" panose="020B0604020202020204" pitchFamily="34" charset="0"/>
                <a:cs typeface="Arial" panose="020B0604020202020204" pitchFamily="34" charset="0"/>
              </a:rPr>
              <a:t>The organs are of two types, </a:t>
            </a:r>
          </a:p>
          <a:p>
            <a:r>
              <a:rPr lang="en-US" sz="2400" dirty="0">
                <a:latin typeface="Arial" panose="020B0604020202020204" pitchFamily="34" charset="0"/>
                <a:cs typeface="Arial" panose="020B0604020202020204" pitchFamily="34" charset="0"/>
              </a:rPr>
              <a:t>Tubular or </a:t>
            </a:r>
            <a:r>
              <a:rPr lang="en-US" sz="2400" b="1" dirty="0">
                <a:latin typeface="Arial" panose="020B0604020202020204" pitchFamily="34" charset="0"/>
                <a:cs typeface="Arial" panose="020B0604020202020204" pitchFamily="34" charset="0"/>
              </a:rPr>
              <a:t>hollow organs </a:t>
            </a:r>
            <a:r>
              <a:rPr lang="en-US" sz="2400" dirty="0">
                <a:latin typeface="Arial" panose="020B0604020202020204" pitchFamily="34" charset="0"/>
                <a:cs typeface="Arial" panose="020B0604020202020204" pitchFamily="34" charset="0"/>
              </a:rPr>
              <a:t>and </a:t>
            </a:r>
          </a:p>
          <a:p>
            <a:r>
              <a:rPr lang="en-US" sz="2400" dirty="0">
                <a:latin typeface="Arial" panose="020B0604020202020204" pitchFamily="34" charset="0"/>
                <a:cs typeface="Arial" panose="020B0604020202020204" pitchFamily="34" charset="0"/>
              </a:rPr>
              <a:t>Compact or </a:t>
            </a:r>
            <a:r>
              <a:rPr lang="en-US" sz="2400" b="1" dirty="0">
                <a:latin typeface="Arial" panose="020B0604020202020204" pitchFamily="34" charset="0"/>
                <a:cs typeface="Arial" panose="020B0604020202020204" pitchFamily="34" charset="0"/>
              </a:rPr>
              <a:t>parenchymal organs. </a:t>
            </a:r>
          </a:p>
          <a:p>
            <a:r>
              <a:rPr lang="en-US" sz="2400" dirty="0">
                <a:latin typeface="Arial" panose="020B0604020202020204" pitchFamily="34" charset="0"/>
                <a:cs typeface="Arial" panose="020B0604020202020204" pitchFamily="34" charset="0"/>
              </a:rPr>
              <a:t>Some of the organs in the body are brain, heart, lungs, stomach, intestine, liver, gallbladder, </a:t>
            </a:r>
            <a:r>
              <a:rPr lang="fr-FR" sz="2400" dirty="0">
                <a:latin typeface="Arial" panose="020B0604020202020204" pitchFamily="34" charset="0"/>
                <a:cs typeface="Arial" panose="020B0604020202020204" pitchFamily="34" charset="0"/>
              </a:rPr>
              <a:t>pancréas, kidneys, endocrine glands, etc.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216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971087-D1C7-4266-B2C4-4F07C646AE41}"/>
              </a:ext>
            </a:extLst>
          </p:cNvPr>
          <p:cNvSpPr/>
          <p:nvPr/>
        </p:nvSpPr>
        <p:spPr>
          <a:xfrm>
            <a:off x="76200" y="152400"/>
            <a:ext cx="8915400" cy="5570756"/>
          </a:xfrm>
          <a:prstGeom prst="rect">
            <a:avLst/>
          </a:prstGeom>
        </p:spPr>
        <p:txBody>
          <a:bodyPr wrap="square">
            <a:spAutoFit/>
          </a:bodyPr>
          <a:lstStyle/>
          <a:p>
            <a:r>
              <a:rPr lang="en-US" sz="3600" b="1" dirty="0">
                <a:latin typeface="Arial" panose="020B0604020202020204" pitchFamily="34" charset="0"/>
              </a:rPr>
              <a:t>SYSTEM</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Group of organs that work together to carry out specific functions of the body.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Each system performs a specific function. For example Digestive system is concerned with digestion of food particles.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Excretory system eliminates unwanted substances.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Cardiovascular system is responsible for transport of</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substances between the organs.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Respiratory system is concerned with the supply of oxygen and removal of carbon dioxide.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Reproductive system is involved in the reproduction of species.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Endocrine system is concerned with growth of the body and regulation and maintenance of normal life.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Musculoskeletal system is responsible for stability and movements of the body.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Nervous system controls the locomotion and other activities including the intellectual functions.</a:t>
            </a:r>
          </a:p>
        </p:txBody>
      </p:sp>
    </p:spTree>
    <p:extLst>
      <p:ext uri="{BB962C8B-B14F-4D97-AF65-F5344CB8AC3E}">
        <p14:creationId xmlns:p14="http://schemas.microsoft.com/office/powerpoint/2010/main" val="2895750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14400"/>
            <a:ext cx="6934200" cy="1077218"/>
          </a:xfrm>
          <a:prstGeom prst="rect">
            <a:avLst/>
          </a:prstGeom>
        </p:spPr>
        <p:txBody>
          <a:bodyPr wrap="square">
            <a:spAutoFit/>
          </a:bodyPr>
          <a:lstStyle/>
          <a:p>
            <a:r>
              <a:rPr lang="en-US" sz="3200" b="1" dirty="0">
                <a:latin typeface="Arial" pitchFamily="34" charset="0"/>
                <a:cs typeface="Arial" pitchFamily="34" charset="0"/>
              </a:rPr>
              <a:t>ORGANIZATION OF THE CELL:</a:t>
            </a:r>
          </a:p>
          <a:p>
            <a:endParaRPr lang="en-US" sz="3200" b="1" dirty="0">
              <a:latin typeface="Arial" pitchFamily="34" charset="0"/>
              <a:cs typeface="Arial" pitchFamily="34" charset="0"/>
            </a:endParaRPr>
          </a:p>
        </p:txBody>
      </p:sp>
      <p:sp>
        <p:nvSpPr>
          <p:cNvPr id="3" name="Rectangle 2"/>
          <p:cNvSpPr/>
          <p:nvPr/>
        </p:nvSpPr>
        <p:spPr>
          <a:xfrm>
            <a:off x="304800" y="1600200"/>
            <a:ext cx="7391400" cy="3970318"/>
          </a:xfrm>
          <a:prstGeom prst="rect">
            <a:avLst/>
          </a:prstGeom>
        </p:spPr>
        <p:txBody>
          <a:bodyPr wrap="square">
            <a:spAutoFit/>
          </a:bodyPr>
          <a:lstStyle/>
          <a:p>
            <a:r>
              <a:rPr lang="en-US" sz="2800" dirty="0">
                <a:latin typeface="Arial" pitchFamily="34" charset="0"/>
                <a:cs typeface="Arial" pitchFamily="34" charset="0"/>
              </a:rPr>
              <a:t>A typical cell, as seen by the light microscope, is shown in </a:t>
            </a:r>
            <a:r>
              <a:rPr lang="en-US" sz="2800" b="1" dirty="0">
                <a:latin typeface="Arial" pitchFamily="34" charset="0"/>
                <a:cs typeface="Arial" pitchFamily="34" charset="0"/>
              </a:rPr>
              <a:t>Figure . </a:t>
            </a:r>
          </a:p>
          <a:p>
            <a:r>
              <a:rPr lang="en-US" sz="2800" b="1" dirty="0">
                <a:latin typeface="Arial" pitchFamily="34" charset="0"/>
                <a:cs typeface="Arial" pitchFamily="34" charset="0"/>
              </a:rPr>
              <a:t>Its two major parts are the </a:t>
            </a:r>
            <a:r>
              <a:rPr lang="en-US" sz="2800" b="1" i="1" dirty="0">
                <a:latin typeface="Arial" pitchFamily="34" charset="0"/>
                <a:cs typeface="Arial" pitchFamily="34" charset="0"/>
              </a:rPr>
              <a:t>nucleus and the </a:t>
            </a:r>
            <a:r>
              <a:rPr lang="en-US" sz="2800" i="1" dirty="0">
                <a:latin typeface="Arial" pitchFamily="34" charset="0"/>
                <a:cs typeface="Arial" pitchFamily="34" charset="0"/>
              </a:rPr>
              <a:t>cytoplasm. </a:t>
            </a:r>
          </a:p>
          <a:p>
            <a:r>
              <a:rPr lang="en-US" sz="2800" i="1" dirty="0">
                <a:latin typeface="Arial" pitchFamily="34" charset="0"/>
                <a:cs typeface="Arial" pitchFamily="34" charset="0"/>
              </a:rPr>
              <a:t>The nucleus is separated from the cytoplasm </a:t>
            </a:r>
            <a:r>
              <a:rPr lang="en-US" sz="2800" dirty="0">
                <a:latin typeface="Arial" pitchFamily="34" charset="0"/>
                <a:cs typeface="Arial" pitchFamily="34" charset="0"/>
              </a:rPr>
              <a:t>by a </a:t>
            </a:r>
            <a:r>
              <a:rPr lang="en-US" sz="2800" i="1" dirty="0">
                <a:latin typeface="Arial" pitchFamily="34" charset="0"/>
                <a:cs typeface="Arial" pitchFamily="34" charset="0"/>
              </a:rPr>
              <a:t>nuclear membrane, and the cytoplasm is separated </a:t>
            </a:r>
            <a:r>
              <a:rPr lang="en-US" sz="2800" dirty="0">
                <a:latin typeface="Arial" pitchFamily="34" charset="0"/>
                <a:cs typeface="Arial" pitchFamily="34" charset="0"/>
              </a:rPr>
              <a:t>from the surrounding fluids by a </a:t>
            </a:r>
            <a:r>
              <a:rPr lang="en-US" sz="2800" i="1" dirty="0">
                <a:latin typeface="Arial" pitchFamily="34" charset="0"/>
                <a:cs typeface="Arial" pitchFamily="34" charset="0"/>
              </a:rPr>
              <a:t>cell membrane, also </a:t>
            </a:r>
            <a:r>
              <a:rPr lang="en-US" sz="2800" dirty="0">
                <a:latin typeface="Arial" pitchFamily="34" charset="0"/>
                <a:cs typeface="Arial" pitchFamily="34" charset="0"/>
              </a:rPr>
              <a:t>called the </a:t>
            </a:r>
            <a:r>
              <a:rPr lang="en-US" sz="2800" i="1" dirty="0">
                <a:latin typeface="Arial" pitchFamily="34" charset="0"/>
                <a:cs typeface="Arial" pitchFamily="34" charset="0"/>
              </a:rPr>
              <a:t>plasma membrane.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9).png"/>
          <p:cNvPicPr>
            <a:picLocks noChangeAspect="1"/>
          </p:cNvPicPr>
          <p:nvPr/>
        </p:nvPicPr>
        <p:blipFill>
          <a:blip r:embed="rId2"/>
          <a:srcRect l="21667" t="20355" r="50000" b="57412"/>
          <a:stretch>
            <a:fillRect/>
          </a:stretch>
        </p:blipFill>
        <p:spPr>
          <a:xfrm>
            <a:off x="1219200" y="1066800"/>
            <a:ext cx="6477000" cy="4953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901</TotalTime>
  <Words>3408</Words>
  <Application>Microsoft Office PowerPoint</Application>
  <PresentationFormat>On-screen Show (4:3)</PresentationFormat>
  <Paragraphs>351</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Times New Roman</vt:lpstr>
      <vt:lpstr>Wingdings</vt:lpstr>
      <vt:lpstr>Wingdings-Regular</vt:lpstr>
      <vt:lpstr>Retrospect</vt:lpstr>
      <vt:lpstr>Cell Structure And Functions</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 i5</dc:creator>
  <cp:lastModifiedBy>HP</cp:lastModifiedBy>
  <cp:revision>167</cp:revision>
  <cp:lastPrinted>2024-11-05T08:44:23Z</cp:lastPrinted>
  <dcterms:created xsi:type="dcterms:W3CDTF">2019-12-14T20:24:09Z</dcterms:created>
  <dcterms:modified xsi:type="dcterms:W3CDTF">2024-11-18T04:48:39Z</dcterms:modified>
</cp:coreProperties>
</file>