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5" r:id="rId2"/>
    <p:sldId id="257" r:id="rId3"/>
    <p:sldId id="309" r:id="rId4"/>
    <p:sldId id="258" r:id="rId5"/>
    <p:sldId id="310" r:id="rId6"/>
    <p:sldId id="259" r:id="rId7"/>
    <p:sldId id="261"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3" r:id="rId22"/>
    <p:sldId id="311"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3820-810E-44EF-A75E-4EFC45243DCD}"/>
              </a:ext>
            </a:extLst>
          </p:cNvPr>
          <p:cNvSpPr>
            <a:spLocks noGrp="1"/>
          </p:cNvSpPr>
          <p:nvPr>
            <p:ph type="ctrTitle"/>
          </p:nvPr>
        </p:nvSpPr>
        <p:spPr/>
        <p:txBody>
          <a:bodyPr/>
          <a:lstStyle/>
          <a:p>
            <a:r>
              <a:rPr lang="en-US" b="1" dirty="0"/>
              <a:t>Homeostasis</a:t>
            </a:r>
            <a:endParaRPr lang="en-PK" dirty="0"/>
          </a:p>
        </p:txBody>
      </p:sp>
      <p:sp>
        <p:nvSpPr>
          <p:cNvPr id="3" name="Subtitle 2">
            <a:extLst>
              <a:ext uri="{FF2B5EF4-FFF2-40B4-BE49-F238E27FC236}">
                <a16:creationId xmlns:a16="http://schemas.microsoft.com/office/drawing/2014/main" id="{AE70CE8A-031F-4C1C-AD10-7EFE04A4D564}"/>
              </a:ext>
            </a:extLst>
          </p:cNvPr>
          <p:cNvSpPr>
            <a:spLocks noGrp="1"/>
          </p:cNvSpPr>
          <p:nvPr>
            <p:ph type="subTitle" idx="1"/>
          </p:nvPr>
        </p:nvSpPr>
        <p:spPr/>
        <p:txBody>
          <a:bodyPr>
            <a:normAutofit lnSpcReduction="10000"/>
          </a:bodyPr>
          <a:lstStyle/>
          <a:p>
            <a:pPr>
              <a:lnSpc>
                <a:spcPct val="110000"/>
              </a:lnSpc>
            </a:pPr>
            <a:r>
              <a:rPr lang="en-US" sz="1600" b="1" dirty="0"/>
              <a:t>PREPARED BY:                                 MAHREEN SIDDIQUE</a:t>
            </a:r>
          </a:p>
          <a:p>
            <a:pPr algn="ctr">
              <a:lnSpc>
                <a:spcPct val="110000"/>
              </a:lnSpc>
            </a:pPr>
            <a:r>
              <a:rPr lang="en-US" sz="1600" b="1" dirty="0"/>
              <a:t>LECTURER </a:t>
            </a:r>
          </a:p>
          <a:p>
            <a:pPr algn="ctr">
              <a:lnSpc>
                <a:spcPct val="110000"/>
              </a:lnSpc>
            </a:pPr>
            <a:r>
              <a:rPr lang="en-US" sz="1600" b="1" dirty="0"/>
              <a:t>PHARMACOLOGY DEPRATMENT</a:t>
            </a:r>
            <a:endParaRPr lang="en-PK" sz="1600" b="1" dirty="0"/>
          </a:p>
        </p:txBody>
      </p:sp>
    </p:spTree>
    <p:extLst>
      <p:ext uri="{BB962C8B-B14F-4D97-AF65-F5344CB8AC3E}">
        <p14:creationId xmlns:p14="http://schemas.microsoft.com/office/powerpoint/2010/main" val="385467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79E5-4584-42FE-9ECF-368CC54FA026}"/>
              </a:ext>
            </a:extLst>
          </p:cNvPr>
          <p:cNvSpPr>
            <a:spLocks noGrp="1"/>
          </p:cNvSpPr>
          <p:nvPr>
            <p:ph type="title"/>
          </p:nvPr>
        </p:nvSpPr>
        <p:spPr/>
        <p:txBody>
          <a:bodyPr/>
          <a:lstStyle/>
          <a:p>
            <a:r>
              <a:rPr lang="en-US" dirty="0"/>
              <a:t> </a:t>
            </a:r>
            <a:r>
              <a:rPr lang="en-US" b="1" dirty="0"/>
              <a:t>General Characteristics of Homeostatic Control Systems </a:t>
            </a:r>
            <a:endParaRPr lang="en-PK" b="1" dirty="0"/>
          </a:p>
        </p:txBody>
      </p:sp>
      <p:sp>
        <p:nvSpPr>
          <p:cNvPr id="3" name="Content Placeholder 2">
            <a:extLst>
              <a:ext uri="{FF2B5EF4-FFF2-40B4-BE49-F238E27FC236}">
                <a16:creationId xmlns:a16="http://schemas.microsoft.com/office/drawing/2014/main" id="{05EEB9D0-1E86-4DA4-99BF-7A652D5B7F66}"/>
              </a:ext>
            </a:extLst>
          </p:cNvPr>
          <p:cNvSpPr>
            <a:spLocks noGrp="1"/>
          </p:cNvSpPr>
          <p:nvPr>
            <p:ph idx="1"/>
          </p:nvPr>
        </p:nvSpPr>
        <p:spPr/>
        <p:txBody>
          <a:bodyPr>
            <a:normAutofit/>
          </a:bodyPr>
          <a:lstStyle/>
          <a:p>
            <a:pPr marL="457200" indent="-457200" algn="just">
              <a:buFont typeface="+mj-lt"/>
              <a:buAutoNum type="arabicPeriod"/>
            </a:pPr>
            <a:r>
              <a:rPr lang="en-US" sz="2400" b="1" dirty="0"/>
              <a:t>Feedback Systems </a:t>
            </a:r>
          </a:p>
          <a:p>
            <a:pPr marL="1314450" lvl="2" indent="-400050">
              <a:buFont typeface="+mj-lt"/>
              <a:buAutoNum type="romanUcPeriod"/>
            </a:pPr>
            <a:r>
              <a:rPr lang="en-US" sz="2400" b="1" dirty="0"/>
              <a:t> Negative feedback </a:t>
            </a:r>
          </a:p>
          <a:p>
            <a:pPr marL="1200150" lvl="2" indent="-400050">
              <a:buFont typeface="+mj-lt"/>
              <a:buAutoNum type="romanUcPeriod"/>
            </a:pPr>
            <a:r>
              <a:rPr lang="en-US" sz="2400" b="1" dirty="0"/>
              <a:t>   Positive feedback</a:t>
            </a:r>
          </a:p>
          <a:p>
            <a:pPr marL="800100" lvl="2" indent="0">
              <a:buNone/>
            </a:pPr>
            <a:endParaRPr lang="en-US" sz="2400" b="1" dirty="0"/>
          </a:p>
          <a:p>
            <a:pPr marL="457200" indent="-457200">
              <a:buFont typeface="+mj-lt"/>
              <a:buAutoNum type="arabicPeriod"/>
            </a:pPr>
            <a:r>
              <a:rPr lang="en-US" sz="2400" b="1" dirty="0"/>
              <a:t>Resetting of Set Points</a:t>
            </a:r>
          </a:p>
          <a:p>
            <a:pPr marL="457200" indent="-457200">
              <a:buFont typeface="+mj-lt"/>
              <a:buAutoNum type="arabicPeriod"/>
            </a:pPr>
            <a:endParaRPr lang="en-US" sz="2400" b="1" dirty="0"/>
          </a:p>
          <a:p>
            <a:pPr marL="457200" indent="-457200">
              <a:buFont typeface="+mj-lt"/>
              <a:buAutoNum type="arabicPeriod"/>
            </a:pPr>
            <a:r>
              <a:rPr lang="en-US" sz="2400" b="1" dirty="0"/>
              <a:t>Feedforward Regulation</a:t>
            </a:r>
            <a:endParaRPr lang="en-PK" sz="2400" b="1" dirty="0"/>
          </a:p>
        </p:txBody>
      </p:sp>
    </p:spTree>
    <p:extLst>
      <p:ext uri="{BB962C8B-B14F-4D97-AF65-F5344CB8AC3E}">
        <p14:creationId xmlns:p14="http://schemas.microsoft.com/office/powerpoint/2010/main" val="32220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0665-8168-4C58-BCDF-71A05E19FA00}"/>
              </a:ext>
            </a:extLst>
          </p:cNvPr>
          <p:cNvSpPr>
            <a:spLocks noGrp="1"/>
          </p:cNvSpPr>
          <p:nvPr>
            <p:ph type="title"/>
          </p:nvPr>
        </p:nvSpPr>
        <p:spPr/>
        <p:txBody>
          <a:bodyPr/>
          <a:lstStyle/>
          <a:p>
            <a:br>
              <a:rPr lang="en-US" dirty="0"/>
            </a:br>
            <a:r>
              <a:rPr lang="en-US" sz="4000" dirty="0"/>
              <a:t>1-FEEDBACK SYSTEMS:</a:t>
            </a:r>
            <a:endParaRPr lang="en-PK" dirty="0"/>
          </a:p>
        </p:txBody>
      </p:sp>
      <p:sp>
        <p:nvSpPr>
          <p:cNvPr id="3" name="Content Placeholder 2">
            <a:extLst>
              <a:ext uri="{FF2B5EF4-FFF2-40B4-BE49-F238E27FC236}">
                <a16:creationId xmlns:a16="http://schemas.microsoft.com/office/drawing/2014/main" id="{04FC6B46-3617-4E67-86C3-1CDD2AB876CE}"/>
              </a:ext>
            </a:extLst>
          </p:cNvPr>
          <p:cNvSpPr>
            <a:spLocks noGrp="1"/>
          </p:cNvSpPr>
          <p:nvPr>
            <p:ph idx="1"/>
          </p:nvPr>
        </p:nvSpPr>
        <p:spPr/>
        <p:txBody>
          <a:bodyPr>
            <a:normAutofit/>
          </a:bodyPr>
          <a:lstStyle/>
          <a:p>
            <a:r>
              <a:rPr lang="en-US" sz="2400" dirty="0"/>
              <a:t>Feedback is a process in which some proportion of the output signal of a system is fed (passed) back to the input. This is done more often intentionally in order to control the behavior pattern of the system. </a:t>
            </a:r>
          </a:p>
          <a:p>
            <a:r>
              <a:rPr lang="en-US" sz="2400" dirty="0"/>
              <a:t>Whenever any change occurs, system receives and reacts to two types of feedback: </a:t>
            </a:r>
          </a:p>
          <a:p>
            <a:pPr marL="1771650" lvl="3" indent="-514350">
              <a:buFont typeface="+mj-lt"/>
              <a:buAutoNum type="romanUcPeriod"/>
            </a:pPr>
            <a:r>
              <a:rPr lang="en-US" sz="2400" b="1" dirty="0"/>
              <a:t>Negative feedback </a:t>
            </a:r>
          </a:p>
          <a:p>
            <a:pPr marL="1771650" lvl="3" indent="-514350">
              <a:buFont typeface="+mj-lt"/>
              <a:buAutoNum type="romanUcPeriod"/>
            </a:pPr>
            <a:r>
              <a:rPr lang="en-US" sz="2400" b="1" dirty="0"/>
              <a:t>Positive feedback</a:t>
            </a:r>
            <a:endParaRPr lang="en-PK" sz="2400" b="1" dirty="0"/>
          </a:p>
        </p:txBody>
      </p:sp>
    </p:spTree>
    <p:extLst>
      <p:ext uri="{BB962C8B-B14F-4D97-AF65-F5344CB8AC3E}">
        <p14:creationId xmlns:p14="http://schemas.microsoft.com/office/powerpoint/2010/main" val="76757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80582-8132-4A9C-9777-442791B1D1AD}"/>
              </a:ext>
            </a:extLst>
          </p:cNvPr>
          <p:cNvSpPr>
            <a:spLocks noGrp="1"/>
          </p:cNvSpPr>
          <p:nvPr>
            <p:ph idx="1"/>
          </p:nvPr>
        </p:nvSpPr>
        <p:spPr>
          <a:xfrm>
            <a:off x="2589212" y="596347"/>
            <a:ext cx="8915400" cy="5844209"/>
          </a:xfrm>
        </p:spPr>
        <p:txBody>
          <a:bodyPr>
            <a:normAutofit lnSpcReduction="10000"/>
          </a:bodyPr>
          <a:lstStyle/>
          <a:p>
            <a:r>
              <a:rPr lang="en-US" sz="2400" b="1" dirty="0">
                <a:solidFill>
                  <a:schemeClr val="tx1"/>
                </a:solidFill>
              </a:rPr>
              <a:t>I. NEGATIVE FEEDBACK </a:t>
            </a:r>
          </a:p>
          <a:p>
            <a:pPr marL="400050" lvl="1" indent="0">
              <a:buNone/>
            </a:pPr>
            <a:r>
              <a:rPr lang="en-US" sz="2400" dirty="0"/>
              <a:t>Negative feedback is the one to which the system reacts in such a way as to arrest the change or reverse the direction of change. After receiving a message, effectors send negative feedback signals back to the system. Now, the system stabilizes its own function and makes an attempt to maintain homeostasis. </a:t>
            </a:r>
          </a:p>
          <a:p>
            <a:pPr marL="400050" lvl="1" indent="0">
              <a:buNone/>
            </a:pPr>
            <a:r>
              <a:rPr lang="en-US" sz="2400" dirty="0"/>
              <a:t>Many homeostatic mechanisms in the body function through negative feedback.</a:t>
            </a:r>
          </a:p>
          <a:p>
            <a:pPr marL="400050" lvl="1" indent="0">
              <a:buNone/>
            </a:pPr>
            <a:r>
              <a:rPr lang="en-US" sz="2400" dirty="0"/>
              <a:t> </a:t>
            </a:r>
            <a:r>
              <a:rPr lang="en-US" sz="2400" b="1" dirty="0"/>
              <a:t>For example:</a:t>
            </a:r>
            <a:r>
              <a:rPr lang="en-US" sz="2400" dirty="0"/>
              <a:t> Thyroid-stimulating hormone (TSH) released from pituitary gland, negative feedback mechanism for  the maintenance of water balance in the body, thermoregulatory system to maintain temperature at set point against decrease and increase temperature.</a:t>
            </a:r>
            <a:endParaRPr lang="en-PK" sz="2400" dirty="0"/>
          </a:p>
        </p:txBody>
      </p:sp>
    </p:spTree>
    <p:extLst>
      <p:ext uri="{BB962C8B-B14F-4D97-AF65-F5344CB8AC3E}">
        <p14:creationId xmlns:p14="http://schemas.microsoft.com/office/powerpoint/2010/main" val="212202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6C635B"/>
          </a:solidFill>
          <a:ln>
            <a:noFill/>
          </a:ln>
          <a:effectLst/>
        </p:spPr>
        <p:style>
          <a:lnRef idx="1">
            <a:schemeClr val="accent1"/>
          </a:lnRef>
          <a:fillRef idx="3">
            <a:schemeClr val="accent1"/>
          </a:fillRef>
          <a:effectRef idx="2">
            <a:schemeClr val="accent1"/>
          </a:effectRef>
          <a:fontRef idx="minor">
            <a:schemeClr val="lt1"/>
          </a:fontRef>
        </p:style>
      </p:sp>
      <p:sp>
        <p:nvSpPr>
          <p:cNvPr id="11" name="Content Placeholder 8">
            <a:extLst>
              <a:ext uri="{FF2B5EF4-FFF2-40B4-BE49-F238E27FC236}">
                <a16:creationId xmlns:a16="http://schemas.microsoft.com/office/drawing/2014/main" id="{D4C48547-8E7A-49FE-BF4B-111FCB0F4973}"/>
              </a:ext>
            </a:extLst>
          </p:cNvPr>
          <p:cNvSpPr>
            <a:spLocks noGrp="1"/>
          </p:cNvSpPr>
          <p:nvPr>
            <p:ph idx="1"/>
          </p:nvPr>
        </p:nvSpPr>
        <p:spPr>
          <a:xfrm>
            <a:off x="576072" y="834887"/>
            <a:ext cx="3650278" cy="4935836"/>
          </a:xfrm>
        </p:spPr>
        <p:txBody>
          <a:bodyPr>
            <a:normAutofit fontScale="92500" lnSpcReduction="10000"/>
          </a:bodyPr>
          <a:lstStyle/>
          <a:p>
            <a:pPr>
              <a:buClr>
                <a:srgbClr val="FBCA9A"/>
              </a:buClr>
            </a:pPr>
            <a:r>
              <a:rPr lang="en-US" sz="2100" dirty="0"/>
              <a:t>Thyroid-stimulating hormone (TSH) released from pituitary gland stimulates thyroid gland to secrete thyroxine. When thyroxine level increases in blood, it inhibits the secretion of TSH from pituitary so that, the secretion of thyroxin from thyroid gland decreases. On the other hand, if thyroxine secretion is less, its low blood level induces pituitary gland to release TSH. Now, TSH stimulates thyroid gland to secrete thyroxine</a:t>
            </a:r>
            <a:r>
              <a:rPr lang="en-US" dirty="0"/>
              <a:t>.</a:t>
            </a:r>
          </a:p>
        </p:txBody>
      </p:sp>
      <p:pic>
        <p:nvPicPr>
          <p:cNvPr id="13" name="Content Placeholder 3">
            <a:extLst>
              <a:ext uri="{FF2B5EF4-FFF2-40B4-BE49-F238E27FC236}">
                <a16:creationId xmlns:a16="http://schemas.microsoft.com/office/drawing/2014/main" id="{72B088C7-2D07-4A3F-9AEA-12419B551A02}"/>
              </a:ext>
            </a:extLst>
          </p:cNvPr>
          <p:cNvPicPr>
            <a:picLocks noChangeAspect="1"/>
          </p:cNvPicPr>
          <p:nvPr/>
        </p:nvPicPr>
        <p:blipFill>
          <a:blip r:embed="rId2"/>
          <a:stretch>
            <a:fillRect/>
          </a:stretch>
        </p:blipFill>
        <p:spPr>
          <a:xfrm>
            <a:off x="4619543" y="368207"/>
            <a:ext cx="6953577" cy="5936565"/>
          </a:xfrm>
          <a:prstGeom prst="rect">
            <a:avLst/>
          </a:prstGeom>
        </p:spPr>
      </p:pic>
      <p:sp>
        <p:nvSpPr>
          <p:cNvPr id="16"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8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4288513-7F4D-44E9-B993-7ED8F03E0D56}"/>
              </a:ext>
            </a:extLst>
          </p:cNvPr>
          <p:cNvPicPr>
            <a:picLocks noGrp="1" noChangeAspect="1"/>
          </p:cNvPicPr>
          <p:nvPr>
            <p:ph idx="1"/>
          </p:nvPr>
        </p:nvPicPr>
        <p:blipFill>
          <a:blip r:embed="rId2"/>
          <a:stretch>
            <a:fillRect/>
          </a:stretch>
        </p:blipFill>
        <p:spPr>
          <a:xfrm>
            <a:off x="2451652" y="661988"/>
            <a:ext cx="9250018" cy="5924342"/>
          </a:xfrm>
          <a:prstGeom prst="rect">
            <a:avLst/>
          </a:prstGeom>
        </p:spPr>
      </p:pic>
    </p:spTree>
    <p:extLst>
      <p:ext uri="{BB962C8B-B14F-4D97-AF65-F5344CB8AC3E}">
        <p14:creationId xmlns:p14="http://schemas.microsoft.com/office/powerpoint/2010/main" val="424248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FB6DE4C9-5DF4-4DA8-919A-8334898847AC}"/>
              </a:ext>
            </a:extLst>
          </p:cNvPr>
          <p:cNvSpPr>
            <a:spLocks noGrp="1"/>
          </p:cNvSpPr>
          <p:nvPr>
            <p:ph idx="1"/>
          </p:nvPr>
        </p:nvSpPr>
        <p:spPr>
          <a:xfrm>
            <a:off x="930579" y="1219121"/>
            <a:ext cx="3650278" cy="4161262"/>
          </a:xfrm>
        </p:spPr>
        <p:txBody>
          <a:bodyPr>
            <a:normAutofit/>
          </a:bodyPr>
          <a:lstStyle/>
          <a:p>
            <a:pPr>
              <a:lnSpc>
                <a:spcPct val="90000"/>
              </a:lnSpc>
              <a:buClr>
                <a:srgbClr val="B3CB7D"/>
              </a:buClr>
            </a:pPr>
            <a:r>
              <a:rPr lang="en-US" sz="2000" dirty="0"/>
              <a:t>A homeostatic control system maintains body temperature when room temperature decreases. For example, decreased room temperature tends to cause an increase in heat loss from the body, and curling up tends to cause a decrease in heat loss from the body. </a:t>
            </a:r>
          </a:p>
        </p:txBody>
      </p:sp>
      <p:pic>
        <p:nvPicPr>
          <p:cNvPr id="7" name="Content Placeholder 3">
            <a:extLst>
              <a:ext uri="{FF2B5EF4-FFF2-40B4-BE49-F238E27FC236}">
                <a16:creationId xmlns:a16="http://schemas.microsoft.com/office/drawing/2014/main" id="{67FE3554-24E9-4E63-BA53-49E48288B3B0}"/>
              </a:ext>
            </a:extLst>
          </p:cNvPr>
          <p:cNvPicPr>
            <a:picLocks noChangeAspect="1"/>
          </p:cNvPicPr>
          <p:nvPr/>
        </p:nvPicPr>
        <p:blipFill>
          <a:blip r:embed="rId2"/>
          <a:stretch>
            <a:fillRect/>
          </a:stretch>
        </p:blipFill>
        <p:spPr>
          <a:xfrm>
            <a:off x="4855600" y="673365"/>
            <a:ext cx="6405821" cy="5252773"/>
          </a:xfrm>
          <a:prstGeom prst="rect">
            <a:avLst/>
          </a:prstGeom>
        </p:spPr>
      </p:pic>
      <p:sp>
        <p:nvSpPr>
          <p:cNvPr id="25"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45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FBED8F-101B-4573-A702-5A9A298E7B5B}"/>
              </a:ext>
            </a:extLst>
          </p:cNvPr>
          <p:cNvSpPr>
            <a:spLocks noGrp="1"/>
          </p:cNvSpPr>
          <p:nvPr>
            <p:ph idx="1"/>
          </p:nvPr>
        </p:nvSpPr>
        <p:spPr>
          <a:xfrm>
            <a:off x="2239617" y="781878"/>
            <a:ext cx="9264995" cy="5129344"/>
          </a:xfrm>
        </p:spPr>
        <p:txBody>
          <a:bodyPr>
            <a:normAutofit/>
          </a:bodyPr>
          <a:lstStyle/>
          <a:p>
            <a:r>
              <a:rPr lang="en-US" sz="2400" b="1" dirty="0"/>
              <a:t>II. POSITIVE FEEDBACK:</a:t>
            </a:r>
          </a:p>
          <a:p>
            <a:pPr marL="800100" lvl="2" indent="0">
              <a:buNone/>
            </a:pPr>
            <a:r>
              <a:rPr lang="en-US" sz="2400" dirty="0"/>
              <a:t>Positive feedback is the one to which the system reacts in such a way as to increase the intensity of the change in the same direction. Positive feedback is less common than the negative feedback. However, it has its own significance particularly during emergency conditions.</a:t>
            </a:r>
          </a:p>
          <a:p>
            <a:pPr marL="800100" lvl="2" indent="0">
              <a:buNone/>
            </a:pPr>
            <a:r>
              <a:rPr lang="en-US" sz="2400" dirty="0"/>
              <a:t>Positive feedback is much less common in nature than negative feedback. Nonetheless, there are examples in physiology in which positive feedback is very important.</a:t>
            </a:r>
          </a:p>
          <a:p>
            <a:pPr marL="800100" lvl="2" indent="0">
              <a:buNone/>
            </a:pPr>
            <a:r>
              <a:rPr lang="en-US" sz="2400" b="1" dirty="0"/>
              <a:t>Example: </a:t>
            </a:r>
            <a:r>
              <a:rPr lang="en-US" sz="2400" dirty="0"/>
              <a:t>One of the positive feedbacks occurs during the blood clotting,  process of parturition (birth).</a:t>
            </a:r>
            <a:endParaRPr lang="en-PK" sz="2400" dirty="0"/>
          </a:p>
        </p:txBody>
      </p:sp>
    </p:spTree>
    <p:extLst>
      <p:ext uri="{BB962C8B-B14F-4D97-AF65-F5344CB8AC3E}">
        <p14:creationId xmlns:p14="http://schemas.microsoft.com/office/powerpoint/2010/main" val="338032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F364D"/>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1E54BAE0-C9FD-4889-B9A0-BF3CB70E8CF5}"/>
              </a:ext>
            </a:extLst>
          </p:cNvPr>
          <p:cNvSpPr>
            <a:spLocks noGrp="1"/>
          </p:cNvSpPr>
          <p:nvPr>
            <p:ph idx="1"/>
          </p:nvPr>
        </p:nvSpPr>
        <p:spPr>
          <a:xfrm>
            <a:off x="519017" y="782284"/>
            <a:ext cx="3650278" cy="5561429"/>
          </a:xfrm>
        </p:spPr>
        <p:txBody>
          <a:bodyPr>
            <a:normAutofit fontScale="92500" lnSpcReduction="10000"/>
          </a:bodyPr>
          <a:lstStyle/>
          <a:p>
            <a:pPr>
              <a:buClr>
                <a:srgbClr val="FBC699"/>
              </a:buClr>
            </a:pPr>
            <a:r>
              <a:rPr lang="en-US" sz="1900" dirty="0"/>
              <a:t>One of the positive feedbacks occurs during the blood clotting. Blood clotting is necessary to arrest bleeding during injury and it occurs in three stages. The three stages are: </a:t>
            </a:r>
          </a:p>
          <a:p>
            <a:pPr marL="800100" lvl="2" indent="0">
              <a:buClr>
                <a:srgbClr val="FBC699"/>
              </a:buClr>
              <a:buNone/>
            </a:pPr>
            <a:r>
              <a:rPr lang="en-US" sz="1700" dirty="0" err="1"/>
              <a:t>i</a:t>
            </a:r>
            <a:r>
              <a:rPr lang="en-US" sz="1700" b="1" dirty="0"/>
              <a:t>. Formation of prothrombin activator </a:t>
            </a:r>
          </a:p>
          <a:p>
            <a:pPr marL="800100" lvl="2" indent="0">
              <a:buClr>
                <a:srgbClr val="FBC699"/>
              </a:buClr>
              <a:buNone/>
            </a:pPr>
            <a:r>
              <a:rPr lang="en-US" sz="1700" b="1" dirty="0"/>
              <a:t>ii. Conversion of prothrombin into thrombin</a:t>
            </a:r>
          </a:p>
          <a:p>
            <a:pPr marL="800100" lvl="2" indent="0">
              <a:buClr>
                <a:srgbClr val="FBC699"/>
              </a:buClr>
              <a:buNone/>
            </a:pPr>
            <a:r>
              <a:rPr lang="en-US" sz="1700" b="1" dirty="0"/>
              <a:t> iii. Conversion of fibrinogen into fibrin. </a:t>
            </a:r>
          </a:p>
          <a:p>
            <a:pPr>
              <a:buClr>
                <a:srgbClr val="FBC699"/>
              </a:buClr>
            </a:pPr>
            <a:r>
              <a:rPr lang="en-US" sz="1900" dirty="0"/>
              <a:t>Thrombin formed in the second stage stimulates the formation of more prothrombin activator in addition to converting fibrinogen into fibrin</a:t>
            </a:r>
          </a:p>
        </p:txBody>
      </p:sp>
      <p:pic>
        <p:nvPicPr>
          <p:cNvPr id="7" name="Content Placeholder 3">
            <a:extLst>
              <a:ext uri="{FF2B5EF4-FFF2-40B4-BE49-F238E27FC236}">
                <a16:creationId xmlns:a16="http://schemas.microsoft.com/office/drawing/2014/main" id="{A51FA1E5-5D63-4F67-989F-8DF0999FDBEC}"/>
              </a:ext>
            </a:extLst>
          </p:cNvPr>
          <p:cNvPicPr>
            <a:picLocks noChangeAspect="1"/>
          </p:cNvPicPr>
          <p:nvPr/>
        </p:nvPicPr>
        <p:blipFill rotWithShape="1">
          <a:blip r:embed="rId2"/>
          <a:srcRect t="807" b="4174"/>
          <a:stretch/>
        </p:blipFill>
        <p:spPr>
          <a:xfrm>
            <a:off x="4619543" y="653332"/>
            <a:ext cx="6953577" cy="5252773"/>
          </a:xfrm>
          <a:prstGeom prst="rect">
            <a:avLst/>
          </a:prstGeom>
        </p:spPr>
      </p:pic>
      <p:sp>
        <p:nvSpPr>
          <p:cNvPr id="16"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13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63C53"/>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C9DE3DAF-6C24-49A1-879F-6CC5C7B66D1F}"/>
              </a:ext>
            </a:extLst>
          </p:cNvPr>
          <p:cNvSpPr>
            <a:spLocks noGrp="1"/>
          </p:cNvSpPr>
          <p:nvPr>
            <p:ph idx="1"/>
          </p:nvPr>
        </p:nvSpPr>
        <p:spPr>
          <a:xfrm>
            <a:off x="1038034" y="640080"/>
            <a:ext cx="4349891" cy="5282418"/>
          </a:xfrm>
        </p:spPr>
        <p:txBody>
          <a:bodyPr>
            <a:normAutofit fontScale="92500"/>
          </a:bodyPr>
          <a:lstStyle/>
          <a:p>
            <a:pPr>
              <a:buClr>
                <a:srgbClr val="A4D4EC"/>
              </a:buClr>
            </a:pPr>
            <a:r>
              <a:rPr lang="en-US" dirty="0"/>
              <a:t>As the uterine muscles contract and a baby’s head is pressed against the mother’s cervix during labor, signals are relayed via nerves from the cervix to the mother’s brain. The brain initiates the secretion into the blood of a molecule called oxytocin from the mother’s pituitary gland. Oxytocin is a potent stimulator of further uterine contractions. As the uterus contracts even harder in response to oxytocin, the baby’s head is pushed harder against the cervix, causing it to stretch more; this stimulates yet more nerve signals to the mother’s brain, resulting in yet more oxytocin secretion. This self-perpetuating cycle continues until finally the baby pushes through the stretched cervix and is born.</a:t>
            </a:r>
          </a:p>
        </p:txBody>
      </p:sp>
      <p:pic>
        <p:nvPicPr>
          <p:cNvPr id="7" name="Content Placeholder 3">
            <a:extLst>
              <a:ext uri="{FF2B5EF4-FFF2-40B4-BE49-F238E27FC236}">
                <a16:creationId xmlns:a16="http://schemas.microsoft.com/office/drawing/2014/main" id="{4B9FF5E0-41BE-49BE-9BE9-1910588AB599}"/>
              </a:ext>
            </a:extLst>
          </p:cNvPr>
          <p:cNvPicPr>
            <a:picLocks noChangeAspect="1"/>
          </p:cNvPicPr>
          <p:nvPr/>
        </p:nvPicPr>
        <p:blipFill>
          <a:blip r:embed="rId2"/>
          <a:stretch>
            <a:fillRect/>
          </a:stretch>
        </p:blipFill>
        <p:spPr>
          <a:xfrm>
            <a:off x="5641145" y="640080"/>
            <a:ext cx="5641144" cy="5718517"/>
          </a:xfrm>
          <a:prstGeom prst="rect">
            <a:avLst/>
          </a:prstGeom>
        </p:spPr>
      </p:pic>
      <p:sp>
        <p:nvSpPr>
          <p:cNvPr id="16"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66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2C4C-44CF-4738-8E94-CE3F5073B90B}"/>
              </a:ext>
            </a:extLst>
          </p:cNvPr>
          <p:cNvSpPr>
            <a:spLocks noGrp="1"/>
          </p:cNvSpPr>
          <p:nvPr>
            <p:ph type="title"/>
          </p:nvPr>
        </p:nvSpPr>
        <p:spPr/>
        <p:txBody>
          <a:bodyPr/>
          <a:lstStyle/>
          <a:p>
            <a:r>
              <a:rPr lang="en-US" b="1" dirty="0"/>
              <a:t>2. Resetting of Set Points</a:t>
            </a:r>
            <a:br>
              <a:rPr lang="en-US" b="1" dirty="0"/>
            </a:br>
            <a:endParaRPr lang="en-PK" dirty="0"/>
          </a:p>
        </p:txBody>
      </p:sp>
      <p:sp>
        <p:nvSpPr>
          <p:cNvPr id="3" name="Content Placeholder 2">
            <a:extLst>
              <a:ext uri="{FF2B5EF4-FFF2-40B4-BE49-F238E27FC236}">
                <a16:creationId xmlns:a16="http://schemas.microsoft.com/office/drawing/2014/main" id="{4933A4C6-E08B-46C0-BEB0-A3201301063B}"/>
              </a:ext>
            </a:extLst>
          </p:cNvPr>
          <p:cNvSpPr>
            <a:spLocks noGrp="1"/>
          </p:cNvSpPr>
          <p:nvPr>
            <p:ph idx="1"/>
          </p:nvPr>
        </p:nvSpPr>
        <p:spPr>
          <a:xfrm>
            <a:off x="2456691" y="1441174"/>
            <a:ext cx="8915400" cy="4601816"/>
          </a:xfrm>
        </p:spPr>
        <p:txBody>
          <a:bodyPr>
            <a:noAutofit/>
          </a:bodyPr>
          <a:lstStyle/>
          <a:p>
            <a:r>
              <a:rPr lang="en-US" sz="2400" dirty="0"/>
              <a:t>As we have seen, changes in the external environment can displace a variable from its set point. In addition, the set points for many regulated variables can be physiologically reset to a new value. </a:t>
            </a:r>
          </a:p>
          <a:p>
            <a:r>
              <a:rPr lang="en-US" sz="2400" b="1" dirty="0"/>
              <a:t>A common example is fever</a:t>
            </a:r>
            <a:r>
              <a:rPr lang="en-US" sz="2400" dirty="0"/>
              <a:t>, the increase in body temperature that occurs in response to infection and that is somewhat analogous to raising the setting of a thermostat in a room. The homeostatic control systems regulating body temperature are still functioning during a fever, but they maintain the temperature at an increased value. This regulated increase in body temperature is adaptive for fighting the infection, because elevated temperature inhibits proliferation of some pathogens. </a:t>
            </a:r>
          </a:p>
        </p:txBody>
      </p:sp>
    </p:spTree>
    <p:extLst>
      <p:ext uri="{BB962C8B-B14F-4D97-AF65-F5344CB8AC3E}">
        <p14:creationId xmlns:p14="http://schemas.microsoft.com/office/powerpoint/2010/main" val="345802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E121-D30A-4391-B5E7-52CAEEB92D38}"/>
              </a:ext>
            </a:extLst>
          </p:cNvPr>
          <p:cNvSpPr>
            <a:spLocks noGrp="1"/>
          </p:cNvSpPr>
          <p:nvPr>
            <p:ph type="title"/>
          </p:nvPr>
        </p:nvSpPr>
        <p:spPr/>
        <p:txBody>
          <a:bodyPr/>
          <a:lstStyle/>
          <a:p>
            <a:r>
              <a:rPr lang="en-US" dirty="0"/>
              <a:t>INTRODUCTION</a:t>
            </a:r>
            <a:endParaRPr lang="en-PK" dirty="0"/>
          </a:p>
        </p:txBody>
      </p:sp>
      <p:sp>
        <p:nvSpPr>
          <p:cNvPr id="3" name="Content Placeholder 2">
            <a:extLst>
              <a:ext uri="{FF2B5EF4-FFF2-40B4-BE49-F238E27FC236}">
                <a16:creationId xmlns:a16="http://schemas.microsoft.com/office/drawing/2014/main" id="{D20AE3AF-0FC3-4C39-9F27-B50A3888CF3D}"/>
              </a:ext>
            </a:extLst>
          </p:cNvPr>
          <p:cNvSpPr>
            <a:spLocks noGrp="1"/>
          </p:cNvSpPr>
          <p:nvPr>
            <p:ph idx="1"/>
          </p:nvPr>
        </p:nvSpPr>
        <p:spPr>
          <a:xfrm>
            <a:off x="2589212" y="2027582"/>
            <a:ext cx="8915400" cy="4492487"/>
          </a:xfrm>
        </p:spPr>
        <p:txBody>
          <a:bodyPr>
            <a:normAutofit/>
          </a:bodyPr>
          <a:lstStyle/>
          <a:p>
            <a:r>
              <a:rPr lang="en-US" sz="2400" b="1" dirty="0"/>
              <a:t>‘Homeostasis</a:t>
            </a:r>
            <a:r>
              <a:rPr lang="en-US" sz="2400" dirty="0"/>
              <a:t>’ refers to the maintenance of constant internal environment of the body (</a:t>
            </a:r>
            <a:r>
              <a:rPr lang="en-US" sz="2400" dirty="0" err="1"/>
              <a:t>homeo</a:t>
            </a:r>
            <a:r>
              <a:rPr lang="en-US" sz="2400" dirty="0"/>
              <a:t> = same; stasis = standing). </a:t>
            </a:r>
          </a:p>
          <a:p>
            <a:r>
              <a:rPr lang="en-US" sz="2400" b="1" dirty="0"/>
              <a:t>Internal environment </a:t>
            </a:r>
            <a:r>
              <a:rPr lang="en-US" sz="2400" dirty="0"/>
              <a:t>in the body is the </a:t>
            </a:r>
            <a:r>
              <a:rPr lang="en-US" sz="2400" b="1" dirty="0"/>
              <a:t>extracellular fluid (ECF) </a:t>
            </a:r>
            <a:r>
              <a:rPr lang="en-US" sz="2400" dirty="0"/>
              <a:t>in which the cells live. It is the fluid outside the cell and it constantly moves throughout the body. It includes blood, which circulates in the vascular system and fluid present in between the cells called </a:t>
            </a:r>
            <a:r>
              <a:rPr lang="en-US" sz="2400" b="1" dirty="0"/>
              <a:t>interstitial fluid</a:t>
            </a:r>
            <a:r>
              <a:rPr lang="en-US" sz="2400" dirty="0"/>
              <a:t>. ECF contains nutrients, ions and all other substances necessary for the survival of the cells.</a:t>
            </a:r>
          </a:p>
        </p:txBody>
      </p:sp>
    </p:spTree>
    <p:extLst>
      <p:ext uri="{BB962C8B-B14F-4D97-AF65-F5344CB8AC3E}">
        <p14:creationId xmlns:p14="http://schemas.microsoft.com/office/powerpoint/2010/main" val="4217010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C08D6-9FDC-4EAC-A314-4FBC6A2DCBD1}"/>
              </a:ext>
            </a:extLst>
          </p:cNvPr>
          <p:cNvSpPr>
            <a:spLocks noGrp="1"/>
          </p:cNvSpPr>
          <p:nvPr>
            <p:ph idx="1"/>
          </p:nvPr>
        </p:nvSpPr>
        <p:spPr>
          <a:xfrm>
            <a:off x="2589212" y="861391"/>
            <a:ext cx="8915400" cy="5049831"/>
          </a:xfrm>
        </p:spPr>
        <p:txBody>
          <a:bodyPr>
            <a:normAutofit/>
          </a:bodyPr>
          <a:lstStyle/>
          <a:p>
            <a:r>
              <a:rPr lang="en-US" sz="2400" dirty="0"/>
              <a:t>In fact, this is why a fever is often preceded by chills and shivering. The set point for body temperature has been reset to a higher value, and the body responds by shivering to generate heat. </a:t>
            </a:r>
            <a:endParaRPr lang="en-PK" sz="2400" dirty="0"/>
          </a:p>
          <a:p>
            <a:pPr marL="0" indent="0">
              <a:buNone/>
            </a:pPr>
            <a:endParaRPr lang="en-US" sz="2400" dirty="0"/>
          </a:p>
          <a:p>
            <a:r>
              <a:rPr lang="en-US" sz="2400" dirty="0"/>
              <a:t>The example of fever may have left the impression that set points are reset only in response to external stimuli, such as the presence of pathogens, but this is not the case. Indeed, the set points for many regulated variables change on a rhythmic basis every day. For example, the set point for body temperature is higher during the day than at night. </a:t>
            </a:r>
            <a:endParaRPr lang="en-PK" sz="2400" dirty="0"/>
          </a:p>
        </p:txBody>
      </p:sp>
    </p:spTree>
    <p:extLst>
      <p:ext uri="{BB962C8B-B14F-4D97-AF65-F5344CB8AC3E}">
        <p14:creationId xmlns:p14="http://schemas.microsoft.com/office/powerpoint/2010/main" val="3467087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BEB6-0B9C-4463-9EE0-EFBF0F8AA750}"/>
              </a:ext>
            </a:extLst>
          </p:cNvPr>
          <p:cNvSpPr>
            <a:spLocks noGrp="1"/>
          </p:cNvSpPr>
          <p:nvPr>
            <p:ph type="title"/>
          </p:nvPr>
        </p:nvSpPr>
        <p:spPr/>
        <p:txBody>
          <a:bodyPr/>
          <a:lstStyle/>
          <a:p>
            <a:r>
              <a:rPr lang="en-US" b="1" dirty="0"/>
              <a:t>3. Feedforward Regulation</a:t>
            </a:r>
            <a:br>
              <a:rPr lang="en-PK" b="1" dirty="0"/>
            </a:br>
            <a:endParaRPr lang="en-PK" dirty="0"/>
          </a:p>
        </p:txBody>
      </p:sp>
      <p:sp>
        <p:nvSpPr>
          <p:cNvPr id="3" name="Content Placeholder 2">
            <a:extLst>
              <a:ext uri="{FF2B5EF4-FFF2-40B4-BE49-F238E27FC236}">
                <a16:creationId xmlns:a16="http://schemas.microsoft.com/office/drawing/2014/main" id="{8B95518B-87BD-43A2-B24E-43C088179E95}"/>
              </a:ext>
            </a:extLst>
          </p:cNvPr>
          <p:cNvSpPr>
            <a:spLocks noGrp="1"/>
          </p:cNvSpPr>
          <p:nvPr>
            <p:ph idx="1"/>
          </p:nvPr>
        </p:nvSpPr>
        <p:spPr>
          <a:xfrm>
            <a:off x="2589212" y="1616765"/>
            <a:ext cx="8915400" cy="4187687"/>
          </a:xfrm>
        </p:spPr>
        <p:txBody>
          <a:bodyPr>
            <a:normAutofit/>
          </a:bodyPr>
          <a:lstStyle/>
          <a:p>
            <a:r>
              <a:rPr lang="en-US" sz="2400" dirty="0"/>
              <a:t>Another type of regulatory process often used in conjunction with feedback systems is </a:t>
            </a:r>
            <a:r>
              <a:rPr lang="en-US" sz="2400" b="1" dirty="0"/>
              <a:t>feedforward</a:t>
            </a:r>
            <a:r>
              <a:rPr lang="en-US" sz="2400" dirty="0"/>
              <a:t>, in which changes in regulated variables are anticipated and prepared for before they actually occur. </a:t>
            </a:r>
          </a:p>
          <a:p>
            <a:r>
              <a:rPr lang="en-US" sz="2400" dirty="0"/>
              <a:t>Control of body temperature is a good </a:t>
            </a:r>
            <a:r>
              <a:rPr lang="en-US" sz="2400" b="1" dirty="0"/>
              <a:t>example</a:t>
            </a:r>
            <a:r>
              <a:rPr lang="en-US" sz="2400" dirty="0"/>
              <a:t> of a feedforward process. The temperature-sensitive neurons that trigger negative feedback regulation of body temperature when it begins to decrease are located inside the body. </a:t>
            </a:r>
            <a:endParaRPr lang="en-PK" sz="2400" dirty="0"/>
          </a:p>
        </p:txBody>
      </p:sp>
    </p:spTree>
    <p:extLst>
      <p:ext uri="{BB962C8B-B14F-4D97-AF65-F5344CB8AC3E}">
        <p14:creationId xmlns:p14="http://schemas.microsoft.com/office/powerpoint/2010/main" val="242186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B72A15-6DE7-4FE2-8F8B-DB5CBC88E422}"/>
              </a:ext>
            </a:extLst>
          </p:cNvPr>
          <p:cNvSpPr>
            <a:spLocks noGrp="1"/>
          </p:cNvSpPr>
          <p:nvPr>
            <p:ph idx="1"/>
          </p:nvPr>
        </p:nvSpPr>
        <p:spPr>
          <a:xfrm>
            <a:off x="2589212" y="1033670"/>
            <a:ext cx="8915400" cy="4877552"/>
          </a:xfrm>
        </p:spPr>
        <p:txBody>
          <a:bodyPr>
            <a:normAutofit/>
          </a:bodyPr>
          <a:lstStyle/>
          <a:p>
            <a:r>
              <a:rPr lang="en-US" sz="2400" dirty="0"/>
              <a:t>In addition, there are temperature-sensitive neurons in the skin; these cells, in effect, monitor outside temperature. When outside temperature decreases, as in our example, these neurons immediately detect the change and relay this information to the brain. The brain then sends out signals to the blood vessels and muscles, resulting in heat conservation and increased heat production. In this manner, compensatory thermoregulatory responses are activated before the colder outside temperature can cause the internal body temperature to decrease.</a:t>
            </a:r>
            <a:endParaRPr lang="en-PK" sz="2400" dirty="0"/>
          </a:p>
        </p:txBody>
      </p:sp>
    </p:spTree>
    <p:extLst>
      <p:ext uri="{BB962C8B-B14F-4D97-AF65-F5344CB8AC3E}">
        <p14:creationId xmlns:p14="http://schemas.microsoft.com/office/powerpoint/2010/main" val="158710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ED9D-D559-4F4F-97E1-43EEB92107E4}"/>
              </a:ext>
            </a:extLst>
          </p:cNvPr>
          <p:cNvSpPr>
            <a:spLocks noGrp="1"/>
          </p:cNvSpPr>
          <p:nvPr>
            <p:ph type="title"/>
          </p:nvPr>
        </p:nvSpPr>
        <p:spPr>
          <a:xfrm>
            <a:off x="1561060" y="624110"/>
            <a:ext cx="4656860" cy="1280890"/>
          </a:xfrm>
        </p:spPr>
        <p:txBody>
          <a:bodyPr>
            <a:normAutofit/>
          </a:bodyPr>
          <a:lstStyle/>
          <a:p>
            <a:pPr>
              <a:lnSpc>
                <a:spcPct val="90000"/>
              </a:lnSpc>
            </a:pPr>
            <a:r>
              <a:rPr lang="en-US" sz="3200" b="1" dirty="0"/>
              <a:t>COMPONENTS OF HOMEOSTATIC SYSTEM </a:t>
            </a:r>
            <a:endParaRPr lang="en-PK" sz="3200" b="1" dirty="0"/>
          </a:p>
        </p:txBody>
      </p:sp>
      <p:sp>
        <p:nvSpPr>
          <p:cNvPr id="3" name="Content Placeholder 2">
            <a:extLst>
              <a:ext uri="{FF2B5EF4-FFF2-40B4-BE49-F238E27FC236}">
                <a16:creationId xmlns:a16="http://schemas.microsoft.com/office/drawing/2014/main" id="{536C1FB0-46F6-4C29-BD94-979255FA3E18}"/>
              </a:ext>
            </a:extLst>
          </p:cNvPr>
          <p:cNvSpPr>
            <a:spLocks noGrp="1"/>
          </p:cNvSpPr>
          <p:nvPr>
            <p:ph idx="1"/>
          </p:nvPr>
        </p:nvSpPr>
        <p:spPr>
          <a:xfrm>
            <a:off x="1298713" y="2133600"/>
            <a:ext cx="4675368" cy="4724400"/>
          </a:xfrm>
        </p:spPr>
        <p:txBody>
          <a:bodyPr>
            <a:normAutofit/>
          </a:bodyPr>
          <a:lstStyle/>
          <a:p>
            <a:r>
              <a:rPr lang="en-US" sz="2400" dirty="0">
                <a:solidFill>
                  <a:srgbClr val="000000"/>
                </a:solidFill>
              </a:rPr>
              <a:t>Homeostatic system in the body acts through self-regulating devices, which operate in a cyclic manner.</a:t>
            </a:r>
          </a:p>
          <a:p>
            <a:r>
              <a:rPr lang="en-US" sz="2400" dirty="0">
                <a:solidFill>
                  <a:srgbClr val="000000"/>
                </a:solidFill>
              </a:rPr>
              <a:t>This cycle includes four components: </a:t>
            </a:r>
          </a:p>
          <a:p>
            <a:pPr marL="1371600" lvl="2" indent="-457200">
              <a:buFont typeface="+mj-lt"/>
              <a:buAutoNum type="arabicPeriod"/>
            </a:pPr>
            <a:r>
              <a:rPr lang="en-US" sz="2400" b="1" dirty="0">
                <a:solidFill>
                  <a:srgbClr val="000000"/>
                </a:solidFill>
              </a:rPr>
              <a:t>Sensors or detectors</a:t>
            </a:r>
          </a:p>
          <a:p>
            <a:pPr marL="1371600" lvl="2" indent="-457200">
              <a:buFont typeface="+mj-lt"/>
              <a:buAutoNum type="arabicPeriod"/>
            </a:pPr>
            <a:r>
              <a:rPr lang="en-US" sz="2400" b="1" dirty="0">
                <a:solidFill>
                  <a:srgbClr val="000000"/>
                </a:solidFill>
              </a:rPr>
              <a:t>control center</a:t>
            </a:r>
          </a:p>
          <a:p>
            <a:pPr marL="1371600" lvl="2" indent="-457200">
              <a:buFont typeface="+mj-lt"/>
              <a:buAutoNum type="arabicPeriod"/>
            </a:pPr>
            <a:r>
              <a:rPr lang="en-US" sz="2400" b="1" dirty="0">
                <a:solidFill>
                  <a:srgbClr val="000000"/>
                </a:solidFill>
              </a:rPr>
              <a:t>Effectors</a:t>
            </a:r>
          </a:p>
          <a:p>
            <a:pPr marL="0" indent="0">
              <a:buNone/>
            </a:pPr>
            <a:endParaRPr lang="en-PK" sz="1600" dirty="0">
              <a:solidFill>
                <a:srgbClr val="000000"/>
              </a:solidFill>
            </a:endParaRPr>
          </a:p>
        </p:txBody>
      </p:sp>
      <p:pic>
        <p:nvPicPr>
          <p:cNvPr id="4" name="Picture 3">
            <a:extLst>
              <a:ext uri="{FF2B5EF4-FFF2-40B4-BE49-F238E27FC236}">
                <a16:creationId xmlns:a16="http://schemas.microsoft.com/office/drawing/2014/main" id="{795CF951-2B1B-4736-A3E1-136BEEE4DBD1}"/>
              </a:ext>
            </a:extLst>
          </p:cNvPr>
          <p:cNvPicPr>
            <a:picLocks noChangeAspect="1"/>
          </p:cNvPicPr>
          <p:nvPr/>
        </p:nvPicPr>
        <p:blipFill>
          <a:blip r:embed="rId2"/>
          <a:stretch>
            <a:fillRect/>
          </a:stretch>
        </p:blipFill>
        <p:spPr>
          <a:xfrm>
            <a:off x="6217920" y="1683026"/>
            <a:ext cx="5451627" cy="4823791"/>
          </a:xfrm>
          <a:prstGeom prst="rect">
            <a:avLst/>
          </a:prstGeom>
        </p:spPr>
      </p:pic>
    </p:spTree>
    <p:extLst>
      <p:ext uri="{BB962C8B-B14F-4D97-AF65-F5344CB8AC3E}">
        <p14:creationId xmlns:p14="http://schemas.microsoft.com/office/powerpoint/2010/main" val="419250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F54570-2202-4929-ABF4-E10F5DBD80EB}"/>
              </a:ext>
            </a:extLst>
          </p:cNvPr>
          <p:cNvSpPr>
            <a:spLocks noGrp="1"/>
          </p:cNvSpPr>
          <p:nvPr>
            <p:ph idx="1"/>
          </p:nvPr>
        </p:nvSpPr>
        <p:spPr>
          <a:xfrm>
            <a:off x="2589212" y="821635"/>
            <a:ext cx="8915400" cy="5883965"/>
          </a:xfrm>
        </p:spPr>
        <p:txBody>
          <a:bodyPr/>
          <a:lstStyle/>
          <a:p>
            <a:r>
              <a:rPr lang="en-US" sz="2800" b="1" u="sng" dirty="0"/>
              <a:t>Sensors or detectors:</a:t>
            </a:r>
          </a:p>
          <a:p>
            <a:pPr lvl="1" indent="-342900">
              <a:buFont typeface="Arial" panose="020B0604020202020204" pitchFamily="34" charset="0"/>
              <a:buChar char="•"/>
            </a:pPr>
            <a:r>
              <a:rPr lang="en-US" sz="2400" dirty="0"/>
              <a:t>Which recognize the deviation </a:t>
            </a:r>
          </a:p>
          <a:p>
            <a:r>
              <a:rPr lang="en-US" sz="2800" b="1" u="sng" dirty="0"/>
              <a:t>Control center:</a:t>
            </a:r>
          </a:p>
          <a:p>
            <a:pPr lvl="1" indent="-342900">
              <a:buFont typeface="Arial" panose="020B0604020202020204" pitchFamily="34" charset="0"/>
              <a:buChar char="•"/>
            </a:pPr>
            <a:r>
              <a:rPr lang="en-US" sz="2400" dirty="0"/>
              <a:t>Transmission of this message to a control center.</a:t>
            </a:r>
          </a:p>
          <a:p>
            <a:pPr lvl="1" indent="-342900">
              <a:buFont typeface="Arial" panose="020B0604020202020204" pitchFamily="34" charset="0"/>
              <a:buChar char="•"/>
            </a:pPr>
            <a:r>
              <a:rPr lang="en-US" sz="2400" dirty="0"/>
              <a:t> Transmission of information from the control center to the effectors for correcting the deviation.  </a:t>
            </a:r>
          </a:p>
          <a:p>
            <a:pPr lvl="1" indent="-342900">
              <a:buFont typeface="Arial" panose="020B0604020202020204" pitchFamily="34" charset="0"/>
              <a:buChar char="•"/>
            </a:pPr>
            <a:r>
              <a:rPr lang="en-US" sz="2400" dirty="0"/>
              <a:t>Transmission of the message or information may be an electrical process in the form of impulses through </a:t>
            </a:r>
            <a:r>
              <a:rPr lang="en-US" sz="2400" b="1" dirty="0"/>
              <a:t>nerves or a chemical </a:t>
            </a:r>
            <a:r>
              <a:rPr lang="en-US" sz="2400" dirty="0"/>
              <a:t>process mainly in the form of hormones through blood and body fluids</a:t>
            </a:r>
          </a:p>
          <a:p>
            <a:r>
              <a:rPr lang="en-US" sz="2800" b="1" u="sng" dirty="0"/>
              <a:t>Effectors:</a:t>
            </a:r>
          </a:p>
          <a:p>
            <a:pPr marL="685800" lvl="1">
              <a:buFont typeface="Wingdings" panose="05000000000000000000" pitchFamily="2" charset="2"/>
              <a:buChar char="§"/>
            </a:pPr>
            <a:r>
              <a:rPr lang="en-US" dirty="0"/>
              <a:t> </a:t>
            </a:r>
            <a:r>
              <a:rPr lang="en-US" sz="2400" dirty="0"/>
              <a:t>Which correct the deviation</a:t>
            </a:r>
            <a:endParaRPr lang="en-PK" dirty="0"/>
          </a:p>
        </p:txBody>
      </p:sp>
    </p:spTree>
    <p:extLst>
      <p:ext uri="{BB962C8B-B14F-4D97-AF65-F5344CB8AC3E}">
        <p14:creationId xmlns:p14="http://schemas.microsoft.com/office/powerpoint/2010/main" val="3353603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83B1-85F3-4DEE-9B5A-1B925D0ABE6E}"/>
              </a:ext>
            </a:extLst>
          </p:cNvPr>
          <p:cNvSpPr>
            <a:spLocks noGrp="1"/>
          </p:cNvSpPr>
          <p:nvPr>
            <p:ph type="title"/>
          </p:nvPr>
        </p:nvSpPr>
        <p:spPr/>
        <p:txBody>
          <a:bodyPr/>
          <a:lstStyle/>
          <a:p>
            <a:r>
              <a:rPr lang="en-US" b="1" dirty="0"/>
              <a:t>Intercellular Chemical Messengers in Homeostasis </a:t>
            </a:r>
            <a:endParaRPr lang="en-PK" b="1" dirty="0"/>
          </a:p>
        </p:txBody>
      </p:sp>
      <p:sp>
        <p:nvSpPr>
          <p:cNvPr id="3" name="Content Placeholder 2">
            <a:extLst>
              <a:ext uri="{FF2B5EF4-FFF2-40B4-BE49-F238E27FC236}">
                <a16:creationId xmlns:a16="http://schemas.microsoft.com/office/drawing/2014/main" id="{BB744B30-EC7A-4C65-BD41-F574865641F1}"/>
              </a:ext>
            </a:extLst>
          </p:cNvPr>
          <p:cNvSpPr>
            <a:spLocks noGrp="1"/>
          </p:cNvSpPr>
          <p:nvPr>
            <p:ph idx="1"/>
          </p:nvPr>
        </p:nvSpPr>
        <p:spPr>
          <a:xfrm>
            <a:off x="2589212" y="2133600"/>
            <a:ext cx="8915400" cy="4293704"/>
          </a:xfrm>
        </p:spPr>
        <p:txBody>
          <a:bodyPr>
            <a:normAutofit lnSpcReduction="10000"/>
          </a:bodyPr>
          <a:lstStyle/>
          <a:p>
            <a:r>
              <a:rPr lang="en-US" sz="2800" dirty="0"/>
              <a:t>Essential to reflexes and local homeostatic responses—and therefore to homeostasis—is the ability of cells to communicate with one another. </a:t>
            </a:r>
          </a:p>
          <a:p>
            <a:r>
              <a:rPr lang="en-US" sz="2800" dirty="0"/>
              <a:t>In this way, cells in the brain, for example, can be made aware of the status of activities of structures outside the brain, such as the heart, and help regulate those activities to meet new homeostatic challenges.</a:t>
            </a:r>
            <a:endParaRPr lang="en-US" sz="2400" dirty="0"/>
          </a:p>
          <a:p>
            <a:pPr marL="0" indent="0">
              <a:buNone/>
            </a:pPr>
            <a:r>
              <a:rPr lang="en-US" sz="2400" dirty="0"/>
              <a:t> </a:t>
            </a:r>
            <a:endParaRPr lang="en-PK" sz="2400" b="1" dirty="0"/>
          </a:p>
        </p:txBody>
      </p:sp>
    </p:spTree>
    <p:extLst>
      <p:ext uri="{BB962C8B-B14F-4D97-AF65-F5344CB8AC3E}">
        <p14:creationId xmlns:p14="http://schemas.microsoft.com/office/powerpoint/2010/main" val="2632571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6BF87A-C2A1-4DA3-81C0-FB5E0173DDD8}"/>
              </a:ext>
            </a:extLst>
          </p:cNvPr>
          <p:cNvSpPr>
            <a:spLocks noGrp="1"/>
          </p:cNvSpPr>
          <p:nvPr>
            <p:ph idx="1"/>
          </p:nvPr>
        </p:nvSpPr>
        <p:spPr>
          <a:xfrm>
            <a:off x="2589212" y="1007166"/>
            <a:ext cx="8915400" cy="5248613"/>
          </a:xfrm>
        </p:spPr>
        <p:txBody>
          <a:bodyPr>
            <a:normAutofit/>
          </a:bodyPr>
          <a:lstStyle/>
          <a:p>
            <a:r>
              <a:rPr lang="en-US" sz="2800" dirty="0"/>
              <a:t>In the majority of cases, </a:t>
            </a:r>
            <a:r>
              <a:rPr lang="en-US" sz="2800" b="1" dirty="0"/>
              <a:t>intercellular communication is performed by chemical messengers.</a:t>
            </a:r>
            <a:endParaRPr lang="en-US" sz="2800" dirty="0"/>
          </a:p>
          <a:p>
            <a:r>
              <a:rPr lang="en-US" sz="2800" dirty="0"/>
              <a:t>There are four categories of such messengers: </a:t>
            </a:r>
          </a:p>
          <a:p>
            <a:pPr lvl="2"/>
            <a:r>
              <a:rPr lang="en-US" sz="2800" b="1" dirty="0"/>
              <a:t>Hormones, </a:t>
            </a:r>
          </a:p>
          <a:p>
            <a:pPr lvl="2"/>
            <a:r>
              <a:rPr lang="en-US" sz="2800" b="1" dirty="0"/>
              <a:t>Neurotransmitters, </a:t>
            </a:r>
          </a:p>
          <a:p>
            <a:pPr lvl="2"/>
            <a:r>
              <a:rPr lang="en-US" sz="2800" b="1" dirty="0"/>
              <a:t>Paracrine, </a:t>
            </a:r>
          </a:p>
          <a:p>
            <a:pPr lvl="2"/>
            <a:r>
              <a:rPr lang="en-US" sz="2800" b="1" dirty="0"/>
              <a:t>Autocrine substances </a:t>
            </a:r>
            <a:endParaRPr lang="en-PK" sz="2800" b="1" dirty="0"/>
          </a:p>
        </p:txBody>
      </p:sp>
    </p:spTree>
    <p:extLst>
      <p:ext uri="{BB962C8B-B14F-4D97-AF65-F5344CB8AC3E}">
        <p14:creationId xmlns:p14="http://schemas.microsoft.com/office/powerpoint/2010/main" val="599170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8E8B1-530D-42EF-A6B3-7D39FBA8A2CE}"/>
              </a:ext>
            </a:extLst>
          </p:cNvPr>
          <p:cNvSpPr>
            <a:spLocks noGrp="1"/>
          </p:cNvSpPr>
          <p:nvPr>
            <p:ph idx="1"/>
          </p:nvPr>
        </p:nvSpPr>
        <p:spPr>
          <a:xfrm>
            <a:off x="2589212" y="636104"/>
            <a:ext cx="8915400" cy="5275118"/>
          </a:xfrm>
        </p:spPr>
        <p:txBody>
          <a:bodyPr>
            <a:normAutofit/>
          </a:bodyPr>
          <a:lstStyle/>
          <a:p>
            <a:r>
              <a:rPr lang="en-US" sz="2800" b="1" dirty="0"/>
              <a:t>HORMONE:</a:t>
            </a:r>
          </a:p>
          <a:p>
            <a:pPr lvl="1"/>
            <a:endParaRPr lang="en-US" sz="2400" dirty="0"/>
          </a:p>
          <a:p>
            <a:pPr lvl="1"/>
            <a:r>
              <a:rPr lang="en-US" sz="2400" dirty="0"/>
              <a:t>A hormone is a </a:t>
            </a:r>
            <a:r>
              <a:rPr lang="en-US" sz="2400" b="1" dirty="0"/>
              <a:t>chemical messenger </a:t>
            </a:r>
            <a:r>
              <a:rPr lang="en-US" sz="2400" dirty="0"/>
              <a:t>that enables the </a:t>
            </a:r>
            <a:r>
              <a:rPr lang="en-US" sz="2400" b="1" dirty="0"/>
              <a:t>hormone-secreting cell </a:t>
            </a:r>
            <a:r>
              <a:rPr lang="en-US" sz="2400" dirty="0"/>
              <a:t>to communicate with other cells with the </a:t>
            </a:r>
            <a:r>
              <a:rPr lang="en-US" sz="2400" b="1" dirty="0"/>
              <a:t>blood acting as the delivery system</a:t>
            </a:r>
            <a:r>
              <a:rPr lang="en-US" sz="2400" dirty="0"/>
              <a:t>. </a:t>
            </a:r>
          </a:p>
          <a:p>
            <a:pPr lvl="1"/>
            <a:r>
              <a:rPr lang="en-US" sz="2400" dirty="0"/>
              <a:t>The cells on which hormones act are called the </a:t>
            </a:r>
            <a:r>
              <a:rPr lang="en-US" sz="2400" b="1" dirty="0"/>
              <a:t>hormone’s target cells</a:t>
            </a:r>
            <a:r>
              <a:rPr lang="en-US" sz="2400" dirty="0"/>
              <a:t>. </a:t>
            </a:r>
          </a:p>
          <a:p>
            <a:pPr lvl="1"/>
            <a:r>
              <a:rPr lang="en-US" sz="2400" dirty="0"/>
              <a:t>Hormones are produced in and secreted from </a:t>
            </a:r>
            <a:r>
              <a:rPr lang="en-US" sz="2400" b="1" dirty="0"/>
              <a:t>endocrine glands </a:t>
            </a:r>
            <a:r>
              <a:rPr lang="en-US" sz="2400" dirty="0"/>
              <a:t>or in </a:t>
            </a:r>
            <a:r>
              <a:rPr lang="en-US" sz="2400" b="1" dirty="0"/>
              <a:t>scattered cells </a:t>
            </a:r>
            <a:r>
              <a:rPr lang="en-US" sz="2400" dirty="0"/>
              <a:t>that are distributed throughout another organ. </a:t>
            </a:r>
          </a:p>
        </p:txBody>
      </p:sp>
    </p:spTree>
    <p:extLst>
      <p:ext uri="{BB962C8B-B14F-4D97-AF65-F5344CB8AC3E}">
        <p14:creationId xmlns:p14="http://schemas.microsoft.com/office/powerpoint/2010/main" val="2342066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92E2F-5409-40CD-A34C-2939FD9CE540}"/>
              </a:ext>
            </a:extLst>
          </p:cNvPr>
          <p:cNvSpPr>
            <a:spLocks noGrp="1"/>
          </p:cNvSpPr>
          <p:nvPr>
            <p:ph idx="1"/>
          </p:nvPr>
        </p:nvSpPr>
        <p:spPr>
          <a:xfrm>
            <a:off x="1683955" y="914400"/>
            <a:ext cx="5293619" cy="4996822"/>
          </a:xfrm>
        </p:spPr>
        <p:txBody>
          <a:bodyPr>
            <a:normAutofit/>
          </a:bodyPr>
          <a:lstStyle/>
          <a:p>
            <a:endParaRPr lang="en-US" sz="2400" dirty="0">
              <a:solidFill>
                <a:srgbClr val="000000"/>
              </a:solidFill>
            </a:endParaRPr>
          </a:p>
          <a:p>
            <a:r>
              <a:rPr lang="en-US" sz="2400" dirty="0">
                <a:solidFill>
                  <a:srgbClr val="000000"/>
                </a:solidFill>
              </a:rPr>
              <a:t>They have important functions in essentially all physiological processes, including </a:t>
            </a:r>
            <a:r>
              <a:rPr lang="en-US" sz="2400" b="1" dirty="0">
                <a:solidFill>
                  <a:srgbClr val="000000"/>
                </a:solidFill>
              </a:rPr>
              <a:t>growth, reproduction, metabolism, mineral balance, and blood pressure</a:t>
            </a:r>
            <a:r>
              <a:rPr lang="en-US" sz="2400" dirty="0">
                <a:solidFill>
                  <a:srgbClr val="000000"/>
                </a:solidFill>
              </a:rPr>
              <a:t>, and are often produced whenever homeostasis is threatened.</a:t>
            </a:r>
            <a:endParaRPr lang="en-PK" sz="2400" dirty="0">
              <a:solidFill>
                <a:srgbClr val="000000"/>
              </a:solidFill>
            </a:endParaRPr>
          </a:p>
          <a:p>
            <a:endParaRPr lang="en-PK" sz="1600" dirty="0">
              <a:solidFill>
                <a:srgbClr val="000000"/>
              </a:solidFill>
            </a:endParaRPr>
          </a:p>
        </p:txBody>
      </p:sp>
      <p:pic>
        <p:nvPicPr>
          <p:cNvPr id="4" name="Picture 3">
            <a:extLst>
              <a:ext uri="{FF2B5EF4-FFF2-40B4-BE49-F238E27FC236}">
                <a16:creationId xmlns:a16="http://schemas.microsoft.com/office/drawing/2014/main" id="{4055F044-2BC8-43CB-85C6-FB81E1CD8477}"/>
              </a:ext>
            </a:extLst>
          </p:cNvPr>
          <p:cNvPicPr>
            <a:picLocks noChangeAspect="1"/>
          </p:cNvPicPr>
          <p:nvPr/>
        </p:nvPicPr>
        <p:blipFill>
          <a:blip r:embed="rId2"/>
          <a:stretch>
            <a:fillRect/>
          </a:stretch>
        </p:blipFill>
        <p:spPr>
          <a:xfrm>
            <a:off x="7551709" y="645106"/>
            <a:ext cx="3927527" cy="5247747"/>
          </a:xfrm>
          <a:prstGeom prst="rect">
            <a:avLst/>
          </a:prstGeom>
        </p:spPr>
      </p:pic>
    </p:spTree>
    <p:extLst>
      <p:ext uri="{BB962C8B-B14F-4D97-AF65-F5344CB8AC3E}">
        <p14:creationId xmlns:p14="http://schemas.microsoft.com/office/powerpoint/2010/main" val="323230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66E3E-3FF1-44A3-B347-3CBD649FAFA9}"/>
              </a:ext>
            </a:extLst>
          </p:cNvPr>
          <p:cNvSpPr>
            <a:spLocks noGrp="1"/>
          </p:cNvSpPr>
          <p:nvPr>
            <p:ph idx="1"/>
          </p:nvPr>
        </p:nvSpPr>
        <p:spPr>
          <a:xfrm>
            <a:off x="2589212" y="675249"/>
            <a:ext cx="8915400" cy="5235973"/>
          </a:xfrm>
        </p:spPr>
        <p:txBody>
          <a:bodyPr/>
          <a:lstStyle/>
          <a:p>
            <a:endParaRPr lang="en-US" dirty="0"/>
          </a:p>
          <a:p>
            <a:r>
              <a:rPr lang="en-US" sz="2800" b="1" dirty="0"/>
              <a:t>Neurotransmitter</a:t>
            </a:r>
          </a:p>
          <a:p>
            <a:pPr lvl="1"/>
            <a:endParaRPr lang="en-US" dirty="0"/>
          </a:p>
          <a:p>
            <a:pPr lvl="1"/>
            <a:r>
              <a:rPr lang="en-US" sz="2400" dirty="0"/>
              <a:t>Neurotransmitters are chemical messengers that are released from the endings of neurons onto other </a:t>
            </a:r>
            <a:r>
              <a:rPr lang="en-US" sz="2400" b="1" dirty="0"/>
              <a:t>neurons, muscle cells, or gland cells</a:t>
            </a:r>
            <a:r>
              <a:rPr lang="en-US" sz="2400" dirty="0"/>
              <a:t>. </a:t>
            </a:r>
          </a:p>
          <a:p>
            <a:pPr lvl="1"/>
            <a:r>
              <a:rPr lang="en-US" sz="2400" dirty="0"/>
              <a:t>A neurotransmitter diffuses through the extracellular fluid separating the neuron and its target cell; it is not released into the blood like a hormone.</a:t>
            </a:r>
          </a:p>
        </p:txBody>
      </p:sp>
    </p:spTree>
    <p:extLst>
      <p:ext uri="{BB962C8B-B14F-4D97-AF65-F5344CB8AC3E}">
        <p14:creationId xmlns:p14="http://schemas.microsoft.com/office/powerpoint/2010/main" val="176834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C35C0B-0836-4CFB-BCC1-403C3CEF3EFE}"/>
              </a:ext>
            </a:extLst>
          </p:cNvPr>
          <p:cNvSpPr>
            <a:spLocks noGrp="1"/>
          </p:cNvSpPr>
          <p:nvPr>
            <p:ph idx="1"/>
          </p:nvPr>
        </p:nvSpPr>
        <p:spPr>
          <a:xfrm>
            <a:off x="2456691" y="1577010"/>
            <a:ext cx="8915400" cy="4055166"/>
          </a:xfrm>
        </p:spPr>
        <p:txBody>
          <a:bodyPr/>
          <a:lstStyle/>
          <a:p>
            <a:r>
              <a:rPr lang="en-US" sz="2400" dirty="0"/>
              <a:t>Normal healthy living of large organisms including human beings depends upon the constant maintenance of internal environment within the </a:t>
            </a:r>
            <a:r>
              <a:rPr lang="en-US" sz="2400" b="1" dirty="0"/>
              <a:t>physiological limits</a:t>
            </a:r>
            <a:r>
              <a:rPr lang="en-US" sz="2400" dirty="0"/>
              <a:t>. If the </a:t>
            </a:r>
            <a:r>
              <a:rPr lang="en-US" sz="2400" b="1" dirty="0"/>
              <a:t>internal environment </a:t>
            </a:r>
            <a:r>
              <a:rPr lang="en-US" sz="2400" dirty="0"/>
              <a:t>deviates beyond the set limits, body suffers from malfunction or dysfunction. Therefore, the ultimate goal of an organism is to have a normal healthy living, which is achieved by the maintenance of </a:t>
            </a:r>
            <a:r>
              <a:rPr lang="en-US" sz="2400" b="1" dirty="0"/>
              <a:t>internal environment </a:t>
            </a:r>
            <a:r>
              <a:rPr lang="en-US" sz="2400" dirty="0"/>
              <a:t>within set limits. </a:t>
            </a:r>
            <a:endParaRPr lang="en-PK" sz="2400" dirty="0"/>
          </a:p>
          <a:p>
            <a:endParaRPr lang="en-PK" dirty="0"/>
          </a:p>
        </p:txBody>
      </p:sp>
    </p:spTree>
    <p:extLst>
      <p:ext uri="{BB962C8B-B14F-4D97-AF65-F5344CB8AC3E}">
        <p14:creationId xmlns:p14="http://schemas.microsoft.com/office/powerpoint/2010/main" val="56883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8D14C-15ED-4315-BBBB-D1D563EDAF8C}"/>
              </a:ext>
            </a:extLst>
          </p:cNvPr>
          <p:cNvSpPr>
            <a:spLocks noGrp="1"/>
          </p:cNvSpPr>
          <p:nvPr>
            <p:ph idx="1"/>
          </p:nvPr>
        </p:nvSpPr>
        <p:spPr>
          <a:xfrm>
            <a:off x="2589213" y="1041009"/>
            <a:ext cx="5035476" cy="4870213"/>
          </a:xfrm>
        </p:spPr>
        <p:txBody>
          <a:bodyPr>
            <a:normAutofit/>
          </a:bodyPr>
          <a:lstStyle/>
          <a:p>
            <a:r>
              <a:rPr lang="en-US" sz="2800" dirty="0"/>
              <a:t>They form the signaling basis of many reflexes, as well as having a vital role in the compensatory responses to a wide variety of challenges, such as the requirement for increased heart and lung function during exercise. </a:t>
            </a:r>
            <a:endParaRPr lang="en-PK" sz="2800" dirty="0"/>
          </a:p>
          <a:p>
            <a:endParaRPr lang="en-PK" dirty="0"/>
          </a:p>
        </p:txBody>
      </p:sp>
      <p:pic>
        <p:nvPicPr>
          <p:cNvPr id="4" name="Picture 3">
            <a:extLst>
              <a:ext uri="{FF2B5EF4-FFF2-40B4-BE49-F238E27FC236}">
                <a16:creationId xmlns:a16="http://schemas.microsoft.com/office/drawing/2014/main" id="{1E4310CB-7D7B-4A2A-A479-DFA7A8DCD260}"/>
              </a:ext>
            </a:extLst>
          </p:cNvPr>
          <p:cNvPicPr>
            <a:picLocks noChangeAspect="1"/>
          </p:cNvPicPr>
          <p:nvPr/>
        </p:nvPicPr>
        <p:blipFill>
          <a:blip r:embed="rId2"/>
          <a:stretch>
            <a:fillRect/>
          </a:stretch>
        </p:blipFill>
        <p:spPr>
          <a:xfrm>
            <a:off x="7976382" y="640081"/>
            <a:ext cx="3657600" cy="5887328"/>
          </a:xfrm>
          <a:prstGeom prst="rect">
            <a:avLst/>
          </a:prstGeom>
        </p:spPr>
      </p:pic>
    </p:spTree>
    <p:extLst>
      <p:ext uri="{BB962C8B-B14F-4D97-AF65-F5344CB8AC3E}">
        <p14:creationId xmlns:p14="http://schemas.microsoft.com/office/powerpoint/2010/main" val="3255041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EB00E-B7A5-4B0F-B868-B841375C2ECF}"/>
              </a:ext>
            </a:extLst>
          </p:cNvPr>
          <p:cNvSpPr>
            <a:spLocks noGrp="1"/>
          </p:cNvSpPr>
          <p:nvPr>
            <p:ph idx="1"/>
          </p:nvPr>
        </p:nvSpPr>
        <p:spPr>
          <a:xfrm>
            <a:off x="2589212" y="844062"/>
            <a:ext cx="8915400" cy="5067160"/>
          </a:xfrm>
        </p:spPr>
        <p:txBody>
          <a:bodyPr/>
          <a:lstStyle/>
          <a:p>
            <a:r>
              <a:rPr lang="en-US" sz="2800" b="1" dirty="0"/>
              <a:t>Paracrine substances</a:t>
            </a:r>
          </a:p>
          <a:p>
            <a:pPr lvl="1"/>
            <a:endParaRPr lang="en-US" sz="2400" dirty="0"/>
          </a:p>
          <a:p>
            <a:pPr lvl="1"/>
            <a:r>
              <a:rPr lang="en-US" sz="2400" dirty="0"/>
              <a:t>Chemical messengers participate not only in reflexes but also in local responses. </a:t>
            </a:r>
          </a:p>
          <a:p>
            <a:pPr lvl="1"/>
            <a:r>
              <a:rPr lang="en-US" sz="2400" dirty="0"/>
              <a:t>Chemical messengers involved in local communication between cells are known as </a:t>
            </a:r>
            <a:r>
              <a:rPr lang="en-US" sz="2400" b="1" dirty="0"/>
              <a:t>paracrine substances (or agents). </a:t>
            </a:r>
          </a:p>
          <a:p>
            <a:pPr lvl="1"/>
            <a:r>
              <a:rPr lang="en-US" sz="2400" dirty="0"/>
              <a:t>Paracrine substances are </a:t>
            </a:r>
            <a:r>
              <a:rPr lang="en-US" sz="2400" b="1" dirty="0"/>
              <a:t>synthesized by cells </a:t>
            </a:r>
            <a:r>
              <a:rPr lang="en-US" sz="2400" dirty="0"/>
              <a:t>and released, once given the appropriate stimulus, into the </a:t>
            </a:r>
            <a:r>
              <a:rPr lang="en-US" sz="2400" b="1" dirty="0"/>
              <a:t>extracellular fluid.</a:t>
            </a:r>
            <a:r>
              <a:rPr lang="en-US" sz="2400" dirty="0"/>
              <a:t> They then diffuse to </a:t>
            </a:r>
            <a:r>
              <a:rPr lang="en-US" sz="2400" b="1" dirty="0"/>
              <a:t>neighboring cells</a:t>
            </a:r>
            <a:r>
              <a:rPr lang="en-US" sz="2400" dirty="0"/>
              <a:t>, some of which are their </a:t>
            </a:r>
            <a:r>
              <a:rPr lang="en-US" sz="2400" b="1" dirty="0"/>
              <a:t>target cells</a:t>
            </a:r>
            <a:r>
              <a:rPr lang="en-US" sz="2400" dirty="0"/>
              <a:t>.</a:t>
            </a:r>
            <a:endParaRPr lang="en-PK" sz="2400" dirty="0"/>
          </a:p>
        </p:txBody>
      </p:sp>
    </p:spTree>
    <p:extLst>
      <p:ext uri="{BB962C8B-B14F-4D97-AF65-F5344CB8AC3E}">
        <p14:creationId xmlns:p14="http://schemas.microsoft.com/office/powerpoint/2010/main" val="1270721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CA72D-6E16-4F8D-A757-0B57128ECA5C}"/>
              </a:ext>
            </a:extLst>
          </p:cNvPr>
          <p:cNvSpPr>
            <a:spLocks noGrp="1"/>
          </p:cNvSpPr>
          <p:nvPr>
            <p:ph idx="1"/>
          </p:nvPr>
        </p:nvSpPr>
        <p:spPr>
          <a:xfrm>
            <a:off x="2359205" y="1092591"/>
            <a:ext cx="4140772" cy="4253132"/>
          </a:xfrm>
        </p:spPr>
        <p:txBody>
          <a:bodyPr>
            <a:normAutofit/>
          </a:bodyPr>
          <a:lstStyle/>
          <a:p>
            <a:r>
              <a:rPr lang="en-US" sz="2400" dirty="0">
                <a:solidFill>
                  <a:srgbClr val="000000"/>
                </a:solidFill>
              </a:rPr>
              <a:t>Once they have performed their functions, paracrine substances are generally inactivated by locally existing enzymes and therefore they do not enter the bloodstream in large quantities.</a:t>
            </a:r>
            <a:endParaRPr lang="en-PK" sz="2400" dirty="0">
              <a:solidFill>
                <a:srgbClr val="000000"/>
              </a:solidFill>
            </a:endParaRPr>
          </a:p>
        </p:txBody>
      </p:sp>
      <p:pic>
        <p:nvPicPr>
          <p:cNvPr id="4" name="Picture 3">
            <a:extLst>
              <a:ext uri="{FF2B5EF4-FFF2-40B4-BE49-F238E27FC236}">
                <a16:creationId xmlns:a16="http://schemas.microsoft.com/office/drawing/2014/main" id="{45C37793-F0E1-4DE6-ACA0-9BFE708E1C76}"/>
              </a:ext>
            </a:extLst>
          </p:cNvPr>
          <p:cNvPicPr>
            <a:picLocks noChangeAspect="1"/>
          </p:cNvPicPr>
          <p:nvPr/>
        </p:nvPicPr>
        <p:blipFill>
          <a:blip r:embed="rId2"/>
          <a:stretch>
            <a:fillRect/>
          </a:stretch>
        </p:blipFill>
        <p:spPr>
          <a:xfrm>
            <a:off x="7050900" y="645106"/>
            <a:ext cx="3533658" cy="5247747"/>
          </a:xfrm>
          <a:prstGeom prst="rect">
            <a:avLst/>
          </a:prstGeom>
        </p:spPr>
      </p:pic>
    </p:spTree>
    <p:extLst>
      <p:ext uri="{BB962C8B-B14F-4D97-AF65-F5344CB8AC3E}">
        <p14:creationId xmlns:p14="http://schemas.microsoft.com/office/powerpoint/2010/main" val="242212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5BF4C-48E7-4855-AEEE-BD092A0A7A28}"/>
              </a:ext>
            </a:extLst>
          </p:cNvPr>
          <p:cNvSpPr>
            <a:spLocks noGrp="1"/>
          </p:cNvSpPr>
          <p:nvPr>
            <p:ph idx="1"/>
          </p:nvPr>
        </p:nvSpPr>
        <p:spPr>
          <a:xfrm>
            <a:off x="2589212" y="821635"/>
            <a:ext cx="8915400" cy="5089587"/>
          </a:xfrm>
        </p:spPr>
        <p:txBody>
          <a:bodyPr/>
          <a:lstStyle/>
          <a:p>
            <a:r>
              <a:rPr lang="en-US" sz="2800" b="1" dirty="0"/>
              <a:t>Autocrine substances</a:t>
            </a:r>
          </a:p>
          <a:p>
            <a:endParaRPr lang="en-US" dirty="0"/>
          </a:p>
          <a:p>
            <a:pPr lvl="1"/>
            <a:r>
              <a:rPr lang="en-US" sz="2400" dirty="0"/>
              <a:t>There is one category of local chemical messengers that are not intercellular messengers—that is, they do not communicate between cells. Rather, the chemical is secreted by a cell into the extracellular fluid and then </a:t>
            </a:r>
            <a:r>
              <a:rPr lang="en-US" sz="2400" b="1" dirty="0"/>
              <a:t>acts upon the very cell that secreted it</a:t>
            </a:r>
            <a:r>
              <a:rPr lang="en-US" sz="2400" dirty="0"/>
              <a:t>. Such messengers are called </a:t>
            </a:r>
            <a:r>
              <a:rPr lang="en-US" sz="2400" b="1" dirty="0"/>
              <a:t>autocrine substances</a:t>
            </a:r>
            <a:r>
              <a:rPr lang="en-US" sz="2400" dirty="0"/>
              <a:t> (or agents).</a:t>
            </a:r>
            <a:endParaRPr lang="en-PK" sz="2400" dirty="0"/>
          </a:p>
        </p:txBody>
      </p:sp>
    </p:spTree>
    <p:extLst>
      <p:ext uri="{BB962C8B-B14F-4D97-AF65-F5344CB8AC3E}">
        <p14:creationId xmlns:p14="http://schemas.microsoft.com/office/powerpoint/2010/main" val="1595966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41E59-C59E-4130-BDA1-59F6098017B0}"/>
              </a:ext>
            </a:extLst>
          </p:cNvPr>
          <p:cNvSpPr>
            <a:spLocks noGrp="1"/>
          </p:cNvSpPr>
          <p:nvPr>
            <p:ph idx="1"/>
          </p:nvPr>
        </p:nvSpPr>
        <p:spPr>
          <a:xfrm>
            <a:off x="1683956" y="1223889"/>
            <a:ext cx="4140772" cy="4687333"/>
          </a:xfrm>
        </p:spPr>
        <p:txBody>
          <a:bodyPr>
            <a:normAutofit fontScale="92500"/>
          </a:bodyPr>
          <a:lstStyle/>
          <a:p>
            <a:r>
              <a:rPr lang="en-US" sz="2600" dirty="0">
                <a:solidFill>
                  <a:srgbClr val="000000"/>
                </a:solidFill>
              </a:rPr>
              <a:t>Frequently, a messenger may serve both paracrine and autocrine functions simultaneously—that is, molecules of the messenger released by a cell may act locally on adjacent cells as well as on the same cell that released the messenger.</a:t>
            </a:r>
          </a:p>
          <a:p>
            <a:endParaRPr lang="en-PK" sz="1600" dirty="0">
              <a:solidFill>
                <a:srgbClr val="000000"/>
              </a:solidFill>
            </a:endParaRPr>
          </a:p>
        </p:txBody>
      </p:sp>
      <p:pic>
        <p:nvPicPr>
          <p:cNvPr id="4" name="Picture 3">
            <a:extLst>
              <a:ext uri="{FF2B5EF4-FFF2-40B4-BE49-F238E27FC236}">
                <a16:creationId xmlns:a16="http://schemas.microsoft.com/office/drawing/2014/main" id="{B6C57830-ACED-43EF-BA35-B0067AFB1C6F}"/>
              </a:ext>
            </a:extLst>
          </p:cNvPr>
          <p:cNvPicPr>
            <a:picLocks noChangeAspect="1"/>
          </p:cNvPicPr>
          <p:nvPr/>
        </p:nvPicPr>
        <p:blipFill>
          <a:blip r:embed="rId2"/>
          <a:stretch>
            <a:fillRect/>
          </a:stretch>
        </p:blipFill>
        <p:spPr>
          <a:xfrm>
            <a:off x="6558917" y="645106"/>
            <a:ext cx="4517625" cy="5247747"/>
          </a:xfrm>
          <a:prstGeom prst="rect">
            <a:avLst/>
          </a:prstGeom>
        </p:spPr>
      </p:pic>
    </p:spTree>
    <p:extLst>
      <p:ext uri="{BB962C8B-B14F-4D97-AF65-F5344CB8AC3E}">
        <p14:creationId xmlns:p14="http://schemas.microsoft.com/office/powerpoint/2010/main" val="3870792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9F5E-28EF-4392-90F6-31BE8309B8B7}"/>
              </a:ext>
            </a:extLst>
          </p:cNvPr>
          <p:cNvSpPr>
            <a:spLocks noGrp="1"/>
          </p:cNvSpPr>
          <p:nvPr>
            <p:ph type="title"/>
          </p:nvPr>
        </p:nvSpPr>
        <p:spPr/>
        <p:txBody>
          <a:bodyPr>
            <a:normAutofit fontScale="90000"/>
          </a:bodyPr>
          <a:lstStyle/>
          <a:p>
            <a:r>
              <a:rPr lang="en-US" sz="4000" b="1" dirty="0"/>
              <a:t>PROCESSES RELATED TO HOMEOSTASIS</a:t>
            </a:r>
            <a:endParaRPr lang="en-PK" sz="4000" b="1" dirty="0"/>
          </a:p>
        </p:txBody>
      </p:sp>
      <p:sp>
        <p:nvSpPr>
          <p:cNvPr id="3" name="Content Placeholder 2">
            <a:extLst>
              <a:ext uri="{FF2B5EF4-FFF2-40B4-BE49-F238E27FC236}">
                <a16:creationId xmlns:a16="http://schemas.microsoft.com/office/drawing/2014/main" id="{D3235983-15B8-4372-B2F2-B304403F47D2}"/>
              </a:ext>
            </a:extLst>
          </p:cNvPr>
          <p:cNvSpPr>
            <a:spLocks noGrp="1"/>
          </p:cNvSpPr>
          <p:nvPr>
            <p:ph idx="1"/>
          </p:nvPr>
        </p:nvSpPr>
        <p:spPr/>
        <p:txBody>
          <a:bodyPr>
            <a:normAutofit/>
          </a:bodyPr>
          <a:lstStyle/>
          <a:p>
            <a:r>
              <a:rPr lang="en-US" sz="3200" b="1" dirty="0">
                <a:solidFill>
                  <a:srgbClr val="002060"/>
                </a:solidFill>
              </a:rPr>
              <a:t>Adaptation and Acclimatization</a:t>
            </a:r>
          </a:p>
          <a:p>
            <a:pPr marL="0" indent="0">
              <a:buNone/>
            </a:pPr>
            <a:endParaRPr lang="en-US" sz="3200" b="1" dirty="0">
              <a:solidFill>
                <a:srgbClr val="002060"/>
              </a:solidFill>
            </a:endParaRPr>
          </a:p>
          <a:p>
            <a:r>
              <a:rPr lang="en-US" sz="3200" b="1" dirty="0">
                <a:solidFill>
                  <a:srgbClr val="002060"/>
                </a:solidFill>
              </a:rPr>
              <a:t>Biological Rhythms</a:t>
            </a:r>
          </a:p>
          <a:p>
            <a:pPr marL="0" indent="0">
              <a:buNone/>
            </a:pPr>
            <a:endParaRPr lang="en-US" sz="3200" b="1" dirty="0">
              <a:solidFill>
                <a:srgbClr val="002060"/>
              </a:solidFill>
            </a:endParaRPr>
          </a:p>
          <a:p>
            <a:r>
              <a:rPr lang="en-US" sz="3200" b="1" dirty="0">
                <a:solidFill>
                  <a:srgbClr val="002060"/>
                </a:solidFill>
              </a:rPr>
              <a:t>Balance of Chemical Substances in the Body</a:t>
            </a:r>
          </a:p>
          <a:p>
            <a:pPr marL="0" indent="0">
              <a:buNone/>
            </a:pPr>
            <a:endParaRPr lang="en-US" sz="3200" b="1" dirty="0">
              <a:solidFill>
                <a:srgbClr val="002060"/>
              </a:solidFill>
            </a:endParaRPr>
          </a:p>
          <a:p>
            <a:pPr marL="0" indent="0">
              <a:buNone/>
            </a:pPr>
            <a:endParaRPr lang="en-US" sz="3200" b="1" dirty="0">
              <a:solidFill>
                <a:srgbClr val="002060"/>
              </a:solidFill>
            </a:endParaRPr>
          </a:p>
          <a:p>
            <a:pPr lvl="1"/>
            <a:endParaRPr lang="en-US" sz="2400" dirty="0"/>
          </a:p>
        </p:txBody>
      </p:sp>
    </p:spTree>
    <p:extLst>
      <p:ext uri="{BB962C8B-B14F-4D97-AF65-F5344CB8AC3E}">
        <p14:creationId xmlns:p14="http://schemas.microsoft.com/office/powerpoint/2010/main" val="1882131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3A510-6BA7-4494-9A82-3EE6E1DC32E1}"/>
              </a:ext>
            </a:extLst>
          </p:cNvPr>
          <p:cNvSpPr>
            <a:spLocks noGrp="1"/>
          </p:cNvSpPr>
          <p:nvPr>
            <p:ph idx="1"/>
          </p:nvPr>
        </p:nvSpPr>
        <p:spPr>
          <a:xfrm>
            <a:off x="2589212" y="927652"/>
            <a:ext cx="8915400" cy="4983570"/>
          </a:xfrm>
        </p:spPr>
        <p:txBody>
          <a:bodyPr>
            <a:normAutofit fontScale="92500" lnSpcReduction="10000"/>
          </a:bodyPr>
          <a:lstStyle/>
          <a:p>
            <a:pPr marL="57150" indent="0">
              <a:buNone/>
            </a:pPr>
            <a:r>
              <a:rPr lang="en-US" sz="3000" b="1" dirty="0">
                <a:solidFill>
                  <a:srgbClr val="002060"/>
                </a:solidFill>
              </a:rPr>
              <a:t>Adaptation and Acclimatization:</a:t>
            </a:r>
          </a:p>
          <a:p>
            <a:pPr marL="57150" indent="0">
              <a:buNone/>
            </a:pPr>
            <a:endParaRPr lang="en-US" sz="2600" dirty="0"/>
          </a:p>
          <a:p>
            <a:pPr lvl="1"/>
            <a:r>
              <a:rPr lang="en-US" sz="2400" dirty="0"/>
              <a:t>The term </a:t>
            </a:r>
            <a:r>
              <a:rPr lang="en-US" sz="2400" b="1" dirty="0"/>
              <a:t>adaptation</a:t>
            </a:r>
            <a:r>
              <a:rPr lang="en-US" sz="2400" dirty="0"/>
              <a:t> denotes a characteristic that favors survival in specific environments. </a:t>
            </a:r>
          </a:p>
          <a:p>
            <a:pPr lvl="1"/>
            <a:r>
              <a:rPr lang="en-US" sz="2400" dirty="0"/>
              <a:t>Homeostatic control systems are </a:t>
            </a:r>
            <a:r>
              <a:rPr lang="en-US" sz="2400" b="1" dirty="0"/>
              <a:t>inherited biological adaptations</a:t>
            </a:r>
            <a:r>
              <a:rPr lang="en-US" sz="2400" dirty="0"/>
              <a:t>. </a:t>
            </a:r>
          </a:p>
          <a:p>
            <a:pPr lvl="1"/>
            <a:r>
              <a:rPr lang="en-US" sz="2400" dirty="0"/>
              <a:t>The ability to respond to a particular environmental stress is not fixed, however, but can be enhanced by prolonged exposure to that stress. </a:t>
            </a:r>
          </a:p>
          <a:p>
            <a:pPr lvl="1"/>
            <a:r>
              <a:rPr lang="en-US" sz="2400" dirty="0"/>
              <a:t>This type of adaptation—the improved functioning of an already existing homeostatic system—is known as </a:t>
            </a:r>
            <a:r>
              <a:rPr lang="en-US" sz="2400" b="1" dirty="0"/>
              <a:t>acclimatization.</a:t>
            </a:r>
          </a:p>
          <a:p>
            <a:pPr lvl="1"/>
            <a:r>
              <a:rPr lang="en-US" sz="2400" dirty="0" err="1"/>
              <a:t>Acclimatizations</a:t>
            </a:r>
            <a:r>
              <a:rPr lang="en-US" sz="2400" dirty="0"/>
              <a:t> are usually </a:t>
            </a:r>
            <a:r>
              <a:rPr lang="en-US" sz="2400" b="1" dirty="0"/>
              <a:t>reversible</a:t>
            </a:r>
            <a:r>
              <a:rPr lang="en-US" sz="2400" dirty="0"/>
              <a:t>. </a:t>
            </a:r>
            <a:endParaRPr lang="en-PK" sz="2200" dirty="0"/>
          </a:p>
        </p:txBody>
      </p:sp>
    </p:spTree>
    <p:extLst>
      <p:ext uri="{BB962C8B-B14F-4D97-AF65-F5344CB8AC3E}">
        <p14:creationId xmlns:p14="http://schemas.microsoft.com/office/powerpoint/2010/main" val="4135285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ACA3E-9DD5-4511-A16D-C1063A4D14CC}"/>
              </a:ext>
            </a:extLst>
          </p:cNvPr>
          <p:cNvSpPr>
            <a:spLocks noGrp="1"/>
          </p:cNvSpPr>
          <p:nvPr>
            <p:ph idx="1"/>
          </p:nvPr>
        </p:nvSpPr>
        <p:spPr>
          <a:xfrm>
            <a:off x="2589212" y="927652"/>
            <a:ext cx="8915400" cy="4983570"/>
          </a:xfrm>
        </p:spPr>
        <p:txBody>
          <a:bodyPr>
            <a:normAutofit fontScale="92500"/>
          </a:bodyPr>
          <a:lstStyle/>
          <a:p>
            <a:r>
              <a:rPr lang="en-US" sz="2800" b="1" dirty="0"/>
              <a:t>EXAMPLE:</a:t>
            </a:r>
          </a:p>
          <a:p>
            <a:pPr lvl="1"/>
            <a:r>
              <a:rPr lang="en-US" sz="2600" dirty="0"/>
              <a:t>Sweating in response to heat exposure as an example and perform a simple experiment. </a:t>
            </a:r>
          </a:p>
          <a:p>
            <a:pPr lvl="1"/>
            <a:r>
              <a:rPr lang="en-US" sz="2600" b="1" dirty="0"/>
              <a:t>On day 1</a:t>
            </a:r>
            <a:r>
              <a:rPr lang="en-US" sz="2600" dirty="0"/>
              <a:t>, expose a person for 30 min to an elevated temperature and ask her to do a standardized exercise test. Body temperature increases, and sweating begins after a certain period of time. The </a:t>
            </a:r>
            <a:r>
              <a:rPr lang="en-US" sz="2600" b="1" dirty="0"/>
              <a:t>sweating</a:t>
            </a:r>
            <a:r>
              <a:rPr lang="en-US" sz="2600" dirty="0"/>
              <a:t> provides a mechanism for increasing heat loss from the body and therefore tends to minimize the increase in body temperature in a hot environment. The volume of sweat produced under these conditions is measured. </a:t>
            </a:r>
          </a:p>
        </p:txBody>
      </p:sp>
    </p:spTree>
    <p:extLst>
      <p:ext uri="{BB962C8B-B14F-4D97-AF65-F5344CB8AC3E}">
        <p14:creationId xmlns:p14="http://schemas.microsoft.com/office/powerpoint/2010/main" val="3061148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E9E4A-207E-426F-AD5F-131192F3A4DC}"/>
              </a:ext>
            </a:extLst>
          </p:cNvPr>
          <p:cNvSpPr>
            <a:spLocks noGrp="1"/>
          </p:cNvSpPr>
          <p:nvPr>
            <p:ph idx="1"/>
          </p:nvPr>
        </p:nvSpPr>
        <p:spPr>
          <a:xfrm>
            <a:off x="2589212" y="940904"/>
            <a:ext cx="8915400" cy="4970318"/>
          </a:xfrm>
        </p:spPr>
        <p:txBody>
          <a:bodyPr/>
          <a:lstStyle/>
          <a:p>
            <a:r>
              <a:rPr lang="en-US" sz="2400" dirty="0"/>
              <a:t>Then, </a:t>
            </a:r>
            <a:r>
              <a:rPr lang="en-US" sz="2400" b="1" dirty="0"/>
              <a:t>for a week</a:t>
            </a:r>
            <a:r>
              <a:rPr lang="en-US" sz="2400" dirty="0"/>
              <a:t>, subject enters the heat chamber for 1 or 2 hours (h) per day and exercises. </a:t>
            </a:r>
            <a:r>
              <a:rPr lang="en-US" sz="2400" b="1" dirty="0"/>
              <a:t>On day 8, </a:t>
            </a:r>
            <a:r>
              <a:rPr lang="en-US" sz="2400" dirty="0"/>
              <a:t>her body temperature and sweating rate are again measured during the same exercise test performed on day 1. The finding is that the subject begins to sweat sooner and much more profusely than she did on day 1. </a:t>
            </a:r>
          </a:p>
          <a:p>
            <a:r>
              <a:rPr lang="en-US" sz="2400" b="1" dirty="0"/>
              <a:t>As a consequence</a:t>
            </a:r>
            <a:r>
              <a:rPr lang="en-US" sz="2400" dirty="0"/>
              <a:t>, her body temperature does not increase to nearly the same degree. The subject has become acclimatized to the heat. She has undergone an adaptive change induced by repeated exposure to the heat and is now better able to respond to heat exposure.</a:t>
            </a:r>
            <a:endParaRPr lang="en-PK" sz="2400" dirty="0"/>
          </a:p>
          <a:p>
            <a:endParaRPr lang="en-PK" dirty="0"/>
          </a:p>
        </p:txBody>
      </p:sp>
    </p:spTree>
    <p:extLst>
      <p:ext uri="{BB962C8B-B14F-4D97-AF65-F5344CB8AC3E}">
        <p14:creationId xmlns:p14="http://schemas.microsoft.com/office/powerpoint/2010/main" val="1096603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DDC75C-D804-4D4C-A19E-FCD611827FC7}"/>
              </a:ext>
            </a:extLst>
          </p:cNvPr>
          <p:cNvSpPr>
            <a:spLocks noGrp="1"/>
          </p:cNvSpPr>
          <p:nvPr>
            <p:ph idx="1"/>
          </p:nvPr>
        </p:nvSpPr>
        <p:spPr>
          <a:xfrm>
            <a:off x="2589212" y="914400"/>
            <a:ext cx="8915400" cy="4996822"/>
          </a:xfrm>
        </p:spPr>
        <p:txBody>
          <a:bodyPr>
            <a:normAutofit/>
          </a:bodyPr>
          <a:lstStyle/>
          <a:p>
            <a:pPr marL="0" indent="0">
              <a:buNone/>
            </a:pPr>
            <a:r>
              <a:rPr lang="en-US" sz="2800" b="1" dirty="0">
                <a:solidFill>
                  <a:srgbClr val="002060"/>
                </a:solidFill>
              </a:rPr>
              <a:t>Biological Rhythms: </a:t>
            </a:r>
          </a:p>
          <a:p>
            <a:pPr marL="457200" lvl="1" indent="0">
              <a:buNone/>
            </a:pPr>
            <a:r>
              <a:rPr lang="en-US" sz="2600" b="1" dirty="0"/>
              <a:t> </a:t>
            </a:r>
          </a:p>
          <a:p>
            <a:pPr lvl="1"/>
            <a:r>
              <a:rPr lang="en-US" sz="2400" dirty="0"/>
              <a:t>A striking characteristic of many body functions is the rhythmic changes they manifest. </a:t>
            </a:r>
          </a:p>
          <a:p>
            <a:pPr lvl="1"/>
            <a:r>
              <a:rPr lang="en-US" sz="2400" dirty="0"/>
              <a:t>The most common type is the </a:t>
            </a:r>
            <a:r>
              <a:rPr lang="en-US" sz="2400" b="1" dirty="0"/>
              <a:t>circadian rhythm</a:t>
            </a:r>
            <a:r>
              <a:rPr lang="en-US" sz="2400" dirty="0"/>
              <a:t>, which cycles approximately once every 24 h. </a:t>
            </a:r>
          </a:p>
          <a:p>
            <a:pPr lvl="1"/>
            <a:r>
              <a:rPr lang="en-US" sz="2400" dirty="0"/>
              <a:t>Waking and sleeping, body temperature, hormone concentrations in the blood, the excretion of ions into the urine, and many other functions undergo circadian variation</a:t>
            </a:r>
            <a:endParaRPr lang="en-PK" sz="2600" dirty="0"/>
          </a:p>
        </p:txBody>
      </p:sp>
    </p:spTree>
    <p:extLst>
      <p:ext uri="{BB962C8B-B14F-4D97-AF65-F5344CB8AC3E}">
        <p14:creationId xmlns:p14="http://schemas.microsoft.com/office/powerpoint/2010/main" val="139147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DBBEB3-A2E9-4043-9212-7C3577283601}"/>
              </a:ext>
            </a:extLst>
          </p:cNvPr>
          <p:cNvSpPr>
            <a:spLocks noGrp="1"/>
          </p:cNvSpPr>
          <p:nvPr>
            <p:ph idx="1"/>
          </p:nvPr>
        </p:nvSpPr>
        <p:spPr>
          <a:xfrm>
            <a:off x="2615716" y="1497494"/>
            <a:ext cx="8915400" cy="4214193"/>
          </a:xfrm>
        </p:spPr>
        <p:txBody>
          <a:bodyPr>
            <a:normAutofit fontScale="92500"/>
          </a:bodyPr>
          <a:lstStyle/>
          <a:p>
            <a:r>
              <a:rPr lang="en-US" sz="2400" dirty="0"/>
              <a:t>The concept of homeostasis forms </a:t>
            </a:r>
            <a:r>
              <a:rPr lang="en-US" sz="2400" b="1" dirty="0"/>
              <a:t>basis of physiology </a:t>
            </a:r>
            <a:r>
              <a:rPr lang="en-US" sz="2400" dirty="0"/>
              <a:t>because it explains why various physiological functions are to be maintained within a normal range and in case if any function deviates from this range how it is brought back to normal. Understanding the concept of homeostasis also forms the basis for clinical diagnostic procedures. </a:t>
            </a:r>
          </a:p>
          <a:p>
            <a:r>
              <a:rPr lang="en-US" sz="2400" b="1" dirty="0"/>
              <a:t>For example</a:t>
            </a:r>
            <a:r>
              <a:rPr lang="en-US" sz="2400" dirty="0"/>
              <a:t>, increased body temperature beyond normal range as in the case of fever, indicates that something is wrong in the heat production-heat loss mechanism in the body. It induces the physician to go through the diagnostic proceedings and decide about the treatment. </a:t>
            </a:r>
          </a:p>
        </p:txBody>
      </p:sp>
    </p:spTree>
    <p:extLst>
      <p:ext uri="{BB962C8B-B14F-4D97-AF65-F5344CB8AC3E}">
        <p14:creationId xmlns:p14="http://schemas.microsoft.com/office/powerpoint/2010/main" val="3791875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AA73D-181B-47A3-BCEA-22BCF36CBDED}"/>
              </a:ext>
            </a:extLst>
          </p:cNvPr>
          <p:cNvSpPr>
            <a:spLocks noGrp="1"/>
          </p:cNvSpPr>
          <p:nvPr>
            <p:ph idx="1"/>
          </p:nvPr>
        </p:nvSpPr>
        <p:spPr>
          <a:xfrm>
            <a:off x="2589212" y="781878"/>
            <a:ext cx="8915400" cy="5129344"/>
          </a:xfrm>
        </p:spPr>
        <p:txBody>
          <a:bodyPr>
            <a:normAutofit/>
          </a:bodyPr>
          <a:lstStyle/>
          <a:p>
            <a:r>
              <a:rPr lang="en-US" sz="2400" dirty="0"/>
              <a:t>Biological rhythms add an anticipatory component to homeostatic control systems, in effect, </a:t>
            </a:r>
            <a:r>
              <a:rPr lang="en-US" sz="2400" b="1" dirty="0"/>
              <a:t>a feedforward system operating without detectors.</a:t>
            </a:r>
          </a:p>
          <a:p>
            <a:endParaRPr lang="en-US" sz="2400" b="1" dirty="0"/>
          </a:p>
          <a:p>
            <a:r>
              <a:rPr lang="en-US" sz="2400" dirty="0"/>
              <a:t>Biological rhythms enable homeostatic mechanisms to be utilized </a:t>
            </a:r>
            <a:r>
              <a:rPr lang="en-US" sz="2400" b="1" dirty="0"/>
              <a:t>immediately</a:t>
            </a:r>
            <a:r>
              <a:rPr lang="en-US" sz="2400" dirty="0"/>
              <a:t> and </a:t>
            </a:r>
            <a:r>
              <a:rPr lang="en-US" sz="2400" b="1" dirty="0"/>
              <a:t>automatically</a:t>
            </a:r>
            <a:r>
              <a:rPr lang="en-US" sz="2400" dirty="0"/>
              <a:t> by activating them at times when a challenge is likely to occur but </a:t>
            </a:r>
            <a:r>
              <a:rPr lang="en-US" sz="2400" b="1" dirty="0"/>
              <a:t>before it actually does occur</a:t>
            </a:r>
            <a:r>
              <a:rPr lang="en-US" sz="2400" dirty="0"/>
              <a:t>. </a:t>
            </a:r>
            <a:endParaRPr lang="en-PK" sz="2400" dirty="0"/>
          </a:p>
        </p:txBody>
      </p:sp>
    </p:spTree>
    <p:extLst>
      <p:ext uri="{BB962C8B-B14F-4D97-AF65-F5344CB8AC3E}">
        <p14:creationId xmlns:p14="http://schemas.microsoft.com/office/powerpoint/2010/main" val="588906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C59EB-1A2C-4B05-B932-9210209AE988}"/>
              </a:ext>
            </a:extLst>
          </p:cNvPr>
          <p:cNvSpPr>
            <a:spLocks noGrp="1"/>
          </p:cNvSpPr>
          <p:nvPr>
            <p:ph idx="1"/>
          </p:nvPr>
        </p:nvSpPr>
        <p:spPr>
          <a:xfrm>
            <a:off x="2589212" y="768626"/>
            <a:ext cx="8915400" cy="5142596"/>
          </a:xfrm>
        </p:spPr>
        <p:txBody>
          <a:bodyPr/>
          <a:lstStyle/>
          <a:p>
            <a:r>
              <a:rPr lang="en-US" dirty="0"/>
              <a:t> </a:t>
            </a:r>
            <a:r>
              <a:rPr lang="en-US" sz="2400" b="1" dirty="0"/>
              <a:t>For example</a:t>
            </a:r>
            <a:r>
              <a:rPr lang="en-US" dirty="0"/>
              <a:t>, </a:t>
            </a:r>
            <a:r>
              <a:rPr lang="en-US" sz="2400" dirty="0"/>
              <a:t>body temperature increases prior to waking in a person on a typical </a:t>
            </a:r>
            <a:r>
              <a:rPr lang="en-US" sz="2400" b="1" dirty="0"/>
              <a:t>sleep–wake cycle</a:t>
            </a:r>
            <a:r>
              <a:rPr lang="en-US" sz="2400" dirty="0"/>
              <a:t>. This allows the metabolic machinery of the body to operate most efficiently immediately upon waking, because metabolism (chemical reactions) is to some extent temperature dependent. During sleep, metabolism is slower than during the active hours, and therefore body temperature decreases at that time. </a:t>
            </a:r>
          </a:p>
          <a:p>
            <a:r>
              <a:rPr lang="en-US" sz="2400" dirty="0"/>
              <a:t>A crucial point concerning most body rhythms is that they are </a:t>
            </a:r>
            <a:r>
              <a:rPr lang="en-US" sz="2400" b="1" dirty="0"/>
              <a:t>internally driven</a:t>
            </a:r>
            <a:r>
              <a:rPr lang="en-US" sz="2400" dirty="0"/>
              <a:t>. Environmental factors do not drive the rhythm but rather provide the timing cues important for entrainment, or setting of the actual hours of the rhythm</a:t>
            </a:r>
            <a:r>
              <a:rPr lang="en-US" dirty="0"/>
              <a:t>. </a:t>
            </a:r>
            <a:endParaRPr lang="en-PK" dirty="0"/>
          </a:p>
        </p:txBody>
      </p:sp>
    </p:spTree>
    <p:extLst>
      <p:ext uri="{BB962C8B-B14F-4D97-AF65-F5344CB8AC3E}">
        <p14:creationId xmlns:p14="http://schemas.microsoft.com/office/powerpoint/2010/main" val="2581002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EE696C-3B85-4969-A436-5F57556B374E}"/>
              </a:ext>
            </a:extLst>
          </p:cNvPr>
          <p:cNvPicPr>
            <a:picLocks noGrp="1" noChangeAspect="1"/>
          </p:cNvPicPr>
          <p:nvPr>
            <p:ph idx="1"/>
          </p:nvPr>
        </p:nvPicPr>
        <p:blipFill>
          <a:blip r:embed="rId2"/>
          <a:stretch>
            <a:fillRect/>
          </a:stretch>
        </p:blipFill>
        <p:spPr>
          <a:xfrm>
            <a:off x="2067951" y="407963"/>
            <a:ext cx="9158067" cy="5753685"/>
          </a:xfrm>
          <a:prstGeom prst="rect">
            <a:avLst/>
          </a:prstGeom>
        </p:spPr>
      </p:pic>
    </p:spTree>
    <p:extLst>
      <p:ext uri="{BB962C8B-B14F-4D97-AF65-F5344CB8AC3E}">
        <p14:creationId xmlns:p14="http://schemas.microsoft.com/office/powerpoint/2010/main" val="2339320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7AAE-1149-4A5C-81EC-345C8AB6569E}"/>
              </a:ext>
            </a:extLst>
          </p:cNvPr>
          <p:cNvSpPr>
            <a:spLocks noGrp="1"/>
          </p:cNvSpPr>
          <p:nvPr>
            <p:ph idx="1"/>
          </p:nvPr>
        </p:nvSpPr>
        <p:spPr>
          <a:xfrm>
            <a:off x="2589212" y="844450"/>
            <a:ext cx="8915400" cy="5169100"/>
          </a:xfrm>
        </p:spPr>
        <p:txBody>
          <a:bodyPr>
            <a:normAutofit/>
          </a:bodyPr>
          <a:lstStyle/>
          <a:p>
            <a:endParaRPr lang="en-US" sz="2400" dirty="0"/>
          </a:p>
          <a:p>
            <a:r>
              <a:rPr lang="en-US" sz="2400" b="1" dirty="0"/>
              <a:t>Neural basis of body rhythms:</a:t>
            </a:r>
          </a:p>
          <a:p>
            <a:pPr marL="857250" lvl="1" indent="-457200"/>
            <a:r>
              <a:rPr lang="en-US" sz="2400" dirty="0"/>
              <a:t>In the part of the brain called the hypothalamus, a specific collection of neurons (the suprachiasmatic nucleus) functions as the </a:t>
            </a:r>
            <a:r>
              <a:rPr lang="en-US" sz="2400" b="1" dirty="0"/>
              <a:t>principal pacemaker</a:t>
            </a:r>
            <a:r>
              <a:rPr lang="en-US" sz="2400" dirty="0"/>
              <a:t>, or time clock, for circadian rhythms. </a:t>
            </a:r>
          </a:p>
          <a:p>
            <a:pPr marL="857250" lvl="1" indent="-457200"/>
            <a:r>
              <a:rPr lang="en-US" sz="2400" dirty="0"/>
              <a:t> It keeps time independent of any external environmental cues.</a:t>
            </a:r>
          </a:p>
          <a:p>
            <a:pPr marL="857250" lvl="1" indent="-457200"/>
            <a:r>
              <a:rPr lang="en-US" sz="2400" dirty="0"/>
              <a:t> It appears to involve the rhythmic turning on and off of critical genes in the pacemaker cells. </a:t>
            </a:r>
          </a:p>
          <a:p>
            <a:pPr marL="857250" lvl="1" indent="-457200"/>
            <a:endParaRPr lang="en-PK" sz="2400" dirty="0"/>
          </a:p>
        </p:txBody>
      </p:sp>
    </p:spTree>
    <p:extLst>
      <p:ext uri="{BB962C8B-B14F-4D97-AF65-F5344CB8AC3E}">
        <p14:creationId xmlns:p14="http://schemas.microsoft.com/office/powerpoint/2010/main" val="2843167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0836F-9CAD-47BF-951E-F69669D4522F}"/>
              </a:ext>
            </a:extLst>
          </p:cNvPr>
          <p:cNvSpPr>
            <a:spLocks noGrp="1"/>
          </p:cNvSpPr>
          <p:nvPr>
            <p:ph idx="1"/>
          </p:nvPr>
        </p:nvSpPr>
        <p:spPr>
          <a:xfrm>
            <a:off x="2589212" y="675861"/>
            <a:ext cx="8915400" cy="5235361"/>
          </a:xfrm>
        </p:spPr>
        <p:txBody>
          <a:bodyPr>
            <a:normAutofit/>
          </a:bodyPr>
          <a:lstStyle/>
          <a:p>
            <a:pPr marL="0" indent="0" algn="ctr">
              <a:buNone/>
            </a:pPr>
            <a:r>
              <a:rPr lang="en-US" sz="2400" dirty="0"/>
              <a:t>Pacemaker receives input from the eyes and many other parts of the nervous system</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dirty="0"/>
              <a:t>Pacemaker sends out neural signals to other parts of the brain, which then influence the various body systems, activating some and inhibiting others. </a:t>
            </a:r>
            <a:endParaRPr lang="en-PK" sz="2400" dirty="0"/>
          </a:p>
        </p:txBody>
      </p:sp>
      <p:sp>
        <p:nvSpPr>
          <p:cNvPr id="4" name="Arrow: Down 3">
            <a:extLst>
              <a:ext uri="{FF2B5EF4-FFF2-40B4-BE49-F238E27FC236}">
                <a16:creationId xmlns:a16="http://schemas.microsoft.com/office/drawing/2014/main" id="{D567543B-3C2D-428A-848E-C548DDCDB748}"/>
              </a:ext>
            </a:extLst>
          </p:cNvPr>
          <p:cNvSpPr/>
          <p:nvPr/>
        </p:nvSpPr>
        <p:spPr>
          <a:xfrm>
            <a:off x="6450563" y="1924878"/>
            <a:ext cx="569843" cy="808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Arrow: Down 4">
            <a:extLst>
              <a:ext uri="{FF2B5EF4-FFF2-40B4-BE49-F238E27FC236}">
                <a16:creationId xmlns:a16="http://schemas.microsoft.com/office/drawing/2014/main" id="{0A812D33-717F-4A1F-BDC7-351F62AE0F93}"/>
              </a:ext>
            </a:extLst>
          </p:cNvPr>
          <p:cNvSpPr/>
          <p:nvPr/>
        </p:nvSpPr>
        <p:spPr>
          <a:xfrm>
            <a:off x="6450564" y="4389783"/>
            <a:ext cx="569843" cy="808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592119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74F43-8322-4DAF-BD3A-2D955D3DBFFE}"/>
              </a:ext>
            </a:extLst>
          </p:cNvPr>
          <p:cNvSpPr>
            <a:spLocks noGrp="1"/>
          </p:cNvSpPr>
          <p:nvPr>
            <p:ph idx="1"/>
          </p:nvPr>
        </p:nvSpPr>
        <p:spPr>
          <a:xfrm>
            <a:off x="2589212" y="755374"/>
            <a:ext cx="8915400" cy="5155848"/>
          </a:xfrm>
        </p:spPr>
        <p:txBody>
          <a:bodyPr>
            <a:normAutofit fontScale="92500" lnSpcReduction="20000"/>
          </a:bodyPr>
          <a:lstStyle/>
          <a:p>
            <a:pPr marL="0" indent="0" algn="ctr">
              <a:buNone/>
            </a:pPr>
            <a:r>
              <a:rPr lang="en-US" sz="2600" dirty="0"/>
              <a:t>One output of the pacemaker goes to the pineal gland, a gland within the brain that secretes the hormone melatonin</a:t>
            </a:r>
          </a:p>
          <a:p>
            <a:pPr marL="0" indent="0" algn="ctr">
              <a:buNone/>
            </a:pPr>
            <a:endParaRPr lang="en-US" sz="2600" dirty="0"/>
          </a:p>
          <a:p>
            <a:pPr marL="0" indent="0" algn="ctr">
              <a:buNone/>
            </a:pPr>
            <a:endParaRPr lang="en-US" sz="2400" dirty="0"/>
          </a:p>
          <a:p>
            <a:pPr marL="0" indent="0" algn="ctr">
              <a:buNone/>
            </a:pPr>
            <a:endParaRPr lang="en-US" sz="2400" dirty="0"/>
          </a:p>
          <a:p>
            <a:pPr marL="0" indent="0" algn="ctr">
              <a:buNone/>
            </a:pPr>
            <a:r>
              <a:rPr lang="en-US" sz="2600" dirty="0"/>
              <a:t>These neural signals from the pacemaker cause the pineal gland to secrete </a:t>
            </a:r>
            <a:r>
              <a:rPr lang="en-US" sz="2600" b="1" dirty="0"/>
              <a:t>melatonin during darkness but not during daylight.</a:t>
            </a:r>
            <a:r>
              <a:rPr lang="en-US" sz="2600" dirty="0"/>
              <a:t> </a:t>
            </a:r>
          </a:p>
          <a:p>
            <a:pPr marL="0" indent="0">
              <a:buNone/>
            </a:pPr>
            <a:endParaRPr lang="en-US" sz="2400" dirty="0"/>
          </a:p>
          <a:p>
            <a:pPr marL="0" indent="0">
              <a:buNone/>
            </a:pPr>
            <a:r>
              <a:rPr lang="en-US" sz="2600" dirty="0"/>
              <a:t>It has been hypothesized, therefore, that melatonin may act as an important mediator to influence other organs either directly or by altering the activity of the parts of the brain that control these organs. </a:t>
            </a:r>
            <a:endParaRPr lang="en-PK" sz="2600" dirty="0"/>
          </a:p>
        </p:txBody>
      </p:sp>
      <p:sp>
        <p:nvSpPr>
          <p:cNvPr id="4" name="Arrow: Down 3">
            <a:extLst>
              <a:ext uri="{FF2B5EF4-FFF2-40B4-BE49-F238E27FC236}">
                <a16:creationId xmlns:a16="http://schemas.microsoft.com/office/drawing/2014/main" id="{06639CAA-426D-45FC-B511-73CD9FD29DD1}"/>
              </a:ext>
            </a:extLst>
          </p:cNvPr>
          <p:cNvSpPr/>
          <p:nvPr/>
        </p:nvSpPr>
        <p:spPr>
          <a:xfrm>
            <a:off x="6493566" y="1868556"/>
            <a:ext cx="662608" cy="9276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Tree>
    <p:extLst>
      <p:ext uri="{BB962C8B-B14F-4D97-AF65-F5344CB8AC3E}">
        <p14:creationId xmlns:p14="http://schemas.microsoft.com/office/powerpoint/2010/main" val="2205739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A7890D3-7F53-45D7-BF1C-72F085D9A952}"/>
              </a:ext>
            </a:extLst>
          </p:cNvPr>
          <p:cNvSpPr>
            <a:spLocks noGrp="1"/>
          </p:cNvSpPr>
          <p:nvPr>
            <p:ph idx="1"/>
          </p:nvPr>
        </p:nvSpPr>
        <p:spPr>
          <a:xfrm>
            <a:off x="649225" y="900776"/>
            <a:ext cx="3970318" cy="4992078"/>
          </a:xfrm>
        </p:spPr>
        <p:txBody>
          <a:bodyPr>
            <a:normAutofit/>
          </a:bodyPr>
          <a:lstStyle/>
          <a:p>
            <a:pPr marL="0" indent="0">
              <a:buClr>
                <a:srgbClr val="A6C067"/>
              </a:buClr>
              <a:buNone/>
            </a:pPr>
            <a:r>
              <a:rPr lang="en-US" sz="2800" b="1" dirty="0">
                <a:solidFill>
                  <a:srgbClr val="002060"/>
                </a:solidFill>
              </a:rPr>
              <a:t>Balance of Chemical Substances in the Body:</a:t>
            </a:r>
          </a:p>
          <a:p>
            <a:pPr lvl="1">
              <a:buClr>
                <a:srgbClr val="A6C067"/>
              </a:buClr>
            </a:pPr>
            <a:endParaRPr lang="en-US" dirty="0"/>
          </a:p>
          <a:p>
            <a:pPr>
              <a:buClr>
                <a:srgbClr val="A6C067"/>
              </a:buClr>
            </a:pPr>
            <a:r>
              <a:rPr lang="en-US" sz="2200" dirty="0"/>
              <a:t>Many homeostatic systems regulate the balance between addition and removal of a chemical substance from the body. </a:t>
            </a:r>
            <a:endParaRPr lang="en-PK" sz="2200" dirty="0"/>
          </a:p>
        </p:txBody>
      </p:sp>
      <p:pic>
        <p:nvPicPr>
          <p:cNvPr id="4" name="Picture 3">
            <a:extLst>
              <a:ext uri="{FF2B5EF4-FFF2-40B4-BE49-F238E27FC236}">
                <a16:creationId xmlns:a16="http://schemas.microsoft.com/office/drawing/2014/main" id="{61373E59-391E-4683-9B71-849C2C0A34D0}"/>
              </a:ext>
            </a:extLst>
          </p:cNvPr>
          <p:cNvPicPr>
            <a:picLocks noChangeAspect="1"/>
          </p:cNvPicPr>
          <p:nvPr/>
        </p:nvPicPr>
        <p:blipFill>
          <a:blip r:embed="rId2"/>
          <a:stretch>
            <a:fillRect/>
          </a:stretch>
        </p:blipFill>
        <p:spPr>
          <a:xfrm>
            <a:off x="4619543" y="1069145"/>
            <a:ext cx="6953577" cy="4992078"/>
          </a:xfrm>
          <a:prstGeom prst="rect">
            <a:avLst/>
          </a:prstGeom>
        </p:spPr>
      </p:pic>
      <p:sp>
        <p:nvSpPr>
          <p:cNvPr id="13"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215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517CE4-C5FC-4CA8-9BD6-FAA032C24F02}"/>
              </a:ext>
            </a:extLst>
          </p:cNvPr>
          <p:cNvSpPr>
            <a:spLocks noGrp="1"/>
          </p:cNvSpPr>
          <p:nvPr>
            <p:ph idx="1"/>
          </p:nvPr>
        </p:nvSpPr>
        <p:spPr>
          <a:xfrm>
            <a:off x="2589212" y="848139"/>
            <a:ext cx="8915400" cy="5063083"/>
          </a:xfrm>
        </p:spPr>
        <p:txBody>
          <a:bodyPr>
            <a:normAutofit/>
          </a:bodyPr>
          <a:lstStyle/>
          <a:p>
            <a:pPr marL="0" indent="0">
              <a:buNone/>
            </a:pPr>
            <a:r>
              <a:rPr lang="en-US" sz="2400" b="1" dirty="0"/>
              <a:t>Net gain to the body:</a:t>
            </a:r>
          </a:p>
          <a:p>
            <a:pPr marL="400050" lvl="1" indent="0">
              <a:buNone/>
            </a:pPr>
            <a:endParaRPr lang="en-US" sz="2200" b="1" dirty="0"/>
          </a:p>
          <a:p>
            <a:pPr lvl="1" indent="-342900"/>
            <a:r>
              <a:rPr lang="en-US" sz="2200" b="1" dirty="0"/>
              <a:t> </a:t>
            </a:r>
            <a:r>
              <a:rPr lang="en-US" sz="2400" dirty="0"/>
              <a:t>A substance may enter the body through the gastrointestinal (GI) tract or the lungs. Alternatively, a substance may be synthesized within the body from other materials. </a:t>
            </a:r>
          </a:p>
          <a:p>
            <a:pPr marL="0" indent="0">
              <a:buNone/>
            </a:pPr>
            <a:r>
              <a:rPr lang="en-US" sz="2400" b="1" dirty="0"/>
              <a:t>Net loss from the body:</a:t>
            </a:r>
          </a:p>
          <a:p>
            <a:pPr lvl="1" indent="-342900"/>
            <a:r>
              <a:rPr lang="en-US" sz="2200" b="1" dirty="0"/>
              <a:t> </a:t>
            </a:r>
            <a:r>
              <a:rPr lang="en-US" sz="2400" dirty="0"/>
              <a:t>A substance may be lost in the urine, feces, expired air, or menstrual fluid, as well as from the surface of the body as skin, hair, nails, sweat, or tears. The substance may also be chemically altered by enzymes and thus removed by metabolism. </a:t>
            </a:r>
            <a:endParaRPr lang="en-US" sz="2200" dirty="0"/>
          </a:p>
        </p:txBody>
      </p:sp>
    </p:spTree>
    <p:extLst>
      <p:ext uri="{BB962C8B-B14F-4D97-AF65-F5344CB8AC3E}">
        <p14:creationId xmlns:p14="http://schemas.microsoft.com/office/powerpoint/2010/main" val="2962720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5B10E-389B-4F15-AB8B-73BFEF7F55B1}"/>
              </a:ext>
            </a:extLst>
          </p:cNvPr>
          <p:cNvSpPr>
            <a:spLocks noGrp="1"/>
          </p:cNvSpPr>
          <p:nvPr>
            <p:ph idx="1"/>
          </p:nvPr>
        </p:nvSpPr>
        <p:spPr>
          <a:xfrm>
            <a:off x="2589212" y="742122"/>
            <a:ext cx="8915400" cy="5169100"/>
          </a:xfrm>
        </p:spPr>
        <p:txBody>
          <a:bodyPr>
            <a:normAutofit/>
          </a:bodyPr>
          <a:lstStyle/>
          <a:p>
            <a:pPr marL="0" indent="0">
              <a:buNone/>
            </a:pPr>
            <a:r>
              <a:rPr lang="en-US" sz="2400" b="1" dirty="0"/>
              <a:t>Pool:</a:t>
            </a:r>
          </a:p>
          <a:p>
            <a:pPr marL="400050" lvl="1" indent="0">
              <a:buNone/>
            </a:pPr>
            <a:r>
              <a:rPr lang="en-US" sz="2400" dirty="0"/>
              <a:t>Distributes the substance within the body. The substance may be taken from the pool and accumulated in storage depots—such as the accumulation of fat in adipose tissue. Conversely, it may leave the storage depots to reenter the pool. </a:t>
            </a:r>
          </a:p>
          <a:p>
            <a:pPr marL="400050" lvl="1" indent="0">
              <a:buNone/>
            </a:pPr>
            <a:r>
              <a:rPr lang="en-US" sz="2400" dirty="0"/>
              <a:t>Finally, the substance may be incorporated reversibly into some other molecular structure, such as fatty acids into plasma membranes. Incorporation is reversible because the substance is liberated again whenever the more complex structure is broken down. </a:t>
            </a:r>
            <a:endParaRPr lang="en-PK" sz="2400" dirty="0"/>
          </a:p>
        </p:txBody>
      </p:sp>
    </p:spTree>
    <p:extLst>
      <p:ext uri="{BB962C8B-B14F-4D97-AF65-F5344CB8AC3E}">
        <p14:creationId xmlns:p14="http://schemas.microsoft.com/office/powerpoint/2010/main" val="69256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E45EF-8F2A-499E-B489-4E417281AF8A}"/>
              </a:ext>
            </a:extLst>
          </p:cNvPr>
          <p:cNvSpPr>
            <a:spLocks noGrp="1"/>
          </p:cNvSpPr>
          <p:nvPr>
            <p:ph idx="1"/>
          </p:nvPr>
        </p:nvSpPr>
        <p:spPr>
          <a:xfrm>
            <a:off x="2589212" y="887896"/>
            <a:ext cx="8915400" cy="5023326"/>
          </a:xfrm>
        </p:spPr>
        <p:txBody>
          <a:bodyPr/>
          <a:lstStyle/>
          <a:p>
            <a:pPr marL="0" indent="0">
              <a:buNone/>
            </a:pPr>
            <a:r>
              <a:rPr lang="en-US" sz="2400" b="1" dirty="0"/>
              <a:t>Two important generalizations concerning the balance concept: </a:t>
            </a:r>
          </a:p>
          <a:p>
            <a:pPr marL="0" indent="0">
              <a:buNone/>
            </a:pPr>
            <a:endParaRPr lang="en-US" sz="2400" b="1" dirty="0"/>
          </a:p>
          <a:p>
            <a:pPr marL="457200" indent="-457200">
              <a:buFont typeface="+mj-lt"/>
              <a:buAutoNum type="arabicPeriod"/>
            </a:pPr>
            <a:r>
              <a:rPr lang="en-US" sz="2400" dirty="0"/>
              <a:t>During any period of time, </a:t>
            </a:r>
            <a:r>
              <a:rPr lang="en-US" sz="2400" b="1" dirty="0"/>
              <a:t>total-body balance </a:t>
            </a:r>
            <a:r>
              <a:rPr lang="en-US" sz="2400" dirty="0"/>
              <a:t>depends upon the </a:t>
            </a:r>
            <a:r>
              <a:rPr lang="en-US" sz="2400" b="1" dirty="0"/>
              <a:t>relative rates of net gain and net loss to the body</a:t>
            </a:r>
            <a:r>
              <a:rPr lang="en-US" sz="2400" dirty="0"/>
              <a:t>; and </a:t>
            </a:r>
          </a:p>
          <a:p>
            <a:pPr marL="457200" indent="-457200">
              <a:buFont typeface="+mj-lt"/>
              <a:buAutoNum type="arabicPeriod"/>
            </a:pPr>
            <a:r>
              <a:rPr lang="en-US" sz="2400" dirty="0"/>
              <a:t>The pool concentration depends not only upon the </a:t>
            </a:r>
            <a:r>
              <a:rPr lang="en-US" sz="2400" b="1" dirty="0"/>
              <a:t>total amount of the substance in the body </a:t>
            </a:r>
            <a:r>
              <a:rPr lang="en-US" sz="2400" dirty="0"/>
              <a:t>but also upon </a:t>
            </a:r>
            <a:r>
              <a:rPr lang="en-US" sz="2400" b="1" dirty="0"/>
              <a:t>exchanges of the substance within the body</a:t>
            </a:r>
            <a:r>
              <a:rPr lang="en-US" sz="2400" dirty="0"/>
              <a:t>. </a:t>
            </a:r>
            <a:endParaRPr lang="en-PK" sz="2400" dirty="0"/>
          </a:p>
        </p:txBody>
      </p:sp>
    </p:spTree>
    <p:extLst>
      <p:ext uri="{BB962C8B-B14F-4D97-AF65-F5344CB8AC3E}">
        <p14:creationId xmlns:p14="http://schemas.microsoft.com/office/powerpoint/2010/main" val="101701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477C7-C94B-4BD9-ACD9-986AA94B86BB}"/>
              </a:ext>
            </a:extLst>
          </p:cNvPr>
          <p:cNvSpPr>
            <a:spLocks noGrp="1"/>
          </p:cNvSpPr>
          <p:nvPr>
            <p:ph idx="1"/>
          </p:nvPr>
        </p:nvSpPr>
        <p:spPr>
          <a:xfrm>
            <a:off x="2575960" y="1470992"/>
            <a:ext cx="8915400" cy="4214191"/>
          </a:xfrm>
        </p:spPr>
        <p:txBody>
          <a:bodyPr/>
          <a:lstStyle/>
          <a:p>
            <a:r>
              <a:rPr lang="en-US" sz="2400" dirty="0"/>
              <a:t>For the functioning of homeostatic mechanism, the body must recognize the deviation of any </a:t>
            </a:r>
            <a:r>
              <a:rPr lang="en-US" sz="2400" b="1" dirty="0"/>
              <a:t>physiological activity</a:t>
            </a:r>
            <a:r>
              <a:rPr lang="en-US" sz="2400" dirty="0"/>
              <a:t> from the normal limits. Fortunately, body is provided with appropriate </a:t>
            </a:r>
            <a:r>
              <a:rPr lang="en-US" sz="2400" b="1" dirty="0"/>
              <a:t>detectors or sensors</a:t>
            </a:r>
            <a:r>
              <a:rPr lang="en-US" sz="2400" dirty="0"/>
              <a:t>, which recognize the deviation. These detectors sense the deviation and alert the integrating center. The integrating center immediately sends information to the concerned effectors to either accelerate or inhibit the activity so that the normalcy is restored. </a:t>
            </a:r>
            <a:endParaRPr lang="en-PK" sz="2400" dirty="0"/>
          </a:p>
          <a:p>
            <a:endParaRPr lang="en-PK" dirty="0"/>
          </a:p>
        </p:txBody>
      </p:sp>
    </p:spTree>
    <p:extLst>
      <p:ext uri="{BB962C8B-B14F-4D97-AF65-F5344CB8AC3E}">
        <p14:creationId xmlns:p14="http://schemas.microsoft.com/office/powerpoint/2010/main" val="3939613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1E65B2-FAAF-4B12-80E1-CF00B31DE4B7}"/>
              </a:ext>
            </a:extLst>
          </p:cNvPr>
          <p:cNvSpPr>
            <a:spLocks noGrp="1"/>
          </p:cNvSpPr>
          <p:nvPr>
            <p:ph idx="1"/>
          </p:nvPr>
        </p:nvSpPr>
        <p:spPr>
          <a:xfrm>
            <a:off x="2589212" y="834887"/>
            <a:ext cx="8915400" cy="5076335"/>
          </a:xfrm>
        </p:spPr>
        <p:txBody>
          <a:bodyPr/>
          <a:lstStyle/>
          <a:p>
            <a:pPr marL="0" indent="0">
              <a:buNone/>
            </a:pPr>
            <a:r>
              <a:rPr lang="en-US" sz="2400" b="1" dirty="0"/>
              <a:t>For any substance, three states of total-body balance are possible: </a:t>
            </a:r>
          </a:p>
          <a:p>
            <a:pPr marL="0" indent="0">
              <a:buNone/>
            </a:pPr>
            <a:endParaRPr lang="en-US" sz="2400" b="1" dirty="0"/>
          </a:p>
          <a:p>
            <a:pPr marL="457200" indent="-457200">
              <a:buFont typeface="+mj-lt"/>
              <a:buAutoNum type="arabicPeriod"/>
            </a:pPr>
            <a:r>
              <a:rPr lang="en-US" sz="2400" b="1" dirty="0"/>
              <a:t>Loss exceeds gain</a:t>
            </a:r>
            <a:r>
              <a:rPr lang="en-US" sz="2400" dirty="0"/>
              <a:t>, so that the total amount of the substance in the body is decreasing, and the person is in negative balance; </a:t>
            </a:r>
          </a:p>
          <a:p>
            <a:pPr marL="457200" indent="-457200">
              <a:buFont typeface="+mj-lt"/>
              <a:buAutoNum type="arabicPeriod"/>
            </a:pPr>
            <a:r>
              <a:rPr lang="en-US" sz="2400" b="1" dirty="0"/>
              <a:t>Gain exceeds loss</a:t>
            </a:r>
            <a:r>
              <a:rPr lang="en-US" sz="2400" dirty="0"/>
              <a:t>, so that the total amount of the substance in the body is increasing, and the person is in positive balance; and </a:t>
            </a:r>
          </a:p>
          <a:p>
            <a:pPr marL="457200" indent="-457200">
              <a:buFont typeface="+mj-lt"/>
              <a:buAutoNum type="arabicPeriod"/>
            </a:pPr>
            <a:r>
              <a:rPr lang="en-US" sz="2400" b="1" dirty="0"/>
              <a:t>Gain equals loss</a:t>
            </a:r>
            <a:r>
              <a:rPr lang="en-US" sz="2400" dirty="0"/>
              <a:t>, and the person is in stable balance. </a:t>
            </a:r>
            <a:endParaRPr lang="en-PK" sz="2400" dirty="0"/>
          </a:p>
        </p:txBody>
      </p:sp>
    </p:spTree>
    <p:extLst>
      <p:ext uri="{BB962C8B-B14F-4D97-AF65-F5344CB8AC3E}">
        <p14:creationId xmlns:p14="http://schemas.microsoft.com/office/powerpoint/2010/main" val="3004271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A136-15CE-45BA-BF7A-D6FA503F2B2A}"/>
              </a:ext>
            </a:extLst>
          </p:cNvPr>
          <p:cNvSpPr>
            <a:spLocks noGrp="1"/>
          </p:cNvSpPr>
          <p:nvPr>
            <p:ph type="title"/>
          </p:nvPr>
        </p:nvSpPr>
        <p:spPr/>
        <p:txBody>
          <a:bodyPr/>
          <a:lstStyle/>
          <a:p>
            <a:r>
              <a:rPr lang="en-US" b="1" dirty="0"/>
              <a:t>SIGNAL TRANSDUCTION PATHWAYS</a:t>
            </a:r>
            <a:endParaRPr lang="en-PK" b="1" dirty="0"/>
          </a:p>
        </p:txBody>
      </p:sp>
      <p:sp>
        <p:nvSpPr>
          <p:cNvPr id="3" name="Content Placeholder 2">
            <a:extLst>
              <a:ext uri="{FF2B5EF4-FFF2-40B4-BE49-F238E27FC236}">
                <a16:creationId xmlns:a16="http://schemas.microsoft.com/office/drawing/2014/main" id="{2C198667-A7B1-4B23-9240-5501F0E8AC5A}"/>
              </a:ext>
            </a:extLst>
          </p:cNvPr>
          <p:cNvSpPr>
            <a:spLocks noGrp="1"/>
          </p:cNvSpPr>
          <p:nvPr>
            <p:ph idx="1"/>
          </p:nvPr>
        </p:nvSpPr>
        <p:spPr>
          <a:xfrm>
            <a:off x="2589212" y="1905000"/>
            <a:ext cx="8915400" cy="4328890"/>
          </a:xfrm>
        </p:spPr>
        <p:txBody>
          <a:bodyPr>
            <a:normAutofit/>
          </a:bodyPr>
          <a:lstStyle/>
          <a:p>
            <a:pPr marL="0" indent="0">
              <a:buNone/>
            </a:pPr>
            <a:r>
              <a:rPr lang="en-US" sz="2400" dirty="0"/>
              <a:t>The pathway mediating a reflex is known as the </a:t>
            </a:r>
            <a:r>
              <a:rPr lang="en-US" sz="2400" b="1" dirty="0"/>
              <a:t>reflex arc</a:t>
            </a:r>
            <a:r>
              <a:rPr lang="en-US" sz="2400" dirty="0"/>
              <a:t>, and its components are;</a:t>
            </a:r>
          </a:p>
          <a:p>
            <a:pPr lvl="1" indent="-342900"/>
            <a:r>
              <a:rPr lang="en-US" sz="2400" dirty="0"/>
              <a:t>A </a:t>
            </a:r>
            <a:r>
              <a:rPr lang="en-US" sz="2400" b="1" dirty="0"/>
              <a:t>stimulus</a:t>
            </a:r>
            <a:r>
              <a:rPr lang="en-US" sz="2400" dirty="0"/>
              <a:t> is defined as a detectable change in the internal or external environment, such as a change in temperature, plasma potassium concentration, or blood pressure. </a:t>
            </a:r>
          </a:p>
          <a:p>
            <a:pPr lvl="1" indent="-342900"/>
            <a:r>
              <a:rPr lang="en-US" sz="2400" dirty="0"/>
              <a:t>A </a:t>
            </a:r>
            <a:r>
              <a:rPr lang="en-US" sz="2400" b="1" dirty="0"/>
              <a:t>receptor</a:t>
            </a:r>
            <a:r>
              <a:rPr lang="en-US" sz="2400" dirty="0"/>
              <a:t> detects the environmental change. </a:t>
            </a:r>
          </a:p>
          <a:p>
            <a:pPr lvl="1" indent="-342900"/>
            <a:r>
              <a:rPr lang="en-US" sz="2400" dirty="0"/>
              <a:t>A stimulus acts upon a receptor to produce a signal that is relayed to an </a:t>
            </a:r>
            <a:r>
              <a:rPr lang="en-US" sz="2400" b="1" dirty="0"/>
              <a:t>integrating center</a:t>
            </a:r>
            <a:r>
              <a:rPr lang="en-US" sz="2400" dirty="0"/>
              <a:t>. </a:t>
            </a:r>
            <a:endParaRPr lang="en-PK" sz="2400" dirty="0"/>
          </a:p>
        </p:txBody>
      </p:sp>
    </p:spTree>
    <p:extLst>
      <p:ext uri="{BB962C8B-B14F-4D97-AF65-F5344CB8AC3E}">
        <p14:creationId xmlns:p14="http://schemas.microsoft.com/office/powerpoint/2010/main" val="471281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AFD4A-82ED-4DA6-AB24-3294FA14117D}"/>
              </a:ext>
            </a:extLst>
          </p:cNvPr>
          <p:cNvSpPr>
            <a:spLocks noGrp="1"/>
          </p:cNvSpPr>
          <p:nvPr>
            <p:ph idx="1"/>
          </p:nvPr>
        </p:nvSpPr>
        <p:spPr>
          <a:xfrm>
            <a:off x="2589212" y="834887"/>
            <a:ext cx="8915400" cy="5526156"/>
          </a:xfrm>
        </p:spPr>
        <p:txBody>
          <a:bodyPr>
            <a:normAutofit/>
          </a:bodyPr>
          <a:lstStyle/>
          <a:p>
            <a:pPr lvl="1" indent="-342900"/>
            <a:r>
              <a:rPr lang="en-US" sz="2400" dirty="0"/>
              <a:t>The signal travels between the receptor and the integrating center along the </a:t>
            </a:r>
            <a:r>
              <a:rPr lang="en-US" sz="2400" b="1" dirty="0"/>
              <a:t>afferent pathway</a:t>
            </a:r>
            <a:r>
              <a:rPr lang="en-US" sz="2400" dirty="0"/>
              <a:t> (the general term afferent means “to carry to,” in this case, to the integrating center).</a:t>
            </a:r>
          </a:p>
          <a:p>
            <a:pPr lvl="1" indent="-342900"/>
            <a:r>
              <a:rPr lang="en-US" sz="2400" dirty="0"/>
              <a:t>The output of an integrating center is sent to the last component of the system, whose change in activity constitutes the overall response of the system. This component is known as an </a:t>
            </a:r>
            <a:r>
              <a:rPr lang="en-US" sz="2400" b="1" dirty="0"/>
              <a:t>effector</a:t>
            </a:r>
            <a:r>
              <a:rPr lang="en-US" sz="2400" dirty="0"/>
              <a:t>.</a:t>
            </a:r>
          </a:p>
          <a:p>
            <a:pPr lvl="1" indent="-342900"/>
            <a:r>
              <a:rPr lang="en-US" sz="2400" dirty="0"/>
              <a:t>The information going from an integrating center to an effector is like a command directing the effector to alter its activity. This information travels along the </a:t>
            </a:r>
            <a:r>
              <a:rPr lang="en-US" sz="2400" b="1" dirty="0"/>
              <a:t>efferent pathway </a:t>
            </a:r>
            <a:r>
              <a:rPr lang="en-US" sz="2400" dirty="0"/>
              <a:t>(the general term efferent means “to carry away from,” in this case, away from the integrating center). </a:t>
            </a:r>
          </a:p>
          <a:p>
            <a:pPr marL="0" indent="0">
              <a:buNone/>
            </a:pPr>
            <a:endParaRPr lang="en-PK" dirty="0"/>
          </a:p>
        </p:txBody>
      </p:sp>
    </p:spTree>
    <p:extLst>
      <p:ext uri="{BB962C8B-B14F-4D97-AF65-F5344CB8AC3E}">
        <p14:creationId xmlns:p14="http://schemas.microsoft.com/office/powerpoint/2010/main" val="2306846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578A91-9474-4243-88DF-2ACA58F12E5F}"/>
              </a:ext>
            </a:extLst>
          </p:cNvPr>
          <p:cNvPicPr>
            <a:picLocks noGrp="1" noChangeAspect="1"/>
          </p:cNvPicPr>
          <p:nvPr>
            <p:ph idx="1"/>
          </p:nvPr>
        </p:nvPicPr>
        <p:blipFill>
          <a:blip r:embed="rId2"/>
          <a:stretch>
            <a:fillRect/>
          </a:stretch>
        </p:blipFill>
        <p:spPr>
          <a:xfrm>
            <a:off x="2862470" y="562709"/>
            <a:ext cx="8279142" cy="5444196"/>
          </a:xfrm>
          <a:prstGeom prst="rect">
            <a:avLst/>
          </a:prstGeom>
        </p:spPr>
      </p:pic>
    </p:spTree>
    <p:extLst>
      <p:ext uri="{BB962C8B-B14F-4D97-AF65-F5344CB8AC3E}">
        <p14:creationId xmlns:p14="http://schemas.microsoft.com/office/powerpoint/2010/main" val="263079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F467FC-5DFE-43CC-8B16-08EA61FAB444}"/>
              </a:ext>
            </a:extLst>
          </p:cNvPr>
          <p:cNvPicPr>
            <a:picLocks noGrp="1" noChangeAspect="1"/>
          </p:cNvPicPr>
          <p:nvPr>
            <p:ph idx="1"/>
          </p:nvPr>
        </p:nvPicPr>
        <p:blipFill>
          <a:blip r:embed="rId2"/>
          <a:stretch>
            <a:fillRect/>
          </a:stretch>
        </p:blipFill>
        <p:spPr>
          <a:xfrm>
            <a:off x="1683026" y="0"/>
            <a:ext cx="10508974" cy="6858000"/>
          </a:xfrm>
          <a:prstGeom prst="rect">
            <a:avLst/>
          </a:prstGeom>
        </p:spPr>
      </p:pic>
    </p:spTree>
    <p:extLst>
      <p:ext uri="{BB962C8B-B14F-4D97-AF65-F5344CB8AC3E}">
        <p14:creationId xmlns:p14="http://schemas.microsoft.com/office/powerpoint/2010/main" val="220072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DFA7-70EC-420D-BB10-FB43773EA447}"/>
              </a:ext>
            </a:extLst>
          </p:cNvPr>
          <p:cNvSpPr>
            <a:spLocks noGrp="1"/>
          </p:cNvSpPr>
          <p:nvPr>
            <p:ph idx="1"/>
          </p:nvPr>
        </p:nvSpPr>
        <p:spPr>
          <a:xfrm>
            <a:off x="2589212" y="861391"/>
            <a:ext cx="8915400" cy="5049831"/>
          </a:xfrm>
        </p:spPr>
        <p:txBody>
          <a:bodyPr>
            <a:normAutofit/>
          </a:bodyPr>
          <a:lstStyle/>
          <a:p>
            <a:pPr marL="0" indent="0">
              <a:buNone/>
            </a:pPr>
            <a:endParaRPr lang="en-US" sz="2800" dirty="0"/>
          </a:p>
          <a:p>
            <a:pPr marL="0" indent="0" algn="just">
              <a:buNone/>
            </a:pPr>
            <a:r>
              <a:rPr lang="en-US" sz="2800" dirty="0"/>
              <a:t>In </a:t>
            </a:r>
            <a:r>
              <a:rPr lang="en-US" sz="2800" b="1" dirty="0"/>
              <a:t>summary</a:t>
            </a:r>
            <a:r>
              <a:rPr lang="en-US" sz="2800" dirty="0"/>
              <a:t>, homeostasis is a </a:t>
            </a:r>
            <a:r>
              <a:rPr lang="en-US" sz="2800" b="1" dirty="0"/>
              <a:t>complex</a:t>
            </a:r>
            <a:r>
              <a:rPr lang="en-US" sz="2800" dirty="0"/>
              <a:t>, </a:t>
            </a:r>
            <a:r>
              <a:rPr lang="en-US" sz="2800" b="1" dirty="0"/>
              <a:t>dynamic</a:t>
            </a:r>
            <a:r>
              <a:rPr lang="en-US" sz="2800" dirty="0"/>
              <a:t> process that regulates the </a:t>
            </a:r>
            <a:r>
              <a:rPr lang="en-US" sz="2800" b="1" dirty="0"/>
              <a:t>adaptive responses </a:t>
            </a:r>
            <a:r>
              <a:rPr lang="en-US" sz="2800" dirty="0"/>
              <a:t>of the body to changes in the external and internal environments. To work properly, homeostatic systems require a </a:t>
            </a:r>
            <a:r>
              <a:rPr lang="en-US" sz="2800" b="1" dirty="0"/>
              <a:t>sensor</a:t>
            </a:r>
            <a:r>
              <a:rPr lang="en-US" sz="2800" dirty="0"/>
              <a:t> to detect the environmental change, and a </a:t>
            </a:r>
            <a:r>
              <a:rPr lang="en-US" sz="2800" b="1" dirty="0"/>
              <a:t>means</a:t>
            </a:r>
            <a:r>
              <a:rPr lang="en-US" sz="2800" dirty="0"/>
              <a:t> to produce a </a:t>
            </a:r>
            <a:r>
              <a:rPr lang="en-US" sz="2800" b="1" dirty="0"/>
              <a:t>compensatory response</a:t>
            </a:r>
            <a:r>
              <a:rPr lang="en-US" sz="2800" dirty="0"/>
              <a:t>. </a:t>
            </a:r>
            <a:endParaRPr lang="en-PK" sz="2800" dirty="0"/>
          </a:p>
        </p:txBody>
      </p:sp>
    </p:spTree>
    <p:extLst>
      <p:ext uri="{BB962C8B-B14F-4D97-AF65-F5344CB8AC3E}">
        <p14:creationId xmlns:p14="http://schemas.microsoft.com/office/powerpoint/2010/main" val="309525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59F5C-CEC2-4F71-A4B1-41BAB858ADB2}"/>
              </a:ext>
            </a:extLst>
          </p:cNvPr>
          <p:cNvSpPr>
            <a:spLocks noGrp="1"/>
          </p:cNvSpPr>
          <p:nvPr>
            <p:ph idx="1"/>
          </p:nvPr>
        </p:nvSpPr>
        <p:spPr>
          <a:xfrm>
            <a:off x="2589212" y="503583"/>
            <a:ext cx="8915400" cy="5407639"/>
          </a:xfrm>
        </p:spPr>
        <p:txBody>
          <a:bodyPr/>
          <a:lstStyle/>
          <a:p>
            <a:pPr marL="0" indent="0">
              <a:buNone/>
            </a:pPr>
            <a:endParaRPr lang="en-US" dirty="0"/>
          </a:p>
          <a:p>
            <a:pPr marL="0" indent="0">
              <a:buNone/>
            </a:pPr>
            <a:r>
              <a:rPr lang="en-US" dirty="0"/>
              <a:t> </a:t>
            </a:r>
            <a:endParaRPr lang="en-PK" dirty="0"/>
          </a:p>
        </p:txBody>
      </p:sp>
      <p:pic>
        <p:nvPicPr>
          <p:cNvPr id="4" name="Picture 3">
            <a:extLst>
              <a:ext uri="{FF2B5EF4-FFF2-40B4-BE49-F238E27FC236}">
                <a16:creationId xmlns:a16="http://schemas.microsoft.com/office/drawing/2014/main" id="{F2648B5F-ACE8-415F-B9CE-51FEFE00F635}"/>
              </a:ext>
            </a:extLst>
          </p:cNvPr>
          <p:cNvPicPr>
            <a:picLocks noChangeAspect="1"/>
          </p:cNvPicPr>
          <p:nvPr/>
        </p:nvPicPr>
        <p:blipFill>
          <a:blip r:embed="rId2"/>
          <a:stretch>
            <a:fillRect/>
          </a:stretch>
        </p:blipFill>
        <p:spPr>
          <a:xfrm>
            <a:off x="2411896" y="596348"/>
            <a:ext cx="8574156" cy="5897217"/>
          </a:xfrm>
          <a:prstGeom prst="rect">
            <a:avLst/>
          </a:prstGeom>
        </p:spPr>
      </p:pic>
    </p:spTree>
    <p:extLst>
      <p:ext uri="{BB962C8B-B14F-4D97-AF65-F5344CB8AC3E}">
        <p14:creationId xmlns:p14="http://schemas.microsoft.com/office/powerpoint/2010/main" val="353117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CD8404-8A04-4106-9572-AD2E4120320B}"/>
              </a:ext>
            </a:extLst>
          </p:cNvPr>
          <p:cNvSpPr>
            <a:spLocks noGrp="1"/>
          </p:cNvSpPr>
          <p:nvPr>
            <p:ph idx="1"/>
          </p:nvPr>
        </p:nvSpPr>
        <p:spPr>
          <a:xfrm>
            <a:off x="2589212" y="622851"/>
            <a:ext cx="8915400" cy="5367131"/>
          </a:xfrm>
        </p:spPr>
        <p:txBody>
          <a:bodyPr>
            <a:normAutofit fontScale="92500" lnSpcReduction="10000"/>
          </a:bodyPr>
          <a:lstStyle/>
          <a:p>
            <a:endParaRPr lang="en-US" sz="2000" dirty="0"/>
          </a:p>
          <a:p>
            <a:endParaRPr lang="en-US" sz="2000" dirty="0"/>
          </a:p>
          <a:p>
            <a:r>
              <a:rPr lang="en-US" sz="2400" dirty="0"/>
              <a:t>Homeostasis, therefore, does not imply that a given physiological function or variable is rigidly constant with respect to time but that it fluctuates within a predictable and often narrow range. When disturbed above or below the normal range, it is restored to normal.</a:t>
            </a:r>
          </a:p>
          <a:p>
            <a:r>
              <a:rPr lang="en-US" sz="2400" dirty="0"/>
              <a:t>homeostasis is a </a:t>
            </a:r>
            <a:r>
              <a:rPr lang="en-US" sz="2400" b="1" dirty="0"/>
              <a:t>dynamic</a:t>
            </a:r>
            <a:r>
              <a:rPr lang="en-US" sz="2400" dirty="0"/>
              <a:t>, not a </a:t>
            </a:r>
            <a:r>
              <a:rPr lang="en-US" sz="2400" b="1" dirty="0"/>
              <a:t>static</a:t>
            </a:r>
            <a:r>
              <a:rPr lang="en-US" sz="2400" dirty="0"/>
              <a:t>, process.</a:t>
            </a:r>
          </a:p>
          <a:p>
            <a:r>
              <a:rPr lang="en-US" sz="2400" dirty="0"/>
              <a:t>In general, if all the major organ systems are operating in a homeostatic manner, a person is in good health. Certain kinds of disease, in fact, can be defined as the loss of homeostasis in one or more systems in the body. </a:t>
            </a:r>
            <a:r>
              <a:rPr lang="en-US" sz="2400" b="1" dirty="0"/>
              <a:t>when homeostasis is maintained, we refer to physiology; when it is not, we refer to pathophysiology (from the Greek pathos, meaning “suffering” or “disease”).</a:t>
            </a:r>
          </a:p>
          <a:p>
            <a:pPr marL="0" indent="0">
              <a:buNone/>
            </a:pPr>
            <a:endParaRPr lang="en-PK" sz="2000" dirty="0"/>
          </a:p>
        </p:txBody>
      </p:sp>
    </p:spTree>
    <p:extLst>
      <p:ext uri="{BB962C8B-B14F-4D97-AF65-F5344CB8AC3E}">
        <p14:creationId xmlns:p14="http://schemas.microsoft.com/office/powerpoint/2010/main" val="222480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C5A31-2C45-4E23-9E6A-E85D66874450}"/>
              </a:ext>
            </a:extLst>
          </p:cNvPr>
          <p:cNvSpPr>
            <a:spLocks noGrp="1"/>
          </p:cNvSpPr>
          <p:nvPr>
            <p:ph idx="1"/>
          </p:nvPr>
        </p:nvSpPr>
        <p:spPr>
          <a:xfrm>
            <a:off x="2589212" y="543339"/>
            <a:ext cx="8915400" cy="5777948"/>
          </a:xfrm>
        </p:spPr>
        <p:txBody>
          <a:bodyPr>
            <a:normAutofit/>
          </a:bodyPr>
          <a:lstStyle/>
          <a:p>
            <a:r>
              <a:rPr lang="en-US" sz="2000" b="1" dirty="0"/>
              <a:t>EXAMPLE:</a:t>
            </a:r>
          </a:p>
          <a:p>
            <a:pPr marL="0" indent="0">
              <a:buNone/>
            </a:pPr>
            <a:r>
              <a:rPr lang="en-US" dirty="0"/>
              <a:t> </a:t>
            </a:r>
            <a:r>
              <a:rPr lang="en-US" sz="2000" dirty="0"/>
              <a:t>Consider swings in the concentration of glucose in the blood over the course of a day  After a typical meal, carbohydrates in food are broken down in the intestines into glucose molecules, which are then absorbed across the intestinal epithelium and released into the blood. As a consequence, the blood glucose concentration increases considerably within a short time after eating. Clearly, such a large change in the blood concentration of glucose is not consistent with the idea of a stable or static internal environment. What is important is that once the concentration of glucose in the blood increases, compensatory mechanisms restore it toward the concentration it was before the meal. </a:t>
            </a:r>
          </a:p>
          <a:p>
            <a:pPr marL="0" indent="0">
              <a:buNone/>
            </a:pPr>
            <a:r>
              <a:rPr lang="en-US" sz="2000" dirty="0"/>
              <a:t>These homeostatic compensatory mechanisms do not, however, overshoot to any significant degree in the opposite direction. That is, the blood glucose usually does not decrease below the premeal concentration, or does so only slightly. In the case of glucose, the endocrine system is primarily responsible for this adjustment.</a:t>
            </a:r>
            <a:endParaRPr lang="en-PK" sz="2000" dirty="0"/>
          </a:p>
        </p:txBody>
      </p:sp>
    </p:spTree>
    <p:extLst>
      <p:ext uri="{BB962C8B-B14F-4D97-AF65-F5344CB8AC3E}">
        <p14:creationId xmlns:p14="http://schemas.microsoft.com/office/powerpoint/2010/main" val="28608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DC7B18-AB55-4AAB-AB5A-5583D2E8A240}"/>
              </a:ext>
            </a:extLst>
          </p:cNvPr>
          <p:cNvPicPr>
            <a:picLocks noGrp="1" noChangeAspect="1"/>
          </p:cNvPicPr>
          <p:nvPr>
            <p:ph idx="1"/>
          </p:nvPr>
        </p:nvPicPr>
        <p:blipFill>
          <a:blip r:embed="rId2"/>
          <a:stretch>
            <a:fillRect/>
          </a:stretch>
        </p:blipFill>
        <p:spPr>
          <a:xfrm>
            <a:off x="2822713" y="543339"/>
            <a:ext cx="8507896" cy="5844209"/>
          </a:xfrm>
          <a:prstGeom prst="rect">
            <a:avLst/>
          </a:prstGeom>
        </p:spPr>
      </p:pic>
    </p:spTree>
    <p:extLst>
      <p:ext uri="{BB962C8B-B14F-4D97-AF65-F5344CB8AC3E}">
        <p14:creationId xmlns:p14="http://schemas.microsoft.com/office/powerpoint/2010/main" val="132106028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0</TotalTime>
  <Words>3578</Words>
  <Application>Microsoft Office PowerPoint</Application>
  <PresentationFormat>Widescreen</PresentationFormat>
  <Paragraphs>183</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Century Gothic</vt:lpstr>
      <vt:lpstr>Wingdings</vt:lpstr>
      <vt:lpstr>Wingdings 3</vt:lpstr>
      <vt:lpstr>Wisp</vt:lpstr>
      <vt:lpstr>Homeostasis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General Characteristics of Homeostatic Control Systems </vt:lpstr>
      <vt:lpstr> 1-FEEDBACK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Resetting of Set Points </vt:lpstr>
      <vt:lpstr>PowerPoint Presentation</vt:lpstr>
      <vt:lpstr>3. Feedforward Regulation </vt:lpstr>
      <vt:lpstr>PowerPoint Presentation</vt:lpstr>
      <vt:lpstr>COMPONENTS OF HOMEOSTATIC SYSTEM </vt:lpstr>
      <vt:lpstr>PowerPoint Presentation</vt:lpstr>
      <vt:lpstr>Intercellular Chemical Messengers in Homeostasis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PROCESSES RELATED TO HOMEOSTASIS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SIGNAL TRANSDUCTION PATHWAYS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Homeostasis</dc:title>
  <dc:creator>mahreen.siddique01@outlook.com</dc:creator>
  <cp:lastModifiedBy>mahreen.siddique01@outlook.com</cp:lastModifiedBy>
  <cp:revision>11</cp:revision>
  <dcterms:created xsi:type="dcterms:W3CDTF">2020-03-21T09:46:34Z</dcterms:created>
  <dcterms:modified xsi:type="dcterms:W3CDTF">2020-03-21T11:44:27Z</dcterms:modified>
</cp:coreProperties>
</file>