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5" r:id="rId28"/>
    <p:sldId id="31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312BBAA0-6AE2-40D5-87C1-367C7DD507F5}" type="datetimeFigureOut">
              <a:rPr lang="en-PK" smtClean="0"/>
              <a:t>16/06/2020</a:t>
            </a:fld>
            <a:endParaRPr lang="en-PK"/>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PK"/>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3C2D96BC-3565-4EB2-91EA-87CEF4274781}" type="slidenum">
              <a:rPr lang="en-PK" smtClean="0"/>
              <a:t>‹#›</a:t>
            </a:fld>
            <a:endParaRPr lang="en-PK"/>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124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BBAA0-6AE2-40D5-87C1-367C7DD507F5}" type="datetimeFigureOut">
              <a:rPr lang="en-PK" smtClean="0"/>
              <a:t>16/06/2020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174280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BBAA0-6AE2-40D5-87C1-367C7DD507F5}" type="datetimeFigureOut">
              <a:rPr lang="en-PK" smtClean="0"/>
              <a:t>16/06/2020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292059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2BBAA0-6AE2-40D5-87C1-367C7DD507F5}" type="datetimeFigureOut">
              <a:rPr lang="en-PK" smtClean="0"/>
              <a:t>16/06/2020</a:t>
            </a:fld>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52236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12BBAA0-6AE2-40D5-87C1-367C7DD507F5}" type="datetimeFigureOut">
              <a:rPr lang="en-PK" smtClean="0"/>
              <a:t>16/06/2020</a:t>
            </a:fld>
            <a:endParaRPr lang="en-PK"/>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PK"/>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C2D96BC-3565-4EB2-91EA-87CEF4274781}" type="slidenum">
              <a:rPr lang="en-PK" smtClean="0"/>
              <a:t>‹#›</a:t>
            </a:fld>
            <a:endParaRPr lang="en-PK"/>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35944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2BBAA0-6AE2-40D5-87C1-367C7DD507F5}" type="datetimeFigureOut">
              <a:rPr lang="en-PK" smtClean="0"/>
              <a:t>16/06/2020</a:t>
            </a:fld>
            <a:endParaRPr lang="en-PK"/>
          </a:p>
        </p:txBody>
      </p:sp>
      <p:sp>
        <p:nvSpPr>
          <p:cNvPr id="6" name="Footer Placeholder 5"/>
          <p:cNvSpPr>
            <a:spLocks noGrp="1"/>
          </p:cNvSpPr>
          <p:nvPr>
            <p:ph type="ftr" sz="quarter" idx="11"/>
          </p:nvPr>
        </p:nvSpPr>
        <p:spPr/>
        <p:txBody>
          <a:bodyPr/>
          <a:lstStyle/>
          <a:p>
            <a:endParaRPr lang="en-PK"/>
          </a:p>
        </p:txBody>
      </p:sp>
      <p:sp>
        <p:nvSpPr>
          <p:cNvPr id="7" name="Slide Number Placeholder 6"/>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16641034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2BBAA0-6AE2-40D5-87C1-367C7DD507F5}" type="datetimeFigureOut">
              <a:rPr lang="en-PK" smtClean="0"/>
              <a:t>16/06/2020</a:t>
            </a:fld>
            <a:endParaRPr lang="en-PK"/>
          </a:p>
        </p:txBody>
      </p:sp>
      <p:sp>
        <p:nvSpPr>
          <p:cNvPr id="8" name="Footer Placeholder 7"/>
          <p:cNvSpPr>
            <a:spLocks noGrp="1"/>
          </p:cNvSpPr>
          <p:nvPr>
            <p:ph type="ftr" sz="quarter" idx="11"/>
          </p:nvPr>
        </p:nvSpPr>
        <p:spPr/>
        <p:txBody>
          <a:bodyPr/>
          <a:lstStyle/>
          <a:p>
            <a:endParaRPr lang="en-PK"/>
          </a:p>
        </p:txBody>
      </p:sp>
      <p:sp>
        <p:nvSpPr>
          <p:cNvPr id="9" name="Slide Number Placeholder 8"/>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30079989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2BBAA0-6AE2-40D5-87C1-367C7DD507F5}" type="datetimeFigureOut">
              <a:rPr lang="en-PK" smtClean="0"/>
              <a:t>16/06/2020</a:t>
            </a:fld>
            <a:endParaRPr lang="en-PK"/>
          </a:p>
        </p:txBody>
      </p:sp>
      <p:sp>
        <p:nvSpPr>
          <p:cNvPr id="4" name="Footer Placeholder 3"/>
          <p:cNvSpPr>
            <a:spLocks noGrp="1"/>
          </p:cNvSpPr>
          <p:nvPr>
            <p:ph type="ftr" sz="quarter" idx="11"/>
          </p:nvPr>
        </p:nvSpPr>
        <p:spPr/>
        <p:txBody>
          <a:bodyPr/>
          <a:lstStyle/>
          <a:p>
            <a:endParaRPr lang="en-PK"/>
          </a:p>
        </p:txBody>
      </p:sp>
      <p:sp>
        <p:nvSpPr>
          <p:cNvPr id="5" name="Slide Number Placeholder 4"/>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237147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BBAA0-6AE2-40D5-87C1-367C7DD507F5}" type="datetimeFigureOut">
              <a:rPr lang="en-PK" smtClean="0"/>
              <a:t>16/06/2020</a:t>
            </a:fld>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79953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12BBAA0-6AE2-40D5-87C1-367C7DD507F5}" type="datetimeFigureOut">
              <a:rPr lang="en-PK" smtClean="0"/>
              <a:t>16/06/2020</a:t>
            </a:fld>
            <a:endParaRPr lang="en-PK"/>
          </a:p>
        </p:txBody>
      </p:sp>
      <p:sp>
        <p:nvSpPr>
          <p:cNvPr id="6" name="Footer Placeholder 5"/>
          <p:cNvSpPr>
            <a:spLocks noGrp="1"/>
          </p:cNvSpPr>
          <p:nvPr>
            <p:ph type="ftr" sz="quarter" idx="11"/>
          </p:nvPr>
        </p:nvSpPr>
        <p:spPr>
          <a:xfrm>
            <a:off x="2103620" y="6375679"/>
            <a:ext cx="3482179" cy="345796"/>
          </a:xfrm>
        </p:spPr>
        <p:txBody>
          <a:bodyPr/>
          <a:lstStyle/>
          <a:p>
            <a:endParaRPr lang="en-PK"/>
          </a:p>
        </p:txBody>
      </p:sp>
      <p:sp>
        <p:nvSpPr>
          <p:cNvPr id="7" name="Slide Number Placeholder 6"/>
          <p:cNvSpPr>
            <a:spLocks noGrp="1"/>
          </p:cNvSpPr>
          <p:nvPr>
            <p:ph type="sldNum" sz="quarter" idx="12"/>
          </p:nvPr>
        </p:nvSpPr>
        <p:spPr>
          <a:xfrm>
            <a:off x="5691014" y="6375679"/>
            <a:ext cx="1232456" cy="345796"/>
          </a:xfrm>
        </p:spPr>
        <p:txBody>
          <a:bodyPr/>
          <a:lstStyle/>
          <a:p>
            <a:fld id="{3C2D96BC-3565-4EB2-91EA-87CEF4274781}" type="slidenum">
              <a:rPr lang="en-PK" smtClean="0"/>
              <a:t>‹#›</a:t>
            </a:fld>
            <a:endParaRPr lang="en-PK"/>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43629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312BBAA0-6AE2-40D5-87C1-367C7DD507F5}" type="datetimeFigureOut">
              <a:rPr lang="en-PK" smtClean="0"/>
              <a:t>16/06/2020</a:t>
            </a:fld>
            <a:endParaRPr lang="en-PK"/>
          </a:p>
        </p:txBody>
      </p:sp>
      <p:sp>
        <p:nvSpPr>
          <p:cNvPr id="6" name="Footer Placeholder 5"/>
          <p:cNvSpPr>
            <a:spLocks noGrp="1"/>
          </p:cNvSpPr>
          <p:nvPr>
            <p:ph type="ftr" sz="quarter" idx="11"/>
          </p:nvPr>
        </p:nvSpPr>
        <p:spPr>
          <a:xfrm>
            <a:off x="2103621" y="6375679"/>
            <a:ext cx="3482178" cy="345796"/>
          </a:xfrm>
        </p:spPr>
        <p:txBody>
          <a:bodyPr/>
          <a:lstStyle/>
          <a:p>
            <a:endParaRPr lang="en-PK"/>
          </a:p>
        </p:txBody>
      </p:sp>
      <p:sp>
        <p:nvSpPr>
          <p:cNvPr id="7" name="Slide Number Placeholder 6"/>
          <p:cNvSpPr>
            <a:spLocks noGrp="1"/>
          </p:cNvSpPr>
          <p:nvPr>
            <p:ph type="sldNum" sz="quarter" idx="12"/>
          </p:nvPr>
        </p:nvSpPr>
        <p:spPr>
          <a:xfrm>
            <a:off x="5687568" y="6375679"/>
            <a:ext cx="1234440" cy="345796"/>
          </a:xfrm>
        </p:spPr>
        <p:txBody>
          <a:bodyPr/>
          <a:lstStyle/>
          <a:p>
            <a:fld id="{3C2D96BC-3565-4EB2-91EA-87CEF4274781}" type="slidenum">
              <a:rPr lang="en-PK" smtClean="0"/>
              <a:t>‹#›</a:t>
            </a:fld>
            <a:endParaRPr lang="en-PK"/>
          </a:p>
        </p:txBody>
      </p:sp>
    </p:spTree>
    <p:extLst>
      <p:ext uri="{BB962C8B-B14F-4D97-AF65-F5344CB8AC3E}">
        <p14:creationId xmlns:p14="http://schemas.microsoft.com/office/powerpoint/2010/main" val="42403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12BBAA0-6AE2-40D5-87C1-367C7DD507F5}" type="datetimeFigureOut">
              <a:rPr lang="en-PK" smtClean="0"/>
              <a:t>16/06/2020</a:t>
            </a:fld>
            <a:endParaRPr lang="en-PK"/>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PK"/>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C2D96BC-3565-4EB2-91EA-87CEF4274781}" type="slidenum">
              <a:rPr lang="en-PK" smtClean="0"/>
              <a:t>‹#›</a:t>
            </a:fld>
            <a:endParaRPr lang="en-PK"/>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42330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77EBD-067E-4F4A-9D8A-323BF7C5D95C}"/>
              </a:ext>
            </a:extLst>
          </p:cNvPr>
          <p:cNvSpPr>
            <a:spLocks noGrp="1"/>
          </p:cNvSpPr>
          <p:nvPr>
            <p:ph type="ctrTitle"/>
          </p:nvPr>
        </p:nvSpPr>
        <p:spPr>
          <a:xfrm>
            <a:off x="1580257" y="864911"/>
            <a:ext cx="9031484" cy="3467282"/>
          </a:xfrm>
        </p:spPr>
        <p:txBody>
          <a:bodyPr anchor="b">
            <a:normAutofit/>
          </a:bodyPr>
          <a:lstStyle/>
          <a:p>
            <a:r>
              <a:rPr lang="x-none" sz="8000" b="1" dirty="0"/>
              <a:t>The Sensory Systems</a:t>
            </a:r>
            <a:r>
              <a:rPr lang="en-US" sz="8000" b="1" dirty="0"/>
              <a:t>  </a:t>
            </a:r>
            <a:br>
              <a:rPr lang="en-US" sz="8000" b="1" dirty="0"/>
            </a:br>
            <a:r>
              <a:rPr lang="en-US" sz="4800" b="1" dirty="0"/>
              <a:t>(SOMATIC SENSATION)</a:t>
            </a:r>
            <a:endParaRPr lang="en-PK" sz="8000" dirty="0"/>
          </a:p>
        </p:txBody>
      </p:sp>
      <p:sp>
        <p:nvSpPr>
          <p:cNvPr id="10" name="Freeform: Shape 9">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C11DD82-BB09-41F2-AEEC-6F33659CEF85}"/>
              </a:ext>
            </a:extLst>
          </p:cNvPr>
          <p:cNvSpPr>
            <a:spLocks noGrp="1"/>
          </p:cNvSpPr>
          <p:nvPr>
            <p:ph type="subTitle" idx="1"/>
          </p:nvPr>
        </p:nvSpPr>
        <p:spPr>
          <a:xfrm>
            <a:off x="2073314" y="5493376"/>
            <a:ext cx="8045373" cy="742279"/>
          </a:xfrm>
        </p:spPr>
        <p:txBody>
          <a:bodyPr anchor="ctr">
            <a:normAutofit fontScale="62500" lnSpcReduction="20000"/>
          </a:bodyPr>
          <a:lstStyle/>
          <a:p>
            <a:r>
              <a:rPr lang="en-US" sz="1800" dirty="0">
                <a:solidFill>
                  <a:srgbClr val="2A1A00"/>
                </a:solidFill>
              </a:rPr>
              <a:t>Prepared by:</a:t>
            </a:r>
          </a:p>
          <a:p>
            <a:r>
              <a:rPr lang="en-US" sz="1800" dirty="0" err="1">
                <a:solidFill>
                  <a:srgbClr val="2A1A00"/>
                </a:solidFill>
              </a:rPr>
              <a:t>Mahreen</a:t>
            </a:r>
            <a:r>
              <a:rPr lang="en-US" sz="1800" dirty="0">
                <a:solidFill>
                  <a:srgbClr val="2A1A00"/>
                </a:solidFill>
              </a:rPr>
              <a:t> </a:t>
            </a:r>
            <a:r>
              <a:rPr lang="en-US" sz="1800" dirty="0" err="1">
                <a:solidFill>
                  <a:srgbClr val="2A1A00"/>
                </a:solidFill>
              </a:rPr>
              <a:t>siddique</a:t>
            </a:r>
            <a:endParaRPr lang="en-US" sz="1800" dirty="0">
              <a:solidFill>
                <a:srgbClr val="2A1A00"/>
              </a:solidFill>
            </a:endParaRPr>
          </a:p>
          <a:p>
            <a:r>
              <a:rPr lang="en-US" sz="1800" dirty="0">
                <a:solidFill>
                  <a:srgbClr val="2A1A00"/>
                </a:solidFill>
              </a:rPr>
              <a:t>Lecturer (</a:t>
            </a:r>
            <a:r>
              <a:rPr lang="en-US" sz="1800" dirty="0" err="1">
                <a:solidFill>
                  <a:srgbClr val="2A1A00"/>
                </a:solidFill>
              </a:rPr>
              <a:t>rlcp</a:t>
            </a:r>
            <a:r>
              <a:rPr lang="en-US" sz="1800" dirty="0">
                <a:solidFill>
                  <a:srgbClr val="2A1A00"/>
                </a:solidFill>
              </a:rPr>
              <a:t>)</a:t>
            </a:r>
            <a:endParaRPr lang="en-PK" sz="1800" dirty="0">
              <a:solidFill>
                <a:srgbClr val="2A1A00"/>
              </a:solidFill>
            </a:endParaRPr>
          </a:p>
        </p:txBody>
      </p:sp>
    </p:spTree>
    <p:extLst>
      <p:ext uri="{BB962C8B-B14F-4D97-AF65-F5344CB8AC3E}">
        <p14:creationId xmlns:p14="http://schemas.microsoft.com/office/powerpoint/2010/main" val="2497597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21D5-DA43-4513-BC07-E8A42B1626AA}"/>
              </a:ext>
            </a:extLst>
          </p:cNvPr>
          <p:cNvSpPr>
            <a:spLocks noGrp="1"/>
          </p:cNvSpPr>
          <p:nvPr>
            <p:ph type="title"/>
          </p:nvPr>
        </p:nvSpPr>
        <p:spPr/>
        <p:txBody>
          <a:bodyPr/>
          <a:lstStyle/>
          <a:p>
            <a:r>
              <a:rPr lang="en-US" dirty="0"/>
              <a:t>Temperature</a:t>
            </a:r>
            <a:endParaRPr lang="en-PK" dirty="0"/>
          </a:p>
        </p:txBody>
      </p:sp>
      <p:sp>
        <p:nvSpPr>
          <p:cNvPr id="3" name="Content Placeholder 2">
            <a:extLst>
              <a:ext uri="{FF2B5EF4-FFF2-40B4-BE49-F238E27FC236}">
                <a16:creationId xmlns:a16="http://schemas.microsoft.com/office/drawing/2014/main" id="{49DB78C2-E250-468D-B950-C7BE756EA7EB}"/>
              </a:ext>
            </a:extLst>
          </p:cNvPr>
          <p:cNvSpPr>
            <a:spLocks noGrp="1"/>
          </p:cNvSpPr>
          <p:nvPr>
            <p:ph idx="1"/>
          </p:nvPr>
        </p:nvSpPr>
        <p:spPr>
          <a:xfrm>
            <a:off x="1251678" y="2286001"/>
            <a:ext cx="10178322" cy="3849756"/>
          </a:xfrm>
        </p:spPr>
        <p:txBody>
          <a:bodyPr>
            <a:normAutofit/>
          </a:bodyPr>
          <a:lstStyle/>
          <a:p>
            <a:pPr>
              <a:lnSpc>
                <a:spcPct val="100000"/>
              </a:lnSpc>
              <a:buFont typeface="Wingdings" panose="05000000000000000000" pitchFamily="2" charset="2"/>
              <a:buChar char="q"/>
            </a:pPr>
            <a:r>
              <a:rPr lang="en-US" sz="2400" dirty="0"/>
              <a:t> Information about temperature is transmitted along small-diameter, afferent neurons, these neurons are called </a:t>
            </a:r>
            <a:r>
              <a:rPr lang="en-US" sz="2400" b="1" dirty="0">
                <a:solidFill>
                  <a:schemeClr val="accent1"/>
                </a:solidFill>
              </a:rPr>
              <a:t>thermoreceptors</a:t>
            </a:r>
            <a:r>
              <a:rPr lang="en-US" sz="2400" dirty="0"/>
              <a:t>.</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 They originate in the tissues as </a:t>
            </a:r>
            <a:r>
              <a:rPr lang="en-US" sz="2400" b="1" dirty="0">
                <a:solidFill>
                  <a:schemeClr val="accent1"/>
                </a:solidFill>
              </a:rPr>
              <a:t>free neuron endings</a:t>
            </a:r>
            <a:r>
              <a:rPr lang="en-US" sz="2400" dirty="0"/>
              <a:t>.</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The actual temperature sensors are </a:t>
            </a:r>
            <a:r>
              <a:rPr lang="en-US" sz="2400" b="1" dirty="0">
                <a:solidFill>
                  <a:schemeClr val="accent1"/>
                </a:solidFill>
              </a:rPr>
              <a:t>ion channels </a:t>
            </a:r>
            <a:r>
              <a:rPr lang="en-US" sz="2400" dirty="0"/>
              <a:t>in the plasma membranes of the axon terminals that belong to a family of proteins called </a:t>
            </a:r>
            <a:r>
              <a:rPr lang="en-US" sz="2400" b="1" dirty="0">
                <a:solidFill>
                  <a:schemeClr val="accent1"/>
                </a:solidFill>
              </a:rPr>
              <a:t>transient receptor potential (TRP) proteins.</a:t>
            </a:r>
            <a:endParaRPr lang="en-PK" sz="2400" b="1" dirty="0">
              <a:solidFill>
                <a:schemeClr val="accent1"/>
              </a:solidFill>
            </a:endParaRPr>
          </a:p>
        </p:txBody>
      </p:sp>
    </p:spTree>
    <p:extLst>
      <p:ext uri="{BB962C8B-B14F-4D97-AF65-F5344CB8AC3E}">
        <p14:creationId xmlns:p14="http://schemas.microsoft.com/office/powerpoint/2010/main" val="299494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4D5D7-D797-460C-8F05-8AB52A5C0BC7}"/>
              </a:ext>
            </a:extLst>
          </p:cNvPr>
          <p:cNvSpPr>
            <a:spLocks noGrp="1"/>
          </p:cNvSpPr>
          <p:nvPr>
            <p:ph idx="1"/>
          </p:nvPr>
        </p:nvSpPr>
        <p:spPr>
          <a:xfrm>
            <a:off x="1264931" y="1179444"/>
            <a:ext cx="10178322" cy="5110966"/>
          </a:xfrm>
        </p:spPr>
        <p:txBody>
          <a:bodyPr/>
          <a:lstStyle/>
          <a:p>
            <a:pPr>
              <a:lnSpc>
                <a:spcPct val="100000"/>
              </a:lnSpc>
              <a:buFont typeface="Wingdings" panose="05000000000000000000" pitchFamily="2" charset="2"/>
              <a:buChar char="q"/>
            </a:pPr>
            <a:r>
              <a:rPr lang="en-US" sz="2400" dirty="0"/>
              <a:t> Different isoforms of </a:t>
            </a:r>
            <a:r>
              <a:rPr lang="en-US" sz="2400" b="1" dirty="0">
                <a:solidFill>
                  <a:schemeClr val="accent1"/>
                </a:solidFill>
              </a:rPr>
              <a:t>TRP channels </a:t>
            </a:r>
            <a:r>
              <a:rPr lang="en-US" sz="2400" dirty="0"/>
              <a:t>have gates that open in different temperature ranges.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When activated, all of these channel types allow </a:t>
            </a:r>
            <a:r>
              <a:rPr lang="en-US" sz="2400" b="1" dirty="0">
                <a:solidFill>
                  <a:schemeClr val="accent1"/>
                </a:solidFill>
              </a:rPr>
              <a:t>flux of a nonspecific cation current</a:t>
            </a:r>
            <a:r>
              <a:rPr lang="en-US" sz="2400" dirty="0"/>
              <a:t> that is dominated by a depolarizing inward flux of Na ion. </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 The resulting receptor potential initiates </a:t>
            </a:r>
            <a:r>
              <a:rPr lang="en-US" sz="2400" b="1" dirty="0">
                <a:solidFill>
                  <a:schemeClr val="accent1"/>
                </a:solidFill>
              </a:rPr>
              <a:t>action potentials </a:t>
            </a:r>
            <a:r>
              <a:rPr lang="en-US" sz="2400" dirty="0"/>
              <a:t>in the afferent neuron, which travel along </a:t>
            </a:r>
            <a:r>
              <a:rPr lang="en-US" sz="2400" b="1" dirty="0">
                <a:solidFill>
                  <a:schemeClr val="accent1"/>
                </a:solidFill>
              </a:rPr>
              <a:t>labeled lines </a:t>
            </a:r>
            <a:r>
              <a:rPr lang="en-US" sz="2400" dirty="0"/>
              <a:t>to the brain where the temperature stimulus is </a:t>
            </a:r>
            <a:r>
              <a:rPr lang="en-US" sz="2400" b="1" dirty="0">
                <a:solidFill>
                  <a:schemeClr val="accent1"/>
                </a:solidFill>
              </a:rPr>
              <a:t>perceived</a:t>
            </a:r>
            <a:r>
              <a:rPr lang="en-US" sz="2400" dirty="0"/>
              <a:t>.</a:t>
            </a:r>
            <a:endParaRPr lang="en-PK" sz="2400" dirty="0"/>
          </a:p>
        </p:txBody>
      </p:sp>
    </p:spTree>
    <p:extLst>
      <p:ext uri="{BB962C8B-B14F-4D97-AF65-F5344CB8AC3E}">
        <p14:creationId xmlns:p14="http://schemas.microsoft.com/office/powerpoint/2010/main" val="222504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821E2-8A6F-4908-A9FF-ED55078DA9D0}"/>
              </a:ext>
            </a:extLst>
          </p:cNvPr>
          <p:cNvSpPr>
            <a:spLocks noGrp="1"/>
          </p:cNvSpPr>
          <p:nvPr>
            <p:ph idx="1"/>
          </p:nvPr>
        </p:nvSpPr>
        <p:spPr>
          <a:xfrm>
            <a:off x="1251678" y="675861"/>
            <a:ext cx="10178322" cy="5539409"/>
          </a:xfrm>
        </p:spPr>
        <p:txBody>
          <a:bodyPr/>
          <a:lstStyle/>
          <a:p>
            <a:pPr>
              <a:lnSpc>
                <a:spcPct val="100000"/>
              </a:lnSpc>
              <a:buFont typeface="Wingdings" panose="05000000000000000000" pitchFamily="2" charset="2"/>
              <a:buChar char="q"/>
            </a:pPr>
            <a:r>
              <a:rPr lang="en-US" sz="2400" dirty="0"/>
              <a:t> Some of the TRP proteins can be opened by </a:t>
            </a:r>
            <a:r>
              <a:rPr lang="en-US" sz="2400" b="1" dirty="0">
                <a:solidFill>
                  <a:schemeClr val="accent1"/>
                </a:solidFill>
              </a:rPr>
              <a:t>chemical ligands.</a:t>
            </a:r>
          </a:p>
          <a:p>
            <a:pPr lvl="2">
              <a:lnSpc>
                <a:spcPct val="100000"/>
              </a:lnSpc>
              <a:buFont typeface="Wingdings" panose="05000000000000000000" pitchFamily="2" charset="2"/>
              <a:buChar char="ü"/>
            </a:pPr>
            <a:r>
              <a:rPr lang="en-US" sz="2400" b="1" dirty="0">
                <a:solidFill>
                  <a:schemeClr val="accent1"/>
                </a:solidFill>
              </a:rPr>
              <a:t>Capsaicin</a:t>
            </a:r>
            <a:r>
              <a:rPr lang="en-US" sz="2400" dirty="0"/>
              <a:t> (a chemical found in chili peppers) and </a:t>
            </a:r>
            <a:r>
              <a:rPr lang="en-US" sz="2400" b="1" dirty="0">
                <a:solidFill>
                  <a:schemeClr val="accent1"/>
                </a:solidFill>
              </a:rPr>
              <a:t>ethanol</a:t>
            </a:r>
            <a:r>
              <a:rPr lang="en-US" sz="2400" dirty="0"/>
              <a:t> are perceived as being </a:t>
            </a:r>
            <a:r>
              <a:rPr lang="en-US" sz="2400" b="1" dirty="0">
                <a:solidFill>
                  <a:schemeClr val="accent1"/>
                </a:solidFill>
              </a:rPr>
              <a:t>hot</a:t>
            </a:r>
            <a:r>
              <a:rPr lang="en-US" sz="2400" dirty="0"/>
              <a:t> when ingested and </a:t>
            </a:r>
            <a:r>
              <a:rPr lang="en-US" sz="2400" b="1" dirty="0">
                <a:solidFill>
                  <a:schemeClr val="accent1"/>
                </a:solidFill>
              </a:rPr>
              <a:t>menthol</a:t>
            </a:r>
            <a:r>
              <a:rPr lang="en-US" sz="2400" dirty="0"/>
              <a:t> feels </a:t>
            </a:r>
            <a:r>
              <a:rPr lang="en-US" sz="2400" b="1" dirty="0">
                <a:solidFill>
                  <a:schemeClr val="accent1"/>
                </a:solidFill>
              </a:rPr>
              <a:t>cool</a:t>
            </a:r>
            <a:r>
              <a:rPr lang="en-US" sz="2400" dirty="0"/>
              <a:t> when applied to the skin.</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Some afferent neurons, especially those stimulated at the extremes of temperature, have proteins in their receptor endings that also respond to </a:t>
            </a:r>
            <a:r>
              <a:rPr lang="en-US" sz="2400" b="1" dirty="0">
                <a:solidFill>
                  <a:schemeClr val="accent1"/>
                </a:solidFill>
              </a:rPr>
              <a:t>painful stimuli</a:t>
            </a:r>
            <a:r>
              <a:rPr lang="en-US" sz="2400" dirty="0"/>
              <a:t>.</a:t>
            </a:r>
          </a:p>
          <a:p>
            <a:pPr lvl="2">
              <a:lnSpc>
                <a:spcPct val="100000"/>
              </a:lnSpc>
              <a:buFont typeface="Wingdings" panose="05000000000000000000" pitchFamily="2" charset="2"/>
              <a:buChar char="ü"/>
            </a:pPr>
            <a:r>
              <a:rPr lang="en-US" sz="2400" dirty="0"/>
              <a:t>These multipurpose neurons are therefore included among the polymodal neurons and are in part responsible for the </a:t>
            </a:r>
            <a:r>
              <a:rPr lang="en-US" sz="2400" b="1" dirty="0">
                <a:solidFill>
                  <a:schemeClr val="accent1"/>
                </a:solidFill>
              </a:rPr>
              <a:t>perception of pain at extreme temperatures</a:t>
            </a:r>
            <a:r>
              <a:rPr lang="en-US" sz="2400" dirty="0"/>
              <a:t>.</a:t>
            </a:r>
          </a:p>
          <a:p>
            <a:pPr marL="0" indent="0">
              <a:buNone/>
            </a:pPr>
            <a:endParaRPr lang="en-PK" dirty="0"/>
          </a:p>
        </p:txBody>
      </p:sp>
    </p:spTree>
    <p:extLst>
      <p:ext uri="{BB962C8B-B14F-4D97-AF65-F5344CB8AC3E}">
        <p14:creationId xmlns:p14="http://schemas.microsoft.com/office/powerpoint/2010/main" val="93353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E197-1C0F-4F11-A3D3-2254286FF152}"/>
              </a:ext>
            </a:extLst>
          </p:cNvPr>
          <p:cNvSpPr>
            <a:spLocks noGrp="1"/>
          </p:cNvSpPr>
          <p:nvPr>
            <p:ph type="title"/>
          </p:nvPr>
        </p:nvSpPr>
        <p:spPr/>
        <p:txBody>
          <a:bodyPr/>
          <a:lstStyle/>
          <a:p>
            <a:r>
              <a:rPr lang="en-US" dirty="0"/>
              <a:t>Pain</a:t>
            </a:r>
            <a:endParaRPr lang="en-PK" dirty="0"/>
          </a:p>
        </p:txBody>
      </p:sp>
      <p:sp>
        <p:nvSpPr>
          <p:cNvPr id="3" name="Content Placeholder 2">
            <a:extLst>
              <a:ext uri="{FF2B5EF4-FFF2-40B4-BE49-F238E27FC236}">
                <a16:creationId xmlns:a16="http://schemas.microsoft.com/office/drawing/2014/main" id="{552B6544-0595-4C46-901B-20B9FAD32293}"/>
              </a:ext>
            </a:extLst>
          </p:cNvPr>
          <p:cNvSpPr>
            <a:spLocks noGrp="1"/>
          </p:cNvSpPr>
          <p:nvPr>
            <p:ph idx="1"/>
          </p:nvPr>
        </p:nvSpPr>
        <p:spPr>
          <a:xfrm>
            <a:off x="1251678" y="2286001"/>
            <a:ext cx="10178322" cy="4189614"/>
          </a:xfrm>
        </p:spPr>
        <p:txBody>
          <a:bodyPr>
            <a:normAutofit lnSpcReduction="10000"/>
          </a:bodyPr>
          <a:lstStyle/>
          <a:p>
            <a:pPr>
              <a:lnSpc>
                <a:spcPct val="100000"/>
              </a:lnSpc>
              <a:buFont typeface="Wingdings" panose="05000000000000000000" pitchFamily="2" charset="2"/>
              <a:buChar char="q"/>
            </a:pPr>
            <a:r>
              <a:rPr lang="en-US" sz="2400" dirty="0"/>
              <a:t> Most stimuli that cause, or could potentially cause, </a:t>
            </a:r>
            <a:r>
              <a:rPr lang="en-US" sz="2400" b="1" dirty="0">
                <a:solidFill>
                  <a:schemeClr val="accent1"/>
                </a:solidFill>
              </a:rPr>
              <a:t>tissue damage </a:t>
            </a:r>
            <a:r>
              <a:rPr lang="en-US" sz="2400" dirty="0"/>
              <a:t>elicit a </a:t>
            </a:r>
            <a:r>
              <a:rPr lang="en-US" sz="2400" b="1" dirty="0">
                <a:solidFill>
                  <a:schemeClr val="accent1"/>
                </a:solidFill>
              </a:rPr>
              <a:t>sensation of pain</a:t>
            </a:r>
            <a:r>
              <a:rPr lang="en-US" sz="2400" dirty="0"/>
              <a:t>.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Receptors for such stimuli are known as </a:t>
            </a:r>
            <a:r>
              <a:rPr lang="en-US" sz="2400" b="1" dirty="0">
                <a:solidFill>
                  <a:schemeClr val="accent1"/>
                </a:solidFill>
              </a:rPr>
              <a:t>nociceptors. </a:t>
            </a:r>
          </a:p>
          <a:p>
            <a:pPr>
              <a:lnSpc>
                <a:spcPct val="100000"/>
              </a:lnSpc>
              <a:buFont typeface="Wingdings" panose="05000000000000000000" pitchFamily="2" charset="2"/>
              <a:buChar char="q"/>
            </a:pPr>
            <a:endParaRPr lang="en-US" sz="2400" b="1" dirty="0">
              <a:solidFill>
                <a:schemeClr val="accent1"/>
              </a:solidFill>
            </a:endParaRPr>
          </a:p>
          <a:p>
            <a:pPr>
              <a:lnSpc>
                <a:spcPct val="100000"/>
              </a:lnSpc>
              <a:buFont typeface="Wingdings" panose="05000000000000000000" pitchFamily="2" charset="2"/>
              <a:buChar char="q"/>
            </a:pPr>
            <a:r>
              <a:rPr lang="en-US" sz="2400" dirty="0"/>
              <a:t>Nociceptors are free axon terminals of small-diameter afferent neurons with little or no myelination.</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They respond to intense </a:t>
            </a:r>
            <a:r>
              <a:rPr lang="en-US" sz="2400" b="1" dirty="0">
                <a:solidFill>
                  <a:schemeClr val="accent1"/>
                </a:solidFill>
              </a:rPr>
              <a:t>mechanical deformation</a:t>
            </a:r>
            <a:r>
              <a:rPr lang="en-US" sz="2400" dirty="0"/>
              <a:t>, </a:t>
            </a:r>
            <a:r>
              <a:rPr lang="en-US" sz="2400" b="1" dirty="0">
                <a:solidFill>
                  <a:schemeClr val="accent1"/>
                </a:solidFill>
              </a:rPr>
              <a:t>extremes of temperature</a:t>
            </a:r>
            <a:r>
              <a:rPr lang="en-US" sz="2400" dirty="0"/>
              <a:t>, and </a:t>
            </a:r>
            <a:r>
              <a:rPr lang="en-US" sz="2400" b="1" dirty="0">
                <a:solidFill>
                  <a:schemeClr val="accent1"/>
                </a:solidFill>
              </a:rPr>
              <a:t>many chemicals</a:t>
            </a:r>
            <a:r>
              <a:rPr lang="en-US" sz="2400" dirty="0"/>
              <a:t>.</a:t>
            </a:r>
            <a:endParaRPr lang="en-PK" sz="2400" dirty="0"/>
          </a:p>
        </p:txBody>
      </p:sp>
    </p:spTree>
    <p:extLst>
      <p:ext uri="{BB962C8B-B14F-4D97-AF65-F5344CB8AC3E}">
        <p14:creationId xmlns:p14="http://schemas.microsoft.com/office/powerpoint/2010/main" val="331802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65DBF-B458-456B-BB45-17DC195D7791}"/>
              </a:ext>
            </a:extLst>
          </p:cNvPr>
          <p:cNvSpPr>
            <a:spLocks noGrp="1"/>
          </p:cNvSpPr>
          <p:nvPr>
            <p:ph idx="1"/>
          </p:nvPr>
        </p:nvSpPr>
        <p:spPr>
          <a:xfrm>
            <a:off x="1251678" y="755374"/>
            <a:ext cx="10178322" cy="5804451"/>
          </a:xfrm>
        </p:spPr>
        <p:txBody>
          <a:bodyPr>
            <a:normAutofit lnSpcReduction="10000"/>
          </a:bodyPr>
          <a:lstStyle/>
          <a:p>
            <a:pPr>
              <a:lnSpc>
                <a:spcPct val="100000"/>
              </a:lnSpc>
              <a:buFont typeface="Wingdings" panose="05000000000000000000" pitchFamily="2" charset="2"/>
              <a:buChar char="q"/>
            </a:pPr>
            <a:r>
              <a:rPr lang="en-US" sz="2400" dirty="0"/>
              <a:t> </a:t>
            </a:r>
            <a:r>
              <a:rPr lang="en-US" sz="2400" b="1" dirty="0">
                <a:solidFill>
                  <a:schemeClr val="accent1"/>
                </a:solidFill>
              </a:rPr>
              <a:t>Neuropeptide transmitters, bradykinin, histamine, cytokines, and prostaglandins</a:t>
            </a:r>
            <a:r>
              <a:rPr lang="en-US" sz="2400" dirty="0"/>
              <a:t>, several of which are released by damaged cells.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Some of these chemicals are secreted by cells of the immune system that have moved into the injured area.</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These substances act by binding to </a:t>
            </a:r>
            <a:r>
              <a:rPr lang="en-US" sz="2400" b="1" dirty="0">
                <a:solidFill>
                  <a:schemeClr val="accent1"/>
                </a:solidFill>
              </a:rPr>
              <a:t>specific ligand-gated ion channels </a:t>
            </a:r>
            <a:r>
              <a:rPr lang="en-US" sz="2400" dirty="0"/>
              <a:t>on the nociceptor plasma membrane.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The </a:t>
            </a:r>
            <a:r>
              <a:rPr lang="en-US" sz="2400" b="1" dirty="0">
                <a:solidFill>
                  <a:schemeClr val="accent1"/>
                </a:solidFill>
              </a:rPr>
              <a:t>primary afferents </a:t>
            </a:r>
            <a:r>
              <a:rPr lang="en-US" sz="2400" dirty="0"/>
              <a:t>having nociceptor endings synapse on </a:t>
            </a:r>
            <a:r>
              <a:rPr lang="en-US" sz="2400" b="1" dirty="0">
                <a:solidFill>
                  <a:schemeClr val="accent1"/>
                </a:solidFill>
              </a:rPr>
              <a:t>ascending neurons </a:t>
            </a:r>
            <a:r>
              <a:rPr lang="en-US" sz="2400" dirty="0"/>
              <a:t>after entering the central nervous system.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a:t>
            </a:r>
            <a:r>
              <a:rPr lang="en-US" sz="2400" b="1" dirty="0">
                <a:solidFill>
                  <a:schemeClr val="accent1"/>
                </a:solidFill>
              </a:rPr>
              <a:t>Glutamate</a:t>
            </a:r>
            <a:r>
              <a:rPr lang="en-US" sz="2400" dirty="0"/>
              <a:t> and a neuropeptide called </a:t>
            </a:r>
            <a:r>
              <a:rPr lang="en-US" sz="2400" b="1" dirty="0">
                <a:solidFill>
                  <a:schemeClr val="accent1"/>
                </a:solidFill>
              </a:rPr>
              <a:t>substance P</a:t>
            </a:r>
            <a:r>
              <a:rPr lang="en-US" sz="2400" dirty="0"/>
              <a:t> are among the neurotransmitters released at these synapses.</a:t>
            </a:r>
          </a:p>
          <a:p>
            <a:pPr marL="0" indent="0">
              <a:buNone/>
            </a:pPr>
            <a:endParaRPr lang="en-PK" dirty="0"/>
          </a:p>
        </p:txBody>
      </p:sp>
    </p:spTree>
    <p:extLst>
      <p:ext uri="{BB962C8B-B14F-4D97-AF65-F5344CB8AC3E}">
        <p14:creationId xmlns:p14="http://schemas.microsoft.com/office/powerpoint/2010/main" val="288110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092F8E6-7040-4FCB-8531-E17467DB0978}"/>
              </a:ext>
            </a:extLst>
          </p:cNvPr>
          <p:cNvSpPr>
            <a:spLocks noGrp="1"/>
          </p:cNvSpPr>
          <p:nvPr>
            <p:ph idx="1"/>
          </p:nvPr>
        </p:nvSpPr>
        <p:spPr>
          <a:xfrm>
            <a:off x="1258957" y="5102086"/>
            <a:ext cx="9846365" cy="1131275"/>
          </a:xfrm>
        </p:spPr>
        <p:txBody>
          <a:bodyPr>
            <a:normAutofit/>
          </a:bodyPr>
          <a:lstStyle/>
          <a:p>
            <a:pPr marL="0" indent="0" algn="ctr">
              <a:buNone/>
            </a:pPr>
            <a:r>
              <a:rPr lang="en-US" dirty="0">
                <a:solidFill>
                  <a:srgbClr val="000000"/>
                </a:solidFill>
              </a:rPr>
              <a:t>Cellular pathways of pain transmission. Painful stimulation releases substance P or glutamate from afferent fibers in the dorsal horn of the spinal cord. From there, signals are relayed to the somatosensory cortex.</a:t>
            </a:r>
          </a:p>
        </p:txBody>
      </p:sp>
      <p:pic>
        <p:nvPicPr>
          <p:cNvPr id="4" name="Content Placeholder 3" descr="A close up of a map&#10;&#10;Description automatically generated">
            <a:extLst>
              <a:ext uri="{FF2B5EF4-FFF2-40B4-BE49-F238E27FC236}">
                <a16:creationId xmlns:a16="http://schemas.microsoft.com/office/drawing/2014/main" id="{102AFF1D-175C-4890-9D8C-4B72C1B177E2}"/>
              </a:ext>
            </a:extLst>
          </p:cNvPr>
          <p:cNvPicPr>
            <a:picLocks noChangeAspect="1"/>
          </p:cNvPicPr>
          <p:nvPr/>
        </p:nvPicPr>
        <p:blipFill>
          <a:blip r:embed="rId2"/>
          <a:stretch>
            <a:fillRect/>
          </a:stretch>
        </p:blipFill>
        <p:spPr>
          <a:xfrm>
            <a:off x="1020418" y="145775"/>
            <a:ext cx="10641496" cy="4625008"/>
          </a:xfrm>
          <a:prstGeom prst="rect">
            <a:avLst/>
          </a:prstGeom>
        </p:spPr>
      </p:pic>
    </p:spTree>
    <p:extLst>
      <p:ext uri="{BB962C8B-B14F-4D97-AF65-F5344CB8AC3E}">
        <p14:creationId xmlns:p14="http://schemas.microsoft.com/office/powerpoint/2010/main" val="3827150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1AFC45-2F7B-47E3-8D35-0061B6FDDE37}"/>
              </a:ext>
            </a:extLst>
          </p:cNvPr>
          <p:cNvSpPr>
            <a:spLocks noGrp="1"/>
          </p:cNvSpPr>
          <p:nvPr>
            <p:ph idx="1"/>
          </p:nvPr>
        </p:nvSpPr>
        <p:spPr>
          <a:xfrm>
            <a:off x="1251678" y="781879"/>
            <a:ext cx="10178322" cy="5097714"/>
          </a:xfrm>
        </p:spPr>
        <p:txBody>
          <a:bodyPr/>
          <a:lstStyle/>
          <a:p>
            <a:pPr marL="0" indent="0">
              <a:buNone/>
            </a:pPr>
            <a:r>
              <a:rPr lang="en-US" sz="2800" b="1" u="sng" dirty="0">
                <a:solidFill>
                  <a:schemeClr val="accent1"/>
                </a:solidFill>
              </a:rPr>
              <a:t>Referred Pain: </a:t>
            </a:r>
          </a:p>
          <a:p>
            <a:pPr marL="457200" lvl="1" indent="0">
              <a:lnSpc>
                <a:spcPct val="100000"/>
              </a:lnSpc>
              <a:buNone/>
            </a:pPr>
            <a:r>
              <a:rPr lang="en-US" sz="2400" dirty="0"/>
              <a:t>When incoming nociceptive afferents activate interneurons, it may lead to the phenomenon of referred pain, in which the sensation of pain is experienced at a site other than the injured or diseased tissue. </a:t>
            </a:r>
          </a:p>
          <a:p>
            <a:pPr marL="457200" lvl="1" indent="0">
              <a:lnSpc>
                <a:spcPct val="100000"/>
              </a:lnSpc>
              <a:buNone/>
            </a:pPr>
            <a:endParaRPr lang="en-US" sz="2400" dirty="0"/>
          </a:p>
          <a:p>
            <a:pPr>
              <a:lnSpc>
                <a:spcPct val="100000"/>
              </a:lnSpc>
              <a:buFont typeface="Wingdings" panose="05000000000000000000" pitchFamily="2" charset="2"/>
              <a:buChar char="q"/>
            </a:pPr>
            <a:r>
              <a:rPr lang="en-US" sz="2400" b="1" dirty="0">
                <a:solidFill>
                  <a:schemeClr val="accent1"/>
                </a:solidFill>
              </a:rPr>
              <a:t> For example</a:t>
            </a:r>
            <a:r>
              <a:rPr lang="en-US" sz="2400" dirty="0"/>
              <a:t>, </a:t>
            </a:r>
          </a:p>
          <a:p>
            <a:pPr lvl="2">
              <a:lnSpc>
                <a:spcPct val="100000"/>
              </a:lnSpc>
              <a:buFont typeface="Wingdings" panose="05000000000000000000" pitchFamily="2" charset="2"/>
              <a:buChar char="ü"/>
            </a:pPr>
            <a:r>
              <a:rPr lang="en-US" sz="2400" dirty="0"/>
              <a:t>During a </a:t>
            </a:r>
            <a:r>
              <a:rPr lang="en-US" sz="2400" b="1" dirty="0">
                <a:solidFill>
                  <a:schemeClr val="accent1"/>
                </a:solidFill>
              </a:rPr>
              <a:t>heart attack</a:t>
            </a:r>
            <a:r>
              <a:rPr lang="en-US" sz="2400" dirty="0"/>
              <a:t>, a person often experiences pain in the left arm. </a:t>
            </a:r>
          </a:p>
          <a:p>
            <a:pPr lvl="2">
              <a:lnSpc>
                <a:spcPct val="100000"/>
              </a:lnSpc>
              <a:buFont typeface="Wingdings" panose="05000000000000000000" pitchFamily="2" charset="2"/>
              <a:buChar char="ü"/>
            </a:pPr>
            <a:r>
              <a:rPr lang="en-US" sz="2400" dirty="0"/>
              <a:t>Referred pain occurs because both </a:t>
            </a:r>
            <a:r>
              <a:rPr lang="en-US" sz="2400" b="1" dirty="0">
                <a:solidFill>
                  <a:schemeClr val="accent1"/>
                </a:solidFill>
              </a:rPr>
              <a:t>visceral</a:t>
            </a:r>
            <a:r>
              <a:rPr lang="en-US" sz="2400" dirty="0"/>
              <a:t> and </a:t>
            </a:r>
            <a:r>
              <a:rPr lang="en-US" sz="2400" b="1" dirty="0">
                <a:solidFill>
                  <a:schemeClr val="accent1"/>
                </a:solidFill>
              </a:rPr>
              <a:t>somatic afferents </a:t>
            </a:r>
            <a:r>
              <a:rPr lang="en-US" sz="2400" dirty="0"/>
              <a:t>often converge on the same neurons in the spinal cord.</a:t>
            </a:r>
            <a:endParaRPr lang="en-PK" sz="2400" dirty="0"/>
          </a:p>
        </p:txBody>
      </p:sp>
    </p:spTree>
    <p:extLst>
      <p:ext uri="{BB962C8B-B14F-4D97-AF65-F5344CB8AC3E}">
        <p14:creationId xmlns:p14="http://schemas.microsoft.com/office/powerpoint/2010/main" val="371632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8232ABD-45D8-4E1B-ABAA-A1CB50815E34}"/>
              </a:ext>
            </a:extLst>
          </p:cNvPr>
          <p:cNvSpPr>
            <a:spLocks noGrp="1"/>
          </p:cNvSpPr>
          <p:nvPr>
            <p:ph idx="1"/>
          </p:nvPr>
        </p:nvSpPr>
        <p:spPr>
          <a:xfrm>
            <a:off x="1258957" y="5486400"/>
            <a:ext cx="9303026" cy="1161818"/>
          </a:xfrm>
        </p:spPr>
        <p:txBody>
          <a:bodyPr>
            <a:normAutofit/>
          </a:bodyPr>
          <a:lstStyle/>
          <a:p>
            <a:pPr marL="0" indent="0" algn="ctr">
              <a:buNone/>
            </a:pPr>
            <a:r>
              <a:rPr lang="en-US" sz="2400" dirty="0">
                <a:solidFill>
                  <a:srgbClr val="000000"/>
                </a:solidFill>
              </a:rPr>
              <a:t>Convergence of visceral and somatic afferent neurons onto ascending pathways produces the phenomenon of referred pain.</a:t>
            </a:r>
          </a:p>
          <a:p>
            <a:pPr marL="0" indent="0">
              <a:buNone/>
            </a:pPr>
            <a:endParaRPr lang="en-US" dirty="0">
              <a:solidFill>
                <a:srgbClr val="000000"/>
              </a:solidFill>
            </a:endParaRPr>
          </a:p>
        </p:txBody>
      </p:sp>
      <p:pic>
        <p:nvPicPr>
          <p:cNvPr id="4" name="Content Placeholder 3">
            <a:extLst>
              <a:ext uri="{FF2B5EF4-FFF2-40B4-BE49-F238E27FC236}">
                <a16:creationId xmlns:a16="http://schemas.microsoft.com/office/drawing/2014/main" id="{0CBC3300-44ED-4031-AF7D-2658C619630C}"/>
              </a:ext>
            </a:extLst>
          </p:cNvPr>
          <p:cNvPicPr>
            <a:picLocks noChangeAspect="1"/>
          </p:cNvPicPr>
          <p:nvPr/>
        </p:nvPicPr>
        <p:blipFill>
          <a:blip r:embed="rId2"/>
          <a:stretch>
            <a:fillRect/>
          </a:stretch>
        </p:blipFill>
        <p:spPr>
          <a:xfrm>
            <a:off x="1258957" y="209782"/>
            <a:ext cx="10363200" cy="5095975"/>
          </a:xfrm>
          <a:prstGeom prst="rect">
            <a:avLst/>
          </a:prstGeom>
        </p:spPr>
      </p:pic>
    </p:spTree>
    <p:extLst>
      <p:ext uri="{BB962C8B-B14F-4D97-AF65-F5344CB8AC3E}">
        <p14:creationId xmlns:p14="http://schemas.microsoft.com/office/powerpoint/2010/main" val="336933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9FF45-A7AA-4B44-BEE2-661289990252}"/>
              </a:ext>
            </a:extLst>
          </p:cNvPr>
          <p:cNvSpPr>
            <a:spLocks noGrp="1"/>
          </p:cNvSpPr>
          <p:nvPr>
            <p:ph idx="1"/>
          </p:nvPr>
        </p:nvSpPr>
        <p:spPr>
          <a:xfrm>
            <a:off x="1264931" y="933152"/>
            <a:ext cx="10178322" cy="4991696"/>
          </a:xfrm>
        </p:spPr>
        <p:txBody>
          <a:bodyPr/>
          <a:lstStyle/>
          <a:p>
            <a:pPr marL="0" indent="0">
              <a:buNone/>
            </a:pPr>
            <a:r>
              <a:rPr lang="en-US" sz="2800" b="1" u="sng" dirty="0">
                <a:solidFill>
                  <a:schemeClr val="accent1"/>
                </a:solidFill>
              </a:rPr>
              <a:t>Hyperalgesia:</a:t>
            </a:r>
          </a:p>
          <a:p>
            <a:pPr marL="457200" lvl="1" indent="0">
              <a:lnSpc>
                <a:spcPct val="100000"/>
              </a:lnSpc>
              <a:buNone/>
            </a:pPr>
            <a:r>
              <a:rPr lang="en-US" sz="2400" dirty="0"/>
              <a:t>When these changes result in an </a:t>
            </a:r>
            <a:r>
              <a:rPr lang="en-US" sz="2400" b="1" dirty="0">
                <a:solidFill>
                  <a:schemeClr val="accent1"/>
                </a:solidFill>
              </a:rPr>
              <a:t>increased sensitivity to painful stimuli, </a:t>
            </a:r>
            <a:r>
              <a:rPr lang="en-US" sz="2400" dirty="0"/>
              <a:t>known as hyperalgesia, the pain can last for hours after the original stimulus is gone.</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 A series of changes can occur in components of the pain pathway—including the ion channels in the nociceptors themselves—that alters the way these components respond to subsequent stimuli. </a:t>
            </a:r>
          </a:p>
          <a:p>
            <a:pPr>
              <a:lnSpc>
                <a:spcPct val="100000"/>
              </a:lnSpc>
              <a:buFont typeface="Wingdings" panose="05000000000000000000" pitchFamily="2" charset="2"/>
              <a:buChar char="q"/>
            </a:pPr>
            <a:r>
              <a:rPr lang="en-US" sz="2400" dirty="0"/>
              <a:t> Both increased and decreased sensitivity to painful stimuli can occur.</a:t>
            </a:r>
          </a:p>
          <a:p>
            <a:pPr>
              <a:lnSpc>
                <a:spcPct val="100000"/>
              </a:lnSpc>
              <a:buFont typeface="Wingdings" panose="05000000000000000000" pitchFamily="2" charset="2"/>
              <a:buChar char="q"/>
            </a:pPr>
            <a:r>
              <a:rPr lang="en-US" sz="2400" dirty="0"/>
              <a:t> This type of pain response is common with </a:t>
            </a:r>
            <a:r>
              <a:rPr lang="en-US" sz="2400" b="1" dirty="0">
                <a:solidFill>
                  <a:schemeClr val="accent1"/>
                </a:solidFill>
              </a:rPr>
              <a:t>severe burn injuries.</a:t>
            </a:r>
            <a:endParaRPr lang="en-PK" sz="2400" b="1" dirty="0">
              <a:solidFill>
                <a:schemeClr val="accent1"/>
              </a:solidFill>
            </a:endParaRPr>
          </a:p>
        </p:txBody>
      </p:sp>
    </p:spTree>
    <p:extLst>
      <p:ext uri="{BB962C8B-B14F-4D97-AF65-F5344CB8AC3E}">
        <p14:creationId xmlns:p14="http://schemas.microsoft.com/office/powerpoint/2010/main" val="2995934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F7BBC4-96B9-48D1-8C1F-50FA42FAD7C0}"/>
              </a:ext>
            </a:extLst>
          </p:cNvPr>
          <p:cNvSpPr>
            <a:spLocks noGrp="1"/>
          </p:cNvSpPr>
          <p:nvPr>
            <p:ph idx="1"/>
          </p:nvPr>
        </p:nvSpPr>
        <p:spPr>
          <a:xfrm>
            <a:off x="1251678" y="781879"/>
            <a:ext cx="10178322" cy="5097714"/>
          </a:xfrm>
        </p:spPr>
        <p:txBody>
          <a:bodyPr>
            <a:normAutofit/>
          </a:bodyPr>
          <a:lstStyle/>
          <a:p>
            <a:pPr marL="0" indent="0">
              <a:buNone/>
            </a:pPr>
            <a:r>
              <a:rPr lang="en-US" sz="2800" b="1" u="sng" dirty="0">
                <a:solidFill>
                  <a:schemeClr val="accent1"/>
                </a:solidFill>
              </a:rPr>
              <a:t>Inhibition of Pain:</a:t>
            </a:r>
          </a:p>
          <a:p>
            <a:pPr marL="914400" lvl="2" indent="0">
              <a:buNone/>
            </a:pPr>
            <a:r>
              <a:rPr lang="en-US" sz="2400" dirty="0"/>
              <a:t>Analgesia is the selective </a:t>
            </a:r>
            <a:r>
              <a:rPr lang="en-US" sz="2400" b="1" dirty="0">
                <a:solidFill>
                  <a:schemeClr val="accent1"/>
                </a:solidFill>
              </a:rPr>
              <a:t>suppression of pain </a:t>
            </a:r>
            <a:r>
              <a:rPr lang="en-US" sz="2400" dirty="0"/>
              <a:t>without effects on consciousness or other sensations. </a:t>
            </a:r>
          </a:p>
          <a:p>
            <a:pPr marL="0" indent="0">
              <a:buNone/>
            </a:pPr>
            <a:endParaRPr lang="en-US" sz="2400" dirty="0"/>
          </a:p>
          <a:p>
            <a:pPr>
              <a:buFont typeface="Wingdings" panose="05000000000000000000" pitchFamily="2" charset="2"/>
              <a:buChar char="q"/>
            </a:pPr>
            <a:r>
              <a:rPr lang="en-US" sz="2400" dirty="0"/>
              <a:t> Electrical stimulation of specific areas of the central nervous system can produce a profound reduction in pain—a phenomenon called stimulation-produced analgesia—by inhibiting pain pathways. </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 This occurs because </a:t>
            </a:r>
            <a:r>
              <a:rPr lang="en-US" sz="2400" b="1" dirty="0">
                <a:solidFill>
                  <a:schemeClr val="accent1"/>
                </a:solidFill>
              </a:rPr>
              <a:t>descending pathways </a:t>
            </a:r>
            <a:r>
              <a:rPr lang="en-US" sz="2400" dirty="0"/>
              <a:t>that originate in these brain areas selectively inhibit the transmission of information originating in nociceptors.</a:t>
            </a:r>
            <a:endParaRPr lang="en-PK" sz="2400" dirty="0"/>
          </a:p>
        </p:txBody>
      </p:sp>
    </p:spTree>
    <p:extLst>
      <p:ext uri="{BB962C8B-B14F-4D97-AF65-F5344CB8AC3E}">
        <p14:creationId xmlns:p14="http://schemas.microsoft.com/office/powerpoint/2010/main" val="296296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B3A40A6C-1185-4CF6-9495-A1F6C8DD0A1A}"/>
              </a:ext>
            </a:extLst>
          </p:cNvPr>
          <p:cNvSpPr>
            <a:spLocks noGrp="1"/>
          </p:cNvSpPr>
          <p:nvPr>
            <p:ph type="title"/>
          </p:nvPr>
        </p:nvSpPr>
        <p:spPr>
          <a:xfrm>
            <a:off x="931933" y="1162940"/>
            <a:ext cx="4515598" cy="4532120"/>
          </a:xfrm>
        </p:spPr>
        <p:txBody>
          <a:bodyPr anchor="ctr">
            <a:normAutofit/>
          </a:bodyPr>
          <a:lstStyle/>
          <a:p>
            <a:r>
              <a:rPr lang="en-US" sz="4400" dirty="0">
                <a:solidFill>
                  <a:srgbClr val="2A1A00"/>
                </a:solidFill>
              </a:rPr>
              <a:t>Somatic Sensation</a:t>
            </a:r>
            <a:endParaRPr lang="en-PK" sz="4400" dirty="0">
              <a:solidFill>
                <a:srgbClr val="2A1A00"/>
              </a:solidFill>
            </a:endParaRP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17A73CB6-A756-4CF3-AA5D-317FD0467493}"/>
              </a:ext>
            </a:extLst>
          </p:cNvPr>
          <p:cNvSpPr>
            <a:spLocks noGrp="1"/>
          </p:cNvSpPr>
          <p:nvPr>
            <p:ph idx="1"/>
          </p:nvPr>
        </p:nvSpPr>
        <p:spPr>
          <a:xfrm>
            <a:off x="6749271" y="1128451"/>
            <a:ext cx="4680729" cy="4566609"/>
          </a:xfrm>
        </p:spPr>
        <p:txBody>
          <a:bodyPr anchor="ctr">
            <a:normAutofit/>
          </a:bodyPr>
          <a:lstStyle/>
          <a:p>
            <a:pPr marL="0" indent="0">
              <a:lnSpc>
                <a:spcPct val="100000"/>
              </a:lnSpc>
              <a:buNone/>
            </a:pPr>
            <a:r>
              <a:rPr lang="en-US" sz="2400" dirty="0"/>
              <a:t>Sensation from the skin, skeletal muscles, bones, tendons, and joints—</a:t>
            </a:r>
            <a:r>
              <a:rPr lang="en-US" sz="2400" b="1" dirty="0">
                <a:solidFill>
                  <a:schemeClr val="accent1"/>
                </a:solidFill>
              </a:rPr>
              <a:t>somatic sensation</a:t>
            </a:r>
            <a:r>
              <a:rPr lang="en-US" sz="2400" dirty="0"/>
              <a:t>—is initiated by a variety of sensory receptors collectively called </a:t>
            </a:r>
            <a:r>
              <a:rPr lang="en-US" sz="2400" b="1" dirty="0">
                <a:solidFill>
                  <a:schemeClr val="accent1"/>
                </a:solidFill>
              </a:rPr>
              <a:t>somatic receptors</a:t>
            </a:r>
            <a:r>
              <a:rPr lang="en-US" sz="2400" dirty="0"/>
              <a:t>.</a:t>
            </a:r>
            <a:endParaRPr lang="en-PK" sz="2400" dirty="0"/>
          </a:p>
        </p:txBody>
      </p:sp>
    </p:spTree>
    <p:extLst>
      <p:ext uri="{BB962C8B-B14F-4D97-AF65-F5344CB8AC3E}">
        <p14:creationId xmlns:p14="http://schemas.microsoft.com/office/powerpoint/2010/main" val="2829937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B7AB31-A2B6-4C3A-8245-CF7011739289}"/>
              </a:ext>
            </a:extLst>
          </p:cNvPr>
          <p:cNvSpPr>
            <a:spLocks noGrp="1"/>
          </p:cNvSpPr>
          <p:nvPr>
            <p:ph idx="1"/>
          </p:nvPr>
        </p:nvSpPr>
        <p:spPr>
          <a:xfrm>
            <a:off x="1251678" y="1364975"/>
            <a:ext cx="10178322" cy="4514618"/>
          </a:xfrm>
        </p:spPr>
        <p:txBody>
          <a:bodyPr/>
          <a:lstStyle/>
          <a:p>
            <a:pPr>
              <a:buFont typeface="Wingdings" panose="05000000000000000000" pitchFamily="2" charset="2"/>
              <a:buChar char="q"/>
            </a:pPr>
            <a:r>
              <a:rPr lang="en-US" sz="2400" dirty="0"/>
              <a:t> The </a:t>
            </a:r>
            <a:r>
              <a:rPr lang="en-US" sz="2400" b="1" dirty="0">
                <a:solidFill>
                  <a:schemeClr val="accent1"/>
                </a:solidFill>
              </a:rPr>
              <a:t>descending axons </a:t>
            </a:r>
            <a:r>
              <a:rPr lang="en-US" sz="2400" dirty="0"/>
              <a:t>end at </a:t>
            </a:r>
            <a:r>
              <a:rPr lang="en-US" sz="2400" b="1" dirty="0">
                <a:solidFill>
                  <a:schemeClr val="accent1"/>
                </a:solidFill>
              </a:rPr>
              <a:t>lower brainstem and spinal levels </a:t>
            </a:r>
            <a:r>
              <a:rPr lang="en-US" sz="2400" dirty="0"/>
              <a:t>on interneurons in the pain pathways and </a:t>
            </a:r>
            <a:r>
              <a:rPr lang="en-US" sz="2400" b="1" dirty="0">
                <a:solidFill>
                  <a:schemeClr val="accent1"/>
                </a:solidFill>
              </a:rPr>
              <a:t>inhibit synaptic transmission </a:t>
            </a:r>
            <a:r>
              <a:rPr lang="en-US" sz="2400" dirty="0"/>
              <a:t>between the afferent nociceptor neurons and the secondary ascending neurons. </a:t>
            </a:r>
          </a:p>
          <a:p>
            <a:pPr>
              <a:buFont typeface="Wingdings" panose="05000000000000000000" pitchFamily="2" charset="2"/>
              <a:buChar char="q"/>
            </a:pPr>
            <a:r>
              <a:rPr lang="en-US" sz="2400" dirty="0"/>
              <a:t> Some of the neurons in these inhibitory pathways release </a:t>
            </a:r>
            <a:r>
              <a:rPr lang="en-US" sz="2400" b="1" dirty="0">
                <a:solidFill>
                  <a:schemeClr val="accent1"/>
                </a:solidFill>
              </a:rPr>
              <a:t>morphinelike endogenous opioids.</a:t>
            </a:r>
          </a:p>
          <a:p>
            <a:pPr>
              <a:buFont typeface="Wingdings" panose="05000000000000000000" pitchFamily="2" charset="2"/>
              <a:buChar char="q"/>
            </a:pPr>
            <a:r>
              <a:rPr lang="en-US" sz="2400" dirty="0"/>
              <a:t> These opioids inhibit the propagation of input through the higher levels of the pain system.</a:t>
            </a:r>
            <a:endParaRPr lang="en-PK" sz="2400" dirty="0"/>
          </a:p>
        </p:txBody>
      </p:sp>
    </p:spTree>
    <p:extLst>
      <p:ext uri="{BB962C8B-B14F-4D97-AF65-F5344CB8AC3E}">
        <p14:creationId xmlns:p14="http://schemas.microsoft.com/office/powerpoint/2010/main" val="233876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34CD305-1745-4BC4-A317-A45EDDFB5FBF}"/>
              </a:ext>
            </a:extLst>
          </p:cNvPr>
          <p:cNvSpPr>
            <a:spLocks noGrp="1"/>
          </p:cNvSpPr>
          <p:nvPr>
            <p:ph idx="1"/>
          </p:nvPr>
        </p:nvSpPr>
        <p:spPr>
          <a:xfrm>
            <a:off x="1007165" y="4896679"/>
            <a:ext cx="10787269" cy="1676399"/>
          </a:xfrm>
        </p:spPr>
        <p:txBody>
          <a:bodyPr>
            <a:normAutofit/>
          </a:bodyPr>
          <a:lstStyle/>
          <a:p>
            <a:pPr marL="0" indent="0">
              <a:buNone/>
            </a:pPr>
            <a:r>
              <a:rPr lang="en-US" dirty="0"/>
              <a:t>Descending inputs from the brainstem stimulate dorsal horn interneurons to release endogenous opiate neurotransmitters. Presynaptic opiate receptors inhibit neurotransmitter release from afferent pain fibers, and postsynaptic receptors inhibit ascending neurons. Morphine inhibits pain in a similar manner. In some cases, descending neurons may directly synapse onto and inhibit ascending neurons.</a:t>
            </a:r>
          </a:p>
          <a:p>
            <a:pPr marL="0" indent="0">
              <a:buNone/>
            </a:pPr>
            <a:endParaRPr lang="en-US" dirty="0"/>
          </a:p>
        </p:txBody>
      </p:sp>
      <p:pic>
        <p:nvPicPr>
          <p:cNvPr id="4" name="Content Placeholder 3" descr="A close up of a map&#10;&#10;Description automatically generated">
            <a:extLst>
              <a:ext uri="{FF2B5EF4-FFF2-40B4-BE49-F238E27FC236}">
                <a16:creationId xmlns:a16="http://schemas.microsoft.com/office/drawing/2014/main" id="{B523E98E-D230-4EF3-A0BA-944F2EA02193}"/>
              </a:ext>
            </a:extLst>
          </p:cNvPr>
          <p:cNvPicPr>
            <a:picLocks noChangeAspect="1"/>
          </p:cNvPicPr>
          <p:nvPr/>
        </p:nvPicPr>
        <p:blipFill>
          <a:blip r:embed="rId2"/>
          <a:stretch>
            <a:fillRect/>
          </a:stretch>
        </p:blipFill>
        <p:spPr>
          <a:xfrm>
            <a:off x="1007165" y="145774"/>
            <a:ext cx="10787269" cy="4420505"/>
          </a:xfrm>
          <a:prstGeom prst="rect">
            <a:avLst/>
          </a:prstGeom>
        </p:spPr>
      </p:pic>
    </p:spTree>
    <p:extLst>
      <p:ext uri="{BB962C8B-B14F-4D97-AF65-F5344CB8AC3E}">
        <p14:creationId xmlns:p14="http://schemas.microsoft.com/office/powerpoint/2010/main" val="142892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40BB5-1057-467C-9A6B-620CC6930774}"/>
              </a:ext>
            </a:extLst>
          </p:cNvPr>
          <p:cNvSpPr>
            <a:spLocks noGrp="1"/>
          </p:cNvSpPr>
          <p:nvPr>
            <p:ph type="title"/>
          </p:nvPr>
        </p:nvSpPr>
        <p:spPr/>
        <p:txBody>
          <a:bodyPr/>
          <a:lstStyle/>
          <a:p>
            <a:r>
              <a:rPr lang="en-US" dirty="0"/>
              <a:t>Neural Pathways of the Somatosensory System</a:t>
            </a:r>
            <a:endParaRPr lang="en-PK" dirty="0"/>
          </a:p>
        </p:txBody>
      </p:sp>
      <p:sp>
        <p:nvSpPr>
          <p:cNvPr id="3" name="Content Placeholder 2">
            <a:extLst>
              <a:ext uri="{FF2B5EF4-FFF2-40B4-BE49-F238E27FC236}">
                <a16:creationId xmlns:a16="http://schemas.microsoft.com/office/drawing/2014/main" id="{C9917DD9-96F9-4E0B-8DE1-6DF863FD7E46}"/>
              </a:ext>
            </a:extLst>
          </p:cNvPr>
          <p:cNvSpPr>
            <a:spLocks noGrp="1"/>
          </p:cNvSpPr>
          <p:nvPr>
            <p:ph idx="1"/>
          </p:nvPr>
        </p:nvSpPr>
        <p:spPr/>
        <p:txBody>
          <a:bodyPr>
            <a:normAutofit/>
          </a:bodyPr>
          <a:lstStyle/>
          <a:p>
            <a:pPr>
              <a:buFont typeface="Wingdings" panose="05000000000000000000" pitchFamily="2" charset="2"/>
              <a:buChar char="q"/>
            </a:pPr>
            <a:r>
              <a:rPr lang="en-US" sz="2400" dirty="0"/>
              <a:t>After entering the central nervous system, the afferent nerve fibers from the somatic receptors synapse on neurons that form the </a:t>
            </a:r>
            <a:r>
              <a:rPr lang="en-US" sz="2400" b="1" dirty="0">
                <a:solidFill>
                  <a:schemeClr val="accent1"/>
                </a:solidFill>
              </a:rPr>
              <a:t>specific ascending pathways </a:t>
            </a:r>
            <a:r>
              <a:rPr lang="en-US" sz="2400" dirty="0"/>
              <a:t>projecting primarily to the </a:t>
            </a:r>
            <a:r>
              <a:rPr lang="en-US" sz="2400" b="1" dirty="0">
                <a:solidFill>
                  <a:schemeClr val="accent1"/>
                </a:solidFill>
              </a:rPr>
              <a:t>somatosensory cortex</a:t>
            </a:r>
            <a:r>
              <a:rPr lang="en-US" sz="2400" dirty="0"/>
              <a:t> </a:t>
            </a:r>
            <a:r>
              <a:rPr lang="en-US" sz="2400" b="1" dirty="0">
                <a:solidFill>
                  <a:schemeClr val="accent1"/>
                </a:solidFill>
              </a:rPr>
              <a:t>via the brainstem and thalamus. </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They also synapse on interneurons that give rise to the </a:t>
            </a:r>
            <a:r>
              <a:rPr lang="en-US" sz="2400" b="1" dirty="0">
                <a:solidFill>
                  <a:schemeClr val="accent1"/>
                </a:solidFill>
              </a:rPr>
              <a:t>nonspecific ascending pathways.</a:t>
            </a:r>
            <a:endParaRPr lang="en-PK" sz="2400" b="1" dirty="0">
              <a:solidFill>
                <a:schemeClr val="accent1"/>
              </a:solidFill>
            </a:endParaRPr>
          </a:p>
        </p:txBody>
      </p:sp>
    </p:spTree>
    <p:extLst>
      <p:ext uri="{BB962C8B-B14F-4D97-AF65-F5344CB8AC3E}">
        <p14:creationId xmlns:p14="http://schemas.microsoft.com/office/powerpoint/2010/main" val="147273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C4AAE6-ECDD-452D-80F7-904B74E6AB40}"/>
              </a:ext>
            </a:extLst>
          </p:cNvPr>
          <p:cNvSpPr>
            <a:spLocks noGrp="1"/>
          </p:cNvSpPr>
          <p:nvPr>
            <p:ph idx="1"/>
          </p:nvPr>
        </p:nvSpPr>
        <p:spPr>
          <a:xfrm>
            <a:off x="1006839" y="2372140"/>
            <a:ext cx="10178322" cy="3313043"/>
          </a:xfrm>
        </p:spPr>
        <p:txBody>
          <a:bodyPr>
            <a:normAutofit/>
          </a:bodyPr>
          <a:lstStyle/>
          <a:p>
            <a:pPr>
              <a:buFont typeface="Wingdings" panose="05000000000000000000" pitchFamily="2" charset="2"/>
              <a:buChar char="q"/>
            </a:pPr>
            <a:r>
              <a:rPr lang="en-US" sz="2400" dirty="0"/>
              <a:t> There are two major types of somatosensory pathways from the body;</a:t>
            </a:r>
          </a:p>
          <a:p>
            <a:pPr marL="1371600" lvl="2" indent="-457200">
              <a:lnSpc>
                <a:spcPct val="200000"/>
              </a:lnSpc>
              <a:buFont typeface="+mj-lt"/>
              <a:buAutoNum type="arabicPeriod"/>
            </a:pPr>
            <a:r>
              <a:rPr lang="en-US" sz="2400" b="1" dirty="0">
                <a:solidFill>
                  <a:schemeClr val="accent1"/>
                </a:solidFill>
              </a:rPr>
              <a:t>Anterolateral pathway (spinothalamic pathway)</a:t>
            </a:r>
          </a:p>
          <a:p>
            <a:pPr marL="1371600" lvl="2" indent="-457200">
              <a:lnSpc>
                <a:spcPct val="200000"/>
              </a:lnSpc>
              <a:buFont typeface="+mj-lt"/>
              <a:buAutoNum type="arabicPeriod"/>
            </a:pPr>
            <a:r>
              <a:rPr lang="en-US" sz="2400" b="1" dirty="0">
                <a:solidFill>
                  <a:schemeClr val="accent1"/>
                </a:solidFill>
              </a:rPr>
              <a:t>Dorsal column pathway</a:t>
            </a:r>
            <a:endParaRPr lang="en-PK" sz="2400" b="1" dirty="0">
              <a:solidFill>
                <a:schemeClr val="accent1"/>
              </a:solidFill>
            </a:endParaRPr>
          </a:p>
        </p:txBody>
      </p:sp>
    </p:spTree>
    <p:extLst>
      <p:ext uri="{BB962C8B-B14F-4D97-AF65-F5344CB8AC3E}">
        <p14:creationId xmlns:p14="http://schemas.microsoft.com/office/powerpoint/2010/main" val="186361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AB33F-866F-44FB-B295-86CCAB60AEA6}"/>
              </a:ext>
            </a:extLst>
          </p:cNvPr>
          <p:cNvSpPr>
            <a:spLocks noGrp="1"/>
          </p:cNvSpPr>
          <p:nvPr>
            <p:ph idx="1"/>
          </p:nvPr>
        </p:nvSpPr>
        <p:spPr>
          <a:xfrm>
            <a:off x="1251678" y="954157"/>
            <a:ext cx="10178322" cy="4925435"/>
          </a:xfrm>
        </p:spPr>
        <p:txBody>
          <a:bodyPr/>
          <a:lstStyle/>
          <a:p>
            <a:pPr marL="0" indent="0">
              <a:buNone/>
            </a:pPr>
            <a:r>
              <a:rPr lang="en-US" sz="2800" b="1" u="sng" dirty="0">
                <a:solidFill>
                  <a:schemeClr val="accent1"/>
                </a:solidFill>
              </a:rPr>
              <a:t>1-Anterolateral pathway (spinothalamic pathway):</a:t>
            </a:r>
          </a:p>
          <a:p>
            <a:pPr>
              <a:lnSpc>
                <a:spcPct val="100000"/>
              </a:lnSpc>
              <a:buFont typeface="Wingdings" panose="05000000000000000000" pitchFamily="2" charset="2"/>
              <a:buChar char="q"/>
            </a:pPr>
            <a:r>
              <a:rPr lang="en-US" sz="2400" dirty="0"/>
              <a:t> Makes its first synapse between the sensory receptor neuron and a second neuron located in the gray matter of the spinal cord.</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 This second neuron immediately crosses to the opposite side of the spinal cord and then ascends through the anterolateral column of the cord to the thalamus, where it synapses on cortically projecting neurons.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The anterolateral pathway processes </a:t>
            </a:r>
            <a:r>
              <a:rPr lang="en-US" sz="2400" b="1" dirty="0">
                <a:solidFill>
                  <a:schemeClr val="accent1"/>
                </a:solidFill>
              </a:rPr>
              <a:t>pain</a:t>
            </a:r>
            <a:r>
              <a:rPr lang="en-US" sz="2400" dirty="0"/>
              <a:t> and </a:t>
            </a:r>
            <a:r>
              <a:rPr lang="en-US" sz="2400" b="1" dirty="0">
                <a:solidFill>
                  <a:schemeClr val="accent1"/>
                </a:solidFill>
              </a:rPr>
              <a:t>temperature</a:t>
            </a:r>
            <a:r>
              <a:rPr lang="en-US" sz="2400" dirty="0"/>
              <a:t> information. </a:t>
            </a:r>
          </a:p>
          <a:p>
            <a:pPr marL="0" indent="0">
              <a:buNone/>
            </a:pPr>
            <a:endParaRPr lang="en-PK" dirty="0"/>
          </a:p>
        </p:txBody>
      </p:sp>
    </p:spTree>
    <p:extLst>
      <p:ext uri="{BB962C8B-B14F-4D97-AF65-F5344CB8AC3E}">
        <p14:creationId xmlns:p14="http://schemas.microsoft.com/office/powerpoint/2010/main" val="1559360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94D0A-BE7C-4AE9-A5CA-B5D6D329FFC0}"/>
              </a:ext>
            </a:extLst>
          </p:cNvPr>
          <p:cNvSpPr>
            <a:spLocks noGrp="1"/>
          </p:cNvSpPr>
          <p:nvPr>
            <p:ph idx="1"/>
          </p:nvPr>
        </p:nvSpPr>
        <p:spPr>
          <a:xfrm>
            <a:off x="1251678" y="596349"/>
            <a:ext cx="10178322" cy="5764694"/>
          </a:xfrm>
        </p:spPr>
        <p:txBody>
          <a:bodyPr>
            <a:normAutofit/>
          </a:bodyPr>
          <a:lstStyle/>
          <a:p>
            <a:pPr marL="0" indent="0">
              <a:buNone/>
            </a:pPr>
            <a:r>
              <a:rPr lang="en-US" sz="2800" b="1" u="sng" dirty="0">
                <a:solidFill>
                  <a:schemeClr val="accent1"/>
                </a:solidFill>
              </a:rPr>
              <a:t>2-Dorsal column pathway:</a:t>
            </a:r>
          </a:p>
          <a:p>
            <a:pPr>
              <a:lnSpc>
                <a:spcPct val="100000"/>
              </a:lnSpc>
              <a:buFont typeface="Wingdings" panose="05000000000000000000" pitchFamily="2" charset="2"/>
              <a:buChar char="q"/>
            </a:pPr>
            <a:r>
              <a:rPr lang="en-US" sz="2400" dirty="0"/>
              <a:t>In the dorsal column pathway, sensory neurons do not cross over or synapse immediately upon entering the spinal cord.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Rather, they ascend on the same side of the cord and make the first synapse in the brainstem.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The secondary neuron then crosses in the brainstem as it ascends.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As in the anterolateral pathway, the second synapse is in the thalamus, from which projections are sent to the somatosensory cortex. </a:t>
            </a:r>
            <a:endParaRPr lang="en-PK" sz="2400" dirty="0"/>
          </a:p>
          <a:p>
            <a:pPr marL="0" indent="0">
              <a:buNone/>
            </a:pPr>
            <a:endParaRPr lang="en-PK" dirty="0"/>
          </a:p>
        </p:txBody>
      </p:sp>
    </p:spTree>
    <p:extLst>
      <p:ext uri="{BB962C8B-B14F-4D97-AF65-F5344CB8AC3E}">
        <p14:creationId xmlns:p14="http://schemas.microsoft.com/office/powerpoint/2010/main" val="2299475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43A658-EA89-45AE-98EF-E7E05E76FA9E}"/>
              </a:ext>
            </a:extLst>
          </p:cNvPr>
          <p:cNvSpPr>
            <a:spLocks noGrp="1"/>
          </p:cNvSpPr>
          <p:nvPr>
            <p:ph idx="1"/>
          </p:nvPr>
        </p:nvSpPr>
        <p:spPr>
          <a:xfrm>
            <a:off x="1251678" y="980661"/>
            <a:ext cx="10178322" cy="5287617"/>
          </a:xfrm>
        </p:spPr>
        <p:txBody>
          <a:bodyPr/>
          <a:lstStyle/>
          <a:p>
            <a:pPr>
              <a:buFont typeface="Wingdings" panose="05000000000000000000" pitchFamily="2" charset="2"/>
              <a:buChar char="q"/>
            </a:pPr>
            <a:r>
              <a:rPr lang="en-US" dirty="0"/>
              <a:t> </a:t>
            </a:r>
            <a:r>
              <a:rPr lang="en-US" sz="2400" dirty="0"/>
              <a:t>Both pathways cross from the side where the afferent neurons enter the central nervous system to the </a:t>
            </a:r>
            <a:r>
              <a:rPr lang="en-US" sz="2400" b="1" dirty="0">
                <a:solidFill>
                  <a:schemeClr val="accent1"/>
                </a:solidFill>
              </a:rPr>
              <a:t>opposite side either </a:t>
            </a:r>
            <a:r>
              <a:rPr lang="en-US" sz="2400" dirty="0"/>
              <a:t>in the spinal cord (anterolateral system) or in the brainstem (dorsal column system). </a:t>
            </a:r>
          </a:p>
          <a:p>
            <a:pPr marL="0" indent="0">
              <a:buNone/>
            </a:pPr>
            <a:endParaRPr lang="en-US" sz="2400" dirty="0"/>
          </a:p>
          <a:p>
            <a:pPr>
              <a:buFont typeface="Wingdings" panose="05000000000000000000" pitchFamily="2" charset="2"/>
              <a:buChar char="q"/>
            </a:pPr>
            <a:r>
              <a:rPr lang="en-US" sz="2400" dirty="0"/>
              <a:t>Somatosensory information from the </a:t>
            </a:r>
            <a:r>
              <a:rPr lang="en-US" sz="2400" b="1" dirty="0">
                <a:solidFill>
                  <a:schemeClr val="accent1"/>
                </a:solidFill>
              </a:rPr>
              <a:t>head</a:t>
            </a:r>
            <a:r>
              <a:rPr lang="en-US" sz="2400" dirty="0"/>
              <a:t> and </a:t>
            </a:r>
            <a:r>
              <a:rPr lang="en-US" sz="2400" b="1" dirty="0">
                <a:solidFill>
                  <a:schemeClr val="accent1"/>
                </a:solidFill>
              </a:rPr>
              <a:t>face</a:t>
            </a:r>
            <a:r>
              <a:rPr lang="en-US" sz="2400" dirty="0"/>
              <a:t> does not travel to the brain within these two spinal cord pathways; it enters the brainstem directly via </a:t>
            </a:r>
            <a:r>
              <a:rPr lang="en-US" sz="2400" b="1" dirty="0">
                <a:solidFill>
                  <a:schemeClr val="accent1"/>
                </a:solidFill>
              </a:rPr>
              <a:t>cranial nerves. </a:t>
            </a:r>
          </a:p>
          <a:p>
            <a:pPr>
              <a:buFont typeface="Wingdings" panose="05000000000000000000" pitchFamily="2" charset="2"/>
              <a:buChar char="q"/>
            </a:pPr>
            <a:endParaRPr lang="en-US" sz="2400" b="1" dirty="0">
              <a:solidFill>
                <a:schemeClr val="accent1"/>
              </a:solidFill>
            </a:endParaRPr>
          </a:p>
          <a:p>
            <a:pPr>
              <a:buFont typeface="Wingdings" panose="05000000000000000000" pitchFamily="2" charset="2"/>
              <a:buChar char="q"/>
            </a:pPr>
            <a:r>
              <a:rPr lang="en-US" sz="2400" dirty="0"/>
              <a:t> In the somatosensory cortex, the endings of the axons of the specific somatic pathways are grouped according to the peripheral location of the receptors that give input to the pathways.</a:t>
            </a:r>
            <a:endParaRPr lang="en-PK" sz="2400" dirty="0"/>
          </a:p>
        </p:txBody>
      </p:sp>
    </p:spTree>
    <p:extLst>
      <p:ext uri="{BB962C8B-B14F-4D97-AF65-F5344CB8AC3E}">
        <p14:creationId xmlns:p14="http://schemas.microsoft.com/office/powerpoint/2010/main" val="406044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CD9F06-6D47-4019-AA67-28521A8D9A10}"/>
              </a:ext>
            </a:extLst>
          </p:cNvPr>
          <p:cNvPicPr>
            <a:picLocks noGrp="1" noChangeAspect="1"/>
          </p:cNvPicPr>
          <p:nvPr>
            <p:ph idx="1"/>
          </p:nvPr>
        </p:nvPicPr>
        <p:blipFill>
          <a:blip r:embed="rId2"/>
          <a:stretch>
            <a:fillRect/>
          </a:stretch>
        </p:blipFill>
        <p:spPr>
          <a:xfrm>
            <a:off x="1069146" y="145774"/>
            <a:ext cx="10719580" cy="6586330"/>
          </a:xfrm>
          <a:prstGeom prst="rect">
            <a:avLst/>
          </a:prstGeom>
        </p:spPr>
      </p:pic>
    </p:spTree>
    <p:extLst>
      <p:ext uri="{BB962C8B-B14F-4D97-AF65-F5344CB8AC3E}">
        <p14:creationId xmlns:p14="http://schemas.microsoft.com/office/powerpoint/2010/main" val="214463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15FA6E-7489-4707-80FF-6D9D30109B2E}"/>
              </a:ext>
            </a:extLst>
          </p:cNvPr>
          <p:cNvPicPr>
            <a:picLocks noGrp="1" noChangeAspect="1"/>
          </p:cNvPicPr>
          <p:nvPr>
            <p:ph idx="1"/>
          </p:nvPr>
        </p:nvPicPr>
        <p:blipFill>
          <a:blip r:embed="rId2"/>
          <a:stretch>
            <a:fillRect/>
          </a:stretch>
        </p:blipFill>
        <p:spPr>
          <a:xfrm>
            <a:off x="1046922" y="119269"/>
            <a:ext cx="10734261" cy="6639339"/>
          </a:xfrm>
          <a:prstGeom prst="rect">
            <a:avLst/>
          </a:prstGeom>
        </p:spPr>
      </p:pic>
    </p:spTree>
    <p:extLst>
      <p:ext uri="{BB962C8B-B14F-4D97-AF65-F5344CB8AC3E}">
        <p14:creationId xmlns:p14="http://schemas.microsoft.com/office/powerpoint/2010/main" val="129526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30640-6E4B-4677-A7A7-88E734AE4BB8}"/>
              </a:ext>
            </a:extLst>
          </p:cNvPr>
          <p:cNvSpPr>
            <a:spLocks noGrp="1"/>
          </p:cNvSpPr>
          <p:nvPr>
            <p:ph idx="1"/>
          </p:nvPr>
        </p:nvSpPr>
        <p:spPr>
          <a:xfrm>
            <a:off x="1251678" y="914401"/>
            <a:ext cx="10178322" cy="4965192"/>
          </a:xfrm>
        </p:spPr>
        <p:txBody>
          <a:bodyPr/>
          <a:lstStyle/>
          <a:p>
            <a:pPr>
              <a:buFont typeface="Wingdings" panose="05000000000000000000" pitchFamily="2" charset="2"/>
              <a:buChar char="q"/>
            </a:pPr>
            <a:r>
              <a:rPr lang="en-US" sz="2400" dirty="0"/>
              <a:t> Activation of somatic receptors gives rise to the sensations of </a:t>
            </a:r>
            <a:r>
              <a:rPr lang="en-US" sz="2400" b="1" dirty="0">
                <a:solidFill>
                  <a:schemeClr val="accent1"/>
                </a:solidFill>
              </a:rPr>
              <a:t>touch, pressure, awareness of the position of the body parts and their movement, temperature, and pain. </a:t>
            </a:r>
          </a:p>
          <a:p>
            <a:pPr>
              <a:buFont typeface="Wingdings" panose="05000000000000000000" pitchFamily="2" charset="2"/>
              <a:buChar char="q"/>
            </a:pPr>
            <a:r>
              <a:rPr lang="en-US" sz="2400" dirty="0"/>
              <a:t> The receptors for </a:t>
            </a:r>
            <a:r>
              <a:rPr lang="en-US" sz="2400" b="1" dirty="0">
                <a:solidFill>
                  <a:schemeClr val="accent1"/>
                </a:solidFill>
              </a:rPr>
              <a:t>visceral sensations</a:t>
            </a:r>
            <a:r>
              <a:rPr lang="en-US" sz="2400" dirty="0"/>
              <a:t>, which arise in certain organs of the </a:t>
            </a:r>
            <a:r>
              <a:rPr lang="en-US" sz="2400" b="1" dirty="0">
                <a:solidFill>
                  <a:schemeClr val="accent1"/>
                </a:solidFill>
              </a:rPr>
              <a:t>thoracic</a:t>
            </a:r>
            <a:r>
              <a:rPr lang="en-US" sz="2400" dirty="0"/>
              <a:t> and </a:t>
            </a:r>
            <a:r>
              <a:rPr lang="en-US" sz="2400" b="1" dirty="0">
                <a:solidFill>
                  <a:schemeClr val="accent1"/>
                </a:solidFill>
              </a:rPr>
              <a:t>abdominal cavities</a:t>
            </a:r>
            <a:r>
              <a:rPr lang="en-US" sz="2400" dirty="0"/>
              <a:t>, are the same types as the receptors that give rise to somatic sensations.</a:t>
            </a:r>
          </a:p>
          <a:p>
            <a:pPr>
              <a:buFont typeface="Wingdings" panose="05000000000000000000" pitchFamily="2" charset="2"/>
              <a:buChar char="q"/>
            </a:pPr>
            <a:r>
              <a:rPr lang="en-US" sz="2400" dirty="0"/>
              <a:t> Some organs, such as the liver, have no sensory receptors at all. </a:t>
            </a:r>
          </a:p>
          <a:p>
            <a:pPr>
              <a:buFont typeface="Wingdings" panose="05000000000000000000" pitchFamily="2" charset="2"/>
              <a:buChar char="q"/>
            </a:pPr>
            <a:r>
              <a:rPr lang="en-US" sz="2400" dirty="0"/>
              <a:t> Each sensation is associated with a </a:t>
            </a:r>
            <a:r>
              <a:rPr lang="en-US" sz="2400" b="1" dirty="0">
                <a:solidFill>
                  <a:schemeClr val="accent1"/>
                </a:solidFill>
              </a:rPr>
              <a:t>specific receptor type</a:t>
            </a:r>
            <a:r>
              <a:rPr lang="en-US" sz="2400" dirty="0"/>
              <a:t>. </a:t>
            </a:r>
          </a:p>
          <a:p>
            <a:pPr>
              <a:buFont typeface="Wingdings" panose="05000000000000000000" pitchFamily="2" charset="2"/>
              <a:buChar char="q"/>
            </a:pPr>
            <a:r>
              <a:rPr lang="en-US" sz="2400" dirty="0"/>
              <a:t> In other words, distinct receptors exist for </a:t>
            </a:r>
            <a:r>
              <a:rPr lang="en-US" sz="2400" b="1" dirty="0">
                <a:solidFill>
                  <a:schemeClr val="accent1"/>
                </a:solidFill>
              </a:rPr>
              <a:t>heat, cold, touch, pressure, limb position or movement, and pain</a:t>
            </a:r>
            <a:r>
              <a:rPr lang="en-US" sz="2400" dirty="0"/>
              <a:t>. </a:t>
            </a:r>
          </a:p>
          <a:p>
            <a:pPr marL="0" indent="0">
              <a:buNone/>
            </a:pPr>
            <a:endParaRPr lang="en-PK" dirty="0"/>
          </a:p>
        </p:txBody>
      </p:sp>
    </p:spTree>
    <p:extLst>
      <p:ext uri="{BB962C8B-B14F-4D97-AF65-F5344CB8AC3E}">
        <p14:creationId xmlns:p14="http://schemas.microsoft.com/office/powerpoint/2010/main" val="39191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E530-CAA7-4C6D-BDB1-BC39020B173D}"/>
              </a:ext>
            </a:extLst>
          </p:cNvPr>
          <p:cNvSpPr>
            <a:spLocks noGrp="1"/>
          </p:cNvSpPr>
          <p:nvPr>
            <p:ph type="title"/>
          </p:nvPr>
        </p:nvSpPr>
        <p:spPr/>
        <p:txBody>
          <a:bodyPr/>
          <a:lstStyle/>
          <a:p>
            <a:pPr>
              <a:lnSpc>
                <a:spcPct val="100000"/>
              </a:lnSpc>
            </a:pPr>
            <a:r>
              <a:rPr lang="en-US" dirty="0"/>
              <a:t>Touch and Pressure </a:t>
            </a:r>
            <a:endParaRPr lang="en-PK" dirty="0"/>
          </a:p>
        </p:txBody>
      </p:sp>
      <p:sp>
        <p:nvSpPr>
          <p:cNvPr id="3" name="Content Placeholder 2">
            <a:extLst>
              <a:ext uri="{FF2B5EF4-FFF2-40B4-BE49-F238E27FC236}">
                <a16:creationId xmlns:a16="http://schemas.microsoft.com/office/drawing/2014/main" id="{CDF6D63A-EE73-454A-B4C6-8E9275C49386}"/>
              </a:ext>
            </a:extLst>
          </p:cNvPr>
          <p:cNvSpPr>
            <a:spLocks noGrp="1"/>
          </p:cNvSpPr>
          <p:nvPr>
            <p:ph idx="1"/>
          </p:nvPr>
        </p:nvSpPr>
        <p:spPr/>
        <p:txBody>
          <a:bodyPr>
            <a:normAutofit/>
          </a:bodyPr>
          <a:lstStyle/>
          <a:p>
            <a:pPr>
              <a:lnSpc>
                <a:spcPct val="100000"/>
              </a:lnSpc>
              <a:buFont typeface="Wingdings" panose="05000000000000000000" pitchFamily="2" charset="2"/>
              <a:buChar char="q"/>
            </a:pPr>
            <a:r>
              <a:rPr lang="en-US" sz="2400" dirty="0"/>
              <a:t>Stimulation of different types of </a:t>
            </a:r>
            <a:r>
              <a:rPr lang="en-US" sz="2400" b="1" dirty="0">
                <a:solidFill>
                  <a:schemeClr val="accent1"/>
                </a:solidFill>
              </a:rPr>
              <a:t>mechanoreceptors</a:t>
            </a:r>
            <a:r>
              <a:rPr lang="en-US" sz="2400" dirty="0"/>
              <a:t> in the skin leads to a wide range of </a:t>
            </a:r>
            <a:r>
              <a:rPr lang="en-US" sz="2400" b="1" dirty="0">
                <a:solidFill>
                  <a:schemeClr val="accent1"/>
                </a:solidFill>
              </a:rPr>
              <a:t>touch</a:t>
            </a:r>
            <a:r>
              <a:rPr lang="en-US" sz="2400" dirty="0"/>
              <a:t> and </a:t>
            </a:r>
            <a:r>
              <a:rPr lang="en-US" sz="2400" b="1" dirty="0">
                <a:solidFill>
                  <a:schemeClr val="accent1"/>
                </a:solidFill>
              </a:rPr>
              <a:t>pressure experiences</a:t>
            </a:r>
            <a:r>
              <a:rPr lang="en-US" sz="2400" dirty="0"/>
              <a:t>—for example.;</a:t>
            </a:r>
          </a:p>
          <a:p>
            <a:pPr lvl="3">
              <a:lnSpc>
                <a:spcPct val="100000"/>
              </a:lnSpc>
              <a:buFont typeface="Wingdings" panose="05000000000000000000" pitchFamily="2" charset="2"/>
              <a:buChar char="ü"/>
            </a:pPr>
            <a:r>
              <a:rPr lang="en-US" sz="2400" dirty="0"/>
              <a:t>Hair bending </a:t>
            </a:r>
          </a:p>
          <a:p>
            <a:pPr lvl="3">
              <a:lnSpc>
                <a:spcPct val="100000"/>
              </a:lnSpc>
              <a:buFont typeface="Wingdings" panose="05000000000000000000" pitchFamily="2" charset="2"/>
              <a:buChar char="ü"/>
            </a:pPr>
            <a:r>
              <a:rPr lang="en-US" sz="2400" dirty="0"/>
              <a:t>Deep pressure </a:t>
            </a:r>
          </a:p>
          <a:p>
            <a:pPr lvl="3">
              <a:lnSpc>
                <a:spcPct val="100000"/>
              </a:lnSpc>
              <a:buFont typeface="Wingdings" panose="05000000000000000000" pitchFamily="2" charset="2"/>
              <a:buChar char="ü"/>
            </a:pPr>
            <a:r>
              <a:rPr lang="en-US" sz="2400" dirty="0"/>
              <a:t>Vibrations</a:t>
            </a:r>
          </a:p>
          <a:p>
            <a:pPr lvl="3">
              <a:lnSpc>
                <a:spcPct val="100000"/>
              </a:lnSpc>
              <a:buFont typeface="Wingdings" panose="05000000000000000000" pitchFamily="2" charset="2"/>
              <a:buChar char="ü"/>
            </a:pPr>
            <a:r>
              <a:rPr lang="en-US" sz="2400" dirty="0"/>
              <a:t>Superficial touch</a:t>
            </a:r>
          </a:p>
          <a:p>
            <a:pPr>
              <a:lnSpc>
                <a:spcPct val="100000"/>
              </a:lnSpc>
              <a:buFont typeface="Wingdings" panose="05000000000000000000" pitchFamily="2" charset="2"/>
              <a:buChar char="q"/>
            </a:pPr>
            <a:endParaRPr lang="en-US" sz="2400" dirty="0"/>
          </a:p>
        </p:txBody>
      </p:sp>
    </p:spTree>
    <p:extLst>
      <p:ext uri="{BB962C8B-B14F-4D97-AF65-F5344CB8AC3E}">
        <p14:creationId xmlns:p14="http://schemas.microsoft.com/office/powerpoint/2010/main" val="2982936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BF553-6196-432E-985C-5D251417340D}"/>
              </a:ext>
            </a:extLst>
          </p:cNvPr>
          <p:cNvSpPr>
            <a:spLocks noGrp="1"/>
          </p:cNvSpPr>
          <p:nvPr>
            <p:ph idx="1"/>
          </p:nvPr>
        </p:nvSpPr>
        <p:spPr>
          <a:xfrm>
            <a:off x="1251678" y="304801"/>
            <a:ext cx="10178322" cy="6553200"/>
          </a:xfrm>
        </p:spPr>
        <p:txBody>
          <a:bodyPr>
            <a:normAutofit/>
          </a:bodyPr>
          <a:lstStyle/>
          <a:p>
            <a:pPr>
              <a:lnSpc>
                <a:spcPct val="100000"/>
              </a:lnSpc>
              <a:buFont typeface="Wingdings" panose="05000000000000000000" pitchFamily="2" charset="2"/>
              <a:buChar char="q"/>
            </a:pPr>
            <a:r>
              <a:rPr lang="en-US" sz="2400" dirty="0"/>
              <a:t>These mechanoreceptors are highly specialized neuron endings encapsulated in elaborate cellular structures.</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The neuron endings are linked to networks of </a:t>
            </a:r>
            <a:r>
              <a:rPr lang="en-US" sz="2400" b="1" dirty="0">
                <a:solidFill>
                  <a:schemeClr val="accent1"/>
                </a:solidFill>
              </a:rPr>
              <a:t>collagen fibers. </a:t>
            </a:r>
          </a:p>
          <a:p>
            <a:pPr>
              <a:lnSpc>
                <a:spcPct val="100000"/>
              </a:lnSpc>
              <a:buFont typeface="Wingdings" panose="05000000000000000000" pitchFamily="2" charset="2"/>
              <a:buChar char="q"/>
            </a:pPr>
            <a:endParaRPr lang="en-US" sz="2400" b="1" dirty="0">
              <a:solidFill>
                <a:schemeClr val="accent1"/>
              </a:solidFill>
            </a:endParaRPr>
          </a:p>
          <a:p>
            <a:pPr>
              <a:lnSpc>
                <a:spcPct val="100000"/>
              </a:lnSpc>
              <a:buFont typeface="Wingdings" panose="05000000000000000000" pitchFamily="2" charset="2"/>
              <a:buChar char="q"/>
            </a:pPr>
            <a:r>
              <a:rPr lang="en-US" sz="2400" dirty="0"/>
              <a:t>These networks transmit the mechanical tension in the fluid-filled capsule to ion channels in the neuron endings and activate them. </a:t>
            </a:r>
          </a:p>
          <a:p>
            <a:pPr>
              <a:lnSpc>
                <a:spcPct val="100000"/>
              </a:lnSpc>
              <a:buFont typeface="Wingdings" panose="05000000000000000000" pitchFamily="2" charset="2"/>
              <a:buChar char="q"/>
            </a:pPr>
            <a:endParaRPr lang="en-US" sz="2400" dirty="0"/>
          </a:p>
          <a:p>
            <a:pPr>
              <a:lnSpc>
                <a:spcPct val="100000"/>
              </a:lnSpc>
              <a:buFont typeface="Wingdings" panose="05000000000000000000" pitchFamily="2" charset="2"/>
              <a:buChar char="q"/>
            </a:pPr>
            <a:r>
              <a:rPr lang="en-US" sz="2400" dirty="0"/>
              <a:t>The skin mechanoreceptors adapt at different rates. </a:t>
            </a:r>
          </a:p>
          <a:p>
            <a:pPr lvl="2">
              <a:lnSpc>
                <a:spcPct val="100000"/>
              </a:lnSpc>
              <a:buFont typeface="Wingdings" panose="05000000000000000000" pitchFamily="2" charset="2"/>
              <a:buChar char="ü"/>
            </a:pPr>
            <a:r>
              <a:rPr lang="en-US" sz="2400" dirty="0"/>
              <a:t>About half of them </a:t>
            </a:r>
            <a:r>
              <a:rPr lang="en-US" sz="2400" b="1" dirty="0">
                <a:solidFill>
                  <a:schemeClr val="accent1"/>
                </a:solidFill>
              </a:rPr>
              <a:t>adapt rapidly</a:t>
            </a:r>
            <a:r>
              <a:rPr lang="en-US" sz="2400" dirty="0"/>
              <a:t>, firing only when the stimulus is changing (the sensations of touch, movement, and vibration). </a:t>
            </a:r>
          </a:p>
          <a:p>
            <a:pPr lvl="2">
              <a:lnSpc>
                <a:spcPct val="100000"/>
              </a:lnSpc>
              <a:buFont typeface="Wingdings" panose="05000000000000000000" pitchFamily="2" charset="2"/>
              <a:buChar char="ü"/>
            </a:pPr>
            <a:r>
              <a:rPr lang="en-US" sz="2400" dirty="0"/>
              <a:t>Other types of mechanoreceptors </a:t>
            </a:r>
            <a:r>
              <a:rPr lang="en-US" sz="2400" b="1" dirty="0">
                <a:solidFill>
                  <a:schemeClr val="accent1"/>
                </a:solidFill>
              </a:rPr>
              <a:t>adapt more slowly </a:t>
            </a:r>
            <a:r>
              <a:rPr lang="en-US" sz="2400" dirty="0"/>
              <a:t>(sensation of pressure). </a:t>
            </a:r>
          </a:p>
        </p:txBody>
      </p:sp>
    </p:spTree>
    <p:extLst>
      <p:ext uri="{BB962C8B-B14F-4D97-AF65-F5344CB8AC3E}">
        <p14:creationId xmlns:p14="http://schemas.microsoft.com/office/powerpoint/2010/main" val="118701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315058-3B1A-47D1-BCFA-5D48CDF8DB9D}"/>
              </a:ext>
            </a:extLst>
          </p:cNvPr>
          <p:cNvSpPr>
            <a:spLocks noGrp="1"/>
          </p:cNvSpPr>
          <p:nvPr>
            <p:ph idx="1"/>
          </p:nvPr>
        </p:nvSpPr>
        <p:spPr>
          <a:xfrm>
            <a:off x="1251678" y="1550505"/>
            <a:ext cx="10178322" cy="4329088"/>
          </a:xfrm>
        </p:spPr>
        <p:txBody>
          <a:bodyPr/>
          <a:lstStyle/>
          <a:p>
            <a:pPr>
              <a:lnSpc>
                <a:spcPct val="100000"/>
              </a:lnSpc>
              <a:buFont typeface="Wingdings" panose="05000000000000000000" pitchFamily="2" charset="2"/>
              <a:buChar char="q"/>
            </a:pPr>
            <a:r>
              <a:rPr lang="en-US" sz="2400" dirty="0"/>
              <a:t> Some receptors have </a:t>
            </a:r>
            <a:r>
              <a:rPr lang="en-US" sz="2400" b="1" dirty="0">
                <a:solidFill>
                  <a:schemeClr val="accent1"/>
                </a:solidFill>
              </a:rPr>
              <a:t>small</a:t>
            </a:r>
            <a:r>
              <a:rPr lang="en-US" sz="2400" dirty="0"/>
              <a:t>, well-defined </a:t>
            </a:r>
            <a:r>
              <a:rPr lang="en-US" sz="2400" b="1" dirty="0">
                <a:solidFill>
                  <a:schemeClr val="accent1"/>
                </a:solidFill>
              </a:rPr>
              <a:t>receptive fields </a:t>
            </a:r>
            <a:r>
              <a:rPr lang="en-US" sz="2400" dirty="0"/>
              <a:t>and can provide </a:t>
            </a:r>
            <a:r>
              <a:rPr lang="en-US" sz="2400" b="1" dirty="0">
                <a:solidFill>
                  <a:schemeClr val="accent1"/>
                </a:solidFill>
              </a:rPr>
              <a:t>precise information </a:t>
            </a:r>
            <a:r>
              <a:rPr lang="en-US" sz="2400" dirty="0"/>
              <a:t>(these receptors are concentrated at the fingertips).</a:t>
            </a:r>
          </a:p>
          <a:p>
            <a:pPr marL="0" indent="0">
              <a:lnSpc>
                <a:spcPct val="100000"/>
              </a:lnSpc>
              <a:buNone/>
            </a:pPr>
            <a:endParaRPr lang="en-US" sz="2400" dirty="0"/>
          </a:p>
          <a:p>
            <a:pPr>
              <a:lnSpc>
                <a:spcPct val="100000"/>
              </a:lnSpc>
              <a:buFont typeface="Wingdings" panose="05000000000000000000" pitchFamily="2" charset="2"/>
              <a:buChar char="q"/>
            </a:pPr>
            <a:r>
              <a:rPr lang="en-US" sz="2400" dirty="0"/>
              <a:t> Other receptors have </a:t>
            </a:r>
            <a:r>
              <a:rPr lang="en-US" sz="2400" b="1" dirty="0">
                <a:solidFill>
                  <a:schemeClr val="accent1"/>
                </a:solidFill>
              </a:rPr>
              <a:t>large receptive fields </a:t>
            </a:r>
            <a:r>
              <a:rPr lang="en-US" sz="2400" dirty="0"/>
              <a:t>with obscure boundaries, sometimes covering a whole finger or a large part of the palm. These receptors are not involved in detailed spatial discrimination but signal information about skin stretch and joint movement.</a:t>
            </a:r>
          </a:p>
          <a:p>
            <a:endParaRPr lang="en-PK" dirty="0"/>
          </a:p>
        </p:txBody>
      </p:sp>
    </p:spTree>
    <p:extLst>
      <p:ext uri="{BB962C8B-B14F-4D97-AF65-F5344CB8AC3E}">
        <p14:creationId xmlns:p14="http://schemas.microsoft.com/office/powerpoint/2010/main" val="311162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F5C4E45-061F-4A07-811E-946741307285}"/>
              </a:ext>
            </a:extLst>
          </p:cNvPr>
          <p:cNvSpPr>
            <a:spLocks noGrp="1"/>
          </p:cNvSpPr>
          <p:nvPr>
            <p:ph idx="1"/>
          </p:nvPr>
        </p:nvSpPr>
        <p:spPr>
          <a:xfrm>
            <a:off x="1020418" y="437322"/>
            <a:ext cx="4259054" cy="5789523"/>
          </a:xfrm>
        </p:spPr>
        <p:txBody>
          <a:bodyPr>
            <a:normAutofit/>
          </a:bodyPr>
          <a:lstStyle/>
          <a:p>
            <a:pPr marL="0" indent="0">
              <a:buNone/>
            </a:pPr>
            <a:r>
              <a:rPr lang="en-US" b="1" dirty="0">
                <a:solidFill>
                  <a:schemeClr val="accent1"/>
                </a:solidFill>
              </a:rPr>
              <a:t>A. Meissner's corpuscle</a:t>
            </a:r>
            <a:r>
              <a:rPr lang="en-US" dirty="0"/>
              <a:t>—rapidly adapting mechanoreceptor, touch and pressure </a:t>
            </a:r>
          </a:p>
          <a:p>
            <a:pPr marL="0" indent="0">
              <a:buNone/>
            </a:pPr>
            <a:r>
              <a:rPr lang="en-US" b="1" dirty="0">
                <a:solidFill>
                  <a:schemeClr val="accent1"/>
                </a:solidFill>
              </a:rPr>
              <a:t>B. Merkel's corpuscle</a:t>
            </a:r>
            <a:r>
              <a:rPr lang="en-US" dirty="0"/>
              <a:t>—slowly adapting mechanoreceptor, touch and pressure </a:t>
            </a:r>
          </a:p>
          <a:p>
            <a:pPr marL="0" indent="0">
              <a:buNone/>
            </a:pPr>
            <a:r>
              <a:rPr lang="en-US" b="1" dirty="0">
                <a:solidFill>
                  <a:schemeClr val="accent1"/>
                </a:solidFill>
              </a:rPr>
              <a:t>C. Free neuron ending</a:t>
            </a:r>
            <a:r>
              <a:rPr lang="en-US" dirty="0"/>
              <a:t>—slowly adapting, some are nociceptors, some are thermoreceptors, and some are mechanoreceptors </a:t>
            </a:r>
          </a:p>
          <a:p>
            <a:pPr marL="0" indent="0">
              <a:buNone/>
            </a:pPr>
            <a:r>
              <a:rPr lang="en-US" b="1" dirty="0">
                <a:solidFill>
                  <a:schemeClr val="accent1"/>
                </a:solidFill>
              </a:rPr>
              <a:t>D. Pacinian corpuscles</a:t>
            </a:r>
            <a:r>
              <a:rPr lang="en-US" dirty="0"/>
              <a:t>—rapidly adapting mechanoreceptor, vibration and deep pressure </a:t>
            </a:r>
          </a:p>
          <a:p>
            <a:pPr marL="0" indent="0">
              <a:buNone/>
            </a:pPr>
            <a:r>
              <a:rPr lang="en-US" b="1" dirty="0">
                <a:solidFill>
                  <a:schemeClr val="accent1"/>
                </a:solidFill>
              </a:rPr>
              <a:t>E. Ruffini corpuscle</a:t>
            </a:r>
            <a:r>
              <a:rPr lang="en-US" dirty="0"/>
              <a:t>—slowly adapting mechanoreceptor, skin stretch</a:t>
            </a:r>
          </a:p>
          <a:p>
            <a:pPr marL="0" indent="0">
              <a:buNone/>
            </a:pPr>
            <a:endParaRPr lang="en-US" dirty="0"/>
          </a:p>
        </p:txBody>
      </p:sp>
      <p:pic>
        <p:nvPicPr>
          <p:cNvPr id="4" name="Content Placeholder 3">
            <a:extLst>
              <a:ext uri="{FF2B5EF4-FFF2-40B4-BE49-F238E27FC236}">
                <a16:creationId xmlns:a16="http://schemas.microsoft.com/office/drawing/2014/main" id="{FDC23966-D452-4E0A-8166-378A916E88B1}"/>
              </a:ext>
            </a:extLst>
          </p:cNvPr>
          <p:cNvPicPr>
            <a:picLocks noChangeAspect="1"/>
          </p:cNvPicPr>
          <p:nvPr/>
        </p:nvPicPr>
        <p:blipFill>
          <a:blip r:embed="rId2"/>
          <a:stretch>
            <a:fillRect/>
          </a:stretch>
        </p:blipFill>
        <p:spPr>
          <a:xfrm>
            <a:off x="5279472" y="132521"/>
            <a:ext cx="6554719" cy="6533321"/>
          </a:xfrm>
          <a:prstGeom prst="rect">
            <a:avLst/>
          </a:prstGeom>
        </p:spPr>
      </p:pic>
    </p:spTree>
    <p:extLst>
      <p:ext uri="{BB962C8B-B14F-4D97-AF65-F5344CB8AC3E}">
        <p14:creationId xmlns:p14="http://schemas.microsoft.com/office/powerpoint/2010/main" val="2439378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7FD4-A409-4C2D-A7D1-39B2204862E5}"/>
              </a:ext>
            </a:extLst>
          </p:cNvPr>
          <p:cNvSpPr>
            <a:spLocks noGrp="1"/>
          </p:cNvSpPr>
          <p:nvPr>
            <p:ph type="title"/>
          </p:nvPr>
        </p:nvSpPr>
        <p:spPr/>
        <p:txBody>
          <a:bodyPr/>
          <a:lstStyle/>
          <a:p>
            <a:r>
              <a:rPr lang="en-US" dirty="0"/>
              <a:t>Posture and Movement</a:t>
            </a:r>
            <a:endParaRPr lang="en-PK" dirty="0"/>
          </a:p>
        </p:txBody>
      </p:sp>
      <p:sp>
        <p:nvSpPr>
          <p:cNvPr id="3" name="Content Placeholder 2">
            <a:extLst>
              <a:ext uri="{FF2B5EF4-FFF2-40B4-BE49-F238E27FC236}">
                <a16:creationId xmlns:a16="http://schemas.microsoft.com/office/drawing/2014/main" id="{43C6D995-6641-4E36-904E-8C83B321E520}"/>
              </a:ext>
            </a:extLst>
          </p:cNvPr>
          <p:cNvSpPr>
            <a:spLocks noGrp="1"/>
          </p:cNvSpPr>
          <p:nvPr>
            <p:ph idx="1"/>
          </p:nvPr>
        </p:nvSpPr>
        <p:spPr/>
        <p:txBody>
          <a:bodyPr>
            <a:normAutofit/>
          </a:bodyPr>
          <a:lstStyle/>
          <a:p>
            <a:pPr>
              <a:buFont typeface="Wingdings" panose="05000000000000000000" pitchFamily="2" charset="2"/>
              <a:buChar char="q"/>
            </a:pPr>
            <a:r>
              <a:rPr lang="en-US" sz="2400" dirty="0"/>
              <a:t> The major receptors responsible for these senses are the </a:t>
            </a:r>
            <a:r>
              <a:rPr lang="en-US" sz="2400" b="1" dirty="0">
                <a:solidFill>
                  <a:schemeClr val="accent1"/>
                </a:solidFill>
              </a:rPr>
              <a:t>muscle-spindle stretch receptors </a:t>
            </a:r>
            <a:r>
              <a:rPr lang="en-US" sz="2400" dirty="0"/>
              <a:t>and </a:t>
            </a:r>
            <a:r>
              <a:rPr lang="en-US" sz="2400" b="1" dirty="0">
                <a:solidFill>
                  <a:schemeClr val="accent1"/>
                </a:solidFill>
              </a:rPr>
              <a:t>Golgi tendon organs</a:t>
            </a:r>
            <a:r>
              <a:rPr lang="en-US" sz="2400" dirty="0"/>
              <a:t>. </a:t>
            </a:r>
          </a:p>
          <a:p>
            <a:pPr>
              <a:buFont typeface="Wingdings" panose="05000000000000000000" pitchFamily="2" charset="2"/>
              <a:buChar char="q"/>
            </a:pPr>
            <a:r>
              <a:rPr lang="en-US" sz="2400" dirty="0"/>
              <a:t> These mechanoreceptors occur in </a:t>
            </a:r>
            <a:r>
              <a:rPr lang="en-US" sz="2400" b="1" dirty="0">
                <a:solidFill>
                  <a:schemeClr val="accent1"/>
                </a:solidFill>
              </a:rPr>
              <a:t>skeletal muscles </a:t>
            </a:r>
            <a:r>
              <a:rPr lang="en-US" sz="2400" dirty="0"/>
              <a:t>and the </a:t>
            </a:r>
            <a:r>
              <a:rPr lang="en-US" sz="2400" b="1" dirty="0">
                <a:solidFill>
                  <a:schemeClr val="accent1"/>
                </a:solidFill>
              </a:rPr>
              <a:t>fibrous tendons that connect them to bone</a:t>
            </a:r>
            <a:r>
              <a:rPr lang="en-US" sz="2400" dirty="0"/>
              <a:t>.</a:t>
            </a:r>
          </a:p>
          <a:p>
            <a:pPr>
              <a:buFont typeface="Wingdings" panose="05000000000000000000" pitchFamily="2" charset="2"/>
              <a:buChar char="q"/>
            </a:pPr>
            <a:r>
              <a:rPr lang="en-US" sz="2400" dirty="0"/>
              <a:t> </a:t>
            </a:r>
            <a:r>
              <a:rPr lang="en-US" sz="2400" b="1" dirty="0">
                <a:solidFill>
                  <a:schemeClr val="accent1"/>
                </a:solidFill>
              </a:rPr>
              <a:t>Muscle-spindle stretch receptors </a:t>
            </a:r>
            <a:r>
              <a:rPr lang="en-US" sz="2400" dirty="0"/>
              <a:t>respond both to the absolute </a:t>
            </a:r>
            <a:r>
              <a:rPr lang="en-US" sz="2400" b="1" dirty="0">
                <a:solidFill>
                  <a:schemeClr val="accent1"/>
                </a:solidFill>
              </a:rPr>
              <a:t>magnitude of muscle stretch </a:t>
            </a:r>
            <a:r>
              <a:rPr lang="en-US" sz="2400" dirty="0"/>
              <a:t>and to the </a:t>
            </a:r>
            <a:r>
              <a:rPr lang="en-US" sz="2400" b="1" dirty="0">
                <a:solidFill>
                  <a:schemeClr val="accent1"/>
                </a:solidFill>
              </a:rPr>
              <a:t>rate</a:t>
            </a:r>
            <a:r>
              <a:rPr lang="en-US" sz="2400" dirty="0"/>
              <a:t> at which the stretch occurs, and </a:t>
            </a:r>
            <a:r>
              <a:rPr lang="en-US" sz="2400" b="1" dirty="0">
                <a:solidFill>
                  <a:schemeClr val="accent1"/>
                </a:solidFill>
              </a:rPr>
              <a:t>Golgi tendon </a:t>
            </a:r>
            <a:r>
              <a:rPr lang="en-US" sz="2400" dirty="0"/>
              <a:t>organs monitor </a:t>
            </a:r>
            <a:r>
              <a:rPr lang="en-US" sz="2400" b="1" dirty="0">
                <a:solidFill>
                  <a:schemeClr val="accent1"/>
                </a:solidFill>
              </a:rPr>
              <a:t>muscle tension</a:t>
            </a:r>
            <a:r>
              <a:rPr lang="en-US" sz="2400" dirty="0"/>
              <a:t>.</a:t>
            </a:r>
            <a:endParaRPr lang="en-PK" sz="2400" dirty="0"/>
          </a:p>
        </p:txBody>
      </p:sp>
    </p:spTree>
    <p:extLst>
      <p:ext uri="{BB962C8B-B14F-4D97-AF65-F5344CB8AC3E}">
        <p14:creationId xmlns:p14="http://schemas.microsoft.com/office/powerpoint/2010/main" val="218213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778A3D-129D-440E-8F08-617DF32C24C0}"/>
              </a:ext>
            </a:extLst>
          </p:cNvPr>
          <p:cNvSpPr>
            <a:spLocks noGrp="1"/>
          </p:cNvSpPr>
          <p:nvPr>
            <p:ph idx="1"/>
          </p:nvPr>
        </p:nvSpPr>
        <p:spPr>
          <a:xfrm>
            <a:off x="1251678" y="1285461"/>
            <a:ext cx="10178322" cy="4594131"/>
          </a:xfrm>
        </p:spPr>
        <p:txBody>
          <a:bodyPr/>
          <a:lstStyle/>
          <a:p>
            <a:pPr>
              <a:buFont typeface="Wingdings" panose="05000000000000000000" pitchFamily="2" charset="2"/>
              <a:buChar char="q"/>
            </a:pPr>
            <a:r>
              <a:rPr lang="en-US" sz="2400" dirty="0"/>
              <a:t> </a:t>
            </a:r>
            <a:r>
              <a:rPr lang="en-US" sz="2400" b="1" dirty="0">
                <a:solidFill>
                  <a:schemeClr val="accent1"/>
                </a:solidFill>
              </a:rPr>
              <a:t>Vision </a:t>
            </a:r>
            <a:r>
              <a:rPr lang="en-US" sz="2400" dirty="0"/>
              <a:t>and the </a:t>
            </a:r>
            <a:r>
              <a:rPr lang="en-US" sz="2400" b="1" dirty="0">
                <a:solidFill>
                  <a:schemeClr val="accent1"/>
                </a:solidFill>
              </a:rPr>
              <a:t>vestibular organs </a:t>
            </a:r>
            <a:r>
              <a:rPr lang="en-US" sz="2400" dirty="0"/>
              <a:t>(the sense organs of balance) also support the senses of posture and movement. </a:t>
            </a:r>
          </a:p>
          <a:p>
            <a:pPr marL="0" indent="0">
              <a:buNone/>
            </a:pPr>
            <a:endParaRPr lang="en-US" sz="2400" dirty="0"/>
          </a:p>
          <a:p>
            <a:pPr>
              <a:buFont typeface="Wingdings" panose="05000000000000000000" pitchFamily="2" charset="2"/>
              <a:buChar char="q"/>
            </a:pPr>
            <a:r>
              <a:rPr lang="en-US" sz="2400" dirty="0"/>
              <a:t> Mechanoreceptors in the joints, tendons, ligaments, and skin also have a function. </a:t>
            </a:r>
          </a:p>
          <a:p>
            <a:pPr>
              <a:buFont typeface="Wingdings" panose="05000000000000000000" pitchFamily="2" charset="2"/>
              <a:buChar char="q"/>
            </a:pPr>
            <a:endParaRPr lang="en-US" sz="2400" dirty="0"/>
          </a:p>
          <a:p>
            <a:pPr>
              <a:buFont typeface="Wingdings" panose="05000000000000000000" pitchFamily="2" charset="2"/>
              <a:buChar char="q"/>
            </a:pPr>
            <a:r>
              <a:rPr lang="en-US" sz="2400" dirty="0"/>
              <a:t>The term </a:t>
            </a:r>
            <a:r>
              <a:rPr lang="en-US" sz="2400" b="1" dirty="0">
                <a:solidFill>
                  <a:schemeClr val="accent1"/>
                </a:solidFill>
              </a:rPr>
              <a:t>kinesthesia</a:t>
            </a:r>
            <a:r>
              <a:rPr lang="en-US" sz="2400" dirty="0"/>
              <a:t> refers to the </a:t>
            </a:r>
            <a:r>
              <a:rPr lang="en-US" sz="2400" b="1" dirty="0">
                <a:solidFill>
                  <a:schemeClr val="accent1"/>
                </a:solidFill>
              </a:rPr>
              <a:t>sense of movement at a joint</a:t>
            </a:r>
            <a:r>
              <a:rPr lang="en-US" sz="2400" dirty="0"/>
              <a:t>.</a:t>
            </a:r>
            <a:endParaRPr lang="en-PK" sz="2400" dirty="0"/>
          </a:p>
        </p:txBody>
      </p:sp>
    </p:spTree>
    <p:extLst>
      <p:ext uri="{BB962C8B-B14F-4D97-AF65-F5344CB8AC3E}">
        <p14:creationId xmlns:p14="http://schemas.microsoft.com/office/powerpoint/2010/main" val="233385210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0</TotalTime>
  <Words>1670</Words>
  <Application>Microsoft Office PowerPoint</Application>
  <PresentationFormat>Widescreen</PresentationFormat>
  <Paragraphs>126</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Gill Sans MT</vt:lpstr>
      <vt:lpstr>Impact</vt:lpstr>
      <vt:lpstr>Wingdings</vt:lpstr>
      <vt:lpstr>Badge</vt:lpstr>
      <vt:lpstr>The Sensory Systems   (SOMATIC SENSATION)</vt:lpstr>
      <vt:lpstr>Somatic Sensation</vt:lpstr>
      <vt:lpstr>PowerPoint Presentation</vt:lpstr>
      <vt:lpstr>Touch and Pressure </vt:lpstr>
      <vt:lpstr>PowerPoint Presentation</vt:lpstr>
      <vt:lpstr>PowerPoint Presentation</vt:lpstr>
      <vt:lpstr>PowerPoint Presentation</vt:lpstr>
      <vt:lpstr>Posture and Movement</vt:lpstr>
      <vt:lpstr>PowerPoint Presentation</vt:lpstr>
      <vt:lpstr>Temperature</vt:lpstr>
      <vt:lpstr>PowerPoint Presentation</vt:lpstr>
      <vt:lpstr>PowerPoint Presentation</vt:lpstr>
      <vt:lpstr>Pain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Neural Pathways of the Somatosensory System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Sensory Systems</dc:title>
  <dc:creator>mahreen.siddique01@outlook.com</dc:creator>
  <cp:lastModifiedBy>mahreen.siddique01@outlook.com</cp:lastModifiedBy>
  <cp:revision>9</cp:revision>
  <dcterms:created xsi:type="dcterms:W3CDTF">2020-06-14T08:32:44Z</dcterms:created>
  <dcterms:modified xsi:type="dcterms:W3CDTF">2020-06-16T08:53:07Z</dcterms:modified>
</cp:coreProperties>
</file>