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342" r:id="rId3"/>
    <p:sldId id="343" r:id="rId4"/>
    <p:sldId id="344" r:id="rId5"/>
    <p:sldId id="345" r:id="rId6"/>
    <p:sldId id="346" r:id="rId7"/>
    <p:sldId id="347" r:id="rId8"/>
    <p:sldId id="348" r:id="rId9"/>
    <p:sldId id="352" r:id="rId10"/>
    <p:sldId id="349" r:id="rId11"/>
    <p:sldId id="350" r:id="rId12"/>
    <p:sldId id="353" r:id="rId13"/>
    <p:sldId id="351" r:id="rId14"/>
    <p:sldId id="354" r:id="rId15"/>
    <p:sldId id="355" r:id="rId16"/>
    <p:sldId id="356" r:id="rId17"/>
    <p:sldId id="357" r:id="rId18"/>
    <p:sldId id="358" r:id="rId19"/>
    <p:sldId id="35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12BBAA0-6AE2-40D5-87C1-367C7DD507F5}" type="datetimeFigureOut">
              <a:rPr lang="en-PK" smtClean="0"/>
              <a:t>06/07/2020</a:t>
            </a:fld>
            <a:endParaRPr lang="en-PK"/>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PK"/>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3C2D96BC-3565-4EB2-91EA-87CEF4274781}" type="slidenum">
              <a:rPr lang="en-PK" smtClean="0"/>
              <a:t>‹#›</a:t>
            </a:fld>
            <a:endParaRPr lang="en-PK"/>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31244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2BBAA0-6AE2-40D5-87C1-367C7DD507F5}" type="datetimeFigureOut">
              <a:rPr lang="en-PK" smtClean="0"/>
              <a:t>06/07/2020</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3C2D96BC-3565-4EB2-91EA-87CEF4274781}" type="slidenum">
              <a:rPr lang="en-PK" smtClean="0"/>
              <a:t>‹#›</a:t>
            </a:fld>
            <a:endParaRPr lang="en-PK"/>
          </a:p>
        </p:txBody>
      </p:sp>
    </p:spTree>
    <p:extLst>
      <p:ext uri="{BB962C8B-B14F-4D97-AF65-F5344CB8AC3E}">
        <p14:creationId xmlns:p14="http://schemas.microsoft.com/office/powerpoint/2010/main" val="1742804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2BBAA0-6AE2-40D5-87C1-367C7DD507F5}" type="datetimeFigureOut">
              <a:rPr lang="en-PK" smtClean="0"/>
              <a:t>06/07/2020</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3C2D96BC-3565-4EB2-91EA-87CEF4274781}" type="slidenum">
              <a:rPr lang="en-PK" smtClean="0"/>
              <a:t>‹#›</a:t>
            </a:fld>
            <a:endParaRPr lang="en-PK"/>
          </a:p>
        </p:txBody>
      </p:sp>
    </p:spTree>
    <p:extLst>
      <p:ext uri="{BB962C8B-B14F-4D97-AF65-F5344CB8AC3E}">
        <p14:creationId xmlns:p14="http://schemas.microsoft.com/office/powerpoint/2010/main" val="2920592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2BBAA0-6AE2-40D5-87C1-367C7DD507F5}" type="datetimeFigureOut">
              <a:rPr lang="en-PK" smtClean="0"/>
              <a:t>06/07/2020</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3C2D96BC-3565-4EB2-91EA-87CEF4274781}" type="slidenum">
              <a:rPr lang="en-PK" smtClean="0"/>
              <a:t>‹#›</a:t>
            </a:fld>
            <a:endParaRPr lang="en-PK"/>
          </a:p>
        </p:txBody>
      </p:sp>
    </p:spTree>
    <p:extLst>
      <p:ext uri="{BB962C8B-B14F-4D97-AF65-F5344CB8AC3E}">
        <p14:creationId xmlns:p14="http://schemas.microsoft.com/office/powerpoint/2010/main" val="52236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12BBAA0-6AE2-40D5-87C1-367C7DD507F5}" type="datetimeFigureOut">
              <a:rPr lang="en-PK" smtClean="0"/>
              <a:t>06/07/2020</a:t>
            </a:fld>
            <a:endParaRPr lang="en-PK"/>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PK"/>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3C2D96BC-3565-4EB2-91EA-87CEF4274781}" type="slidenum">
              <a:rPr lang="en-PK" smtClean="0"/>
              <a:t>‹#›</a:t>
            </a:fld>
            <a:endParaRPr lang="en-PK"/>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335944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2BBAA0-6AE2-40D5-87C1-367C7DD507F5}" type="datetimeFigureOut">
              <a:rPr lang="en-PK" smtClean="0"/>
              <a:t>06/07/2020</a:t>
            </a:fld>
            <a:endParaRPr lang="en-PK"/>
          </a:p>
        </p:txBody>
      </p:sp>
      <p:sp>
        <p:nvSpPr>
          <p:cNvPr id="6" name="Footer Placeholder 5"/>
          <p:cNvSpPr>
            <a:spLocks noGrp="1"/>
          </p:cNvSpPr>
          <p:nvPr>
            <p:ph type="ftr" sz="quarter" idx="11"/>
          </p:nvPr>
        </p:nvSpPr>
        <p:spPr/>
        <p:txBody>
          <a:bodyPr/>
          <a:lstStyle/>
          <a:p>
            <a:endParaRPr lang="en-PK"/>
          </a:p>
        </p:txBody>
      </p:sp>
      <p:sp>
        <p:nvSpPr>
          <p:cNvPr id="7" name="Slide Number Placeholder 6"/>
          <p:cNvSpPr>
            <a:spLocks noGrp="1"/>
          </p:cNvSpPr>
          <p:nvPr>
            <p:ph type="sldNum" sz="quarter" idx="12"/>
          </p:nvPr>
        </p:nvSpPr>
        <p:spPr/>
        <p:txBody>
          <a:bodyPr/>
          <a:lstStyle/>
          <a:p>
            <a:fld id="{3C2D96BC-3565-4EB2-91EA-87CEF4274781}" type="slidenum">
              <a:rPr lang="en-PK" smtClean="0"/>
              <a:t>‹#›</a:t>
            </a:fld>
            <a:endParaRPr lang="en-PK"/>
          </a:p>
        </p:txBody>
      </p:sp>
    </p:spTree>
    <p:extLst>
      <p:ext uri="{BB962C8B-B14F-4D97-AF65-F5344CB8AC3E}">
        <p14:creationId xmlns:p14="http://schemas.microsoft.com/office/powerpoint/2010/main" val="166410340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2BBAA0-6AE2-40D5-87C1-367C7DD507F5}" type="datetimeFigureOut">
              <a:rPr lang="en-PK" smtClean="0"/>
              <a:t>06/07/2020</a:t>
            </a:fld>
            <a:endParaRPr lang="en-PK"/>
          </a:p>
        </p:txBody>
      </p:sp>
      <p:sp>
        <p:nvSpPr>
          <p:cNvPr id="8" name="Footer Placeholder 7"/>
          <p:cNvSpPr>
            <a:spLocks noGrp="1"/>
          </p:cNvSpPr>
          <p:nvPr>
            <p:ph type="ftr" sz="quarter" idx="11"/>
          </p:nvPr>
        </p:nvSpPr>
        <p:spPr/>
        <p:txBody>
          <a:bodyPr/>
          <a:lstStyle/>
          <a:p>
            <a:endParaRPr lang="en-PK"/>
          </a:p>
        </p:txBody>
      </p:sp>
      <p:sp>
        <p:nvSpPr>
          <p:cNvPr id="9" name="Slide Number Placeholder 8"/>
          <p:cNvSpPr>
            <a:spLocks noGrp="1"/>
          </p:cNvSpPr>
          <p:nvPr>
            <p:ph type="sldNum" sz="quarter" idx="12"/>
          </p:nvPr>
        </p:nvSpPr>
        <p:spPr/>
        <p:txBody>
          <a:bodyPr/>
          <a:lstStyle/>
          <a:p>
            <a:fld id="{3C2D96BC-3565-4EB2-91EA-87CEF4274781}" type="slidenum">
              <a:rPr lang="en-PK" smtClean="0"/>
              <a:t>‹#›</a:t>
            </a:fld>
            <a:endParaRPr lang="en-PK"/>
          </a:p>
        </p:txBody>
      </p:sp>
    </p:spTree>
    <p:extLst>
      <p:ext uri="{BB962C8B-B14F-4D97-AF65-F5344CB8AC3E}">
        <p14:creationId xmlns:p14="http://schemas.microsoft.com/office/powerpoint/2010/main" val="300799892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2BBAA0-6AE2-40D5-87C1-367C7DD507F5}" type="datetimeFigureOut">
              <a:rPr lang="en-PK" smtClean="0"/>
              <a:t>06/07/2020</a:t>
            </a:fld>
            <a:endParaRPr lang="en-PK"/>
          </a:p>
        </p:txBody>
      </p:sp>
      <p:sp>
        <p:nvSpPr>
          <p:cNvPr id="4" name="Footer Placeholder 3"/>
          <p:cNvSpPr>
            <a:spLocks noGrp="1"/>
          </p:cNvSpPr>
          <p:nvPr>
            <p:ph type="ftr" sz="quarter" idx="11"/>
          </p:nvPr>
        </p:nvSpPr>
        <p:spPr/>
        <p:txBody>
          <a:bodyPr/>
          <a:lstStyle/>
          <a:p>
            <a:endParaRPr lang="en-PK"/>
          </a:p>
        </p:txBody>
      </p:sp>
      <p:sp>
        <p:nvSpPr>
          <p:cNvPr id="5" name="Slide Number Placeholder 4"/>
          <p:cNvSpPr>
            <a:spLocks noGrp="1"/>
          </p:cNvSpPr>
          <p:nvPr>
            <p:ph type="sldNum" sz="quarter" idx="12"/>
          </p:nvPr>
        </p:nvSpPr>
        <p:spPr/>
        <p:txBody>
          <a:bodyPr/>
          <a:lstStyle/>
          <a:p>
            <a:fld id="{3C2D96BC-3565-4EB2-91EA-87CEF4274781}" type="slidenum">
              <a:rPr lang="en-PK" smtClean="0"/>
              <a:t>‹#›</a:t>
            </a:fld>
            <a:endParaRPr lang="en-PK"/>
          </a:p>
        </p:txBody>
      </p:sp>
    </p:spTree>
    <p:extLst>
      <p:ext uri="{BB962C8B-B14F-4D97-AF65-F5344CB8AC3E}">
        <p14:creationId xmlns:p14="http://schemas.microsoft.com/office/powerpoint/2010/main" val="237147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BBAA0-6AE2-40D5-87C1-367C7DD507F5}" type="datetimeFigureOut">
              <a:rPr lang="en-PK" smtClean="0"/>
              <a:t>06/07/2020</a:t>
            </a:fld>
            <a:endParaRPr lang="en-PK"/>
          </a:p>
        </p:txBody>
      </p:sp>
      <p:sp>
        <p:nvSpPr>
          <p:cNvPr id="3" name="Footer Placeholder 2"/>
          <p:cNvSpPr>
            <a:spLocks noGrp="1"/>
          </p:cNvSpPr>
          <p:nvPr>
            <p:ph type="ftr" sz="quarter" idx="11"/>
          </p:nvPr>
        </p:nvSpPr>
        <p:spPr/>
        <p:txBody>
          <a:bodyPr/>
          <a:lstStyle/>
          <a:p>
            <a:endParaRPr lang="en-PK"/>
          </a:p>
        </p:txBody>
      </p:sp>
      <p:sp>
        <p:nvSpPr>
          <p:cNvPr id="4" name="Slide Number Placeholder 3"/>
          <p:cNvSpPr>
            <a:spLocks noGrp="1"/>
          </p:cNvSpPr>
          <p:nvPr>
            <p:ph type="sldNum" sz="quarter" idx="12"/>
          </p:nvPr>
        </p:nvSpPr>
        <p:spPr/>
        <p:txBody>
          <a:bodyPr/>
          <a:lstStyle/>
          <a:p>
            <a:fld id="{3C2D96BC-3565-4EB2-91EA-87CEF4274781}" type="slidenum">
              <a:rPr lang="en-PK" smtClean="0"/>
              <a:t>‹#›</a:t>
            </a:fld>
            <a:endParaRPr lang="en-PK"/>
          </a:p>
        </p:txBody>
      </p:sp>
    </p:spTree>
    <p:extLst>
      <p:ext uri="{BB962C8B-B14F-4D97-AF65-F5344CB8AC3E}">
        <p14:creationId xmlns:p14="http://schemas.microsoft.com/office/powerpoint/2010/main" val="79953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312BBAA0-6AE2-40D5-87C1-367C7DD507F5}" type="datetimeFigureOut">
              <a:rPr lang="en-PK" smtClean="0"/>
              <a:t>06/07/2020</a:t>
            </a:fld>
            <a:endParaRPr lang="en-PK"/>
          </a:p>
        </p:txBody>
      </p:sp>
      <p:sp>
        <p:nvSpPr>
          <p:cNvPr id="6" name="Footer Placeholder 5"/>
          <p:cNvSpPr>
            <a:spLocks noGrp="1"/>
          </p:cNvSpPr>
          <p:nvPr>
            <p:ph type="ftr" sz="quarter" idx="11"/>
          </p:nvPr>
        </p:nvSpPr>
        <p:spPr>
          <a:xfrm>
            <a:off x="2103620" y="6375679"/>
            <a:ext cx="3482179" cy="345796"/>
          </a:xfrm>
        </p:spPr>
        <p:txBody>
          <a:bodyPr/>
          <a:lstStyle/>
          <a:p>
            <a:endParaRPr lang="en-PK"/>
          </a:p>
        </p:txBody>
      </p:sp>
      <p:sp>
        <p:nvSpPr>
          <p:cNvPr id="7" name="Slide Number Placeholder 6"/>
          <p:cNvSpPr>
            <a:spLocks noGrp="1"/>
          </p:cNvSpPr>
          <p:nvPr>
            <p:ph type="sldNum" sz="quarter" idx="12"/>
          </p:nvPr>
        </p:nvSpPr>
        <p:spPr>
          <a:xfrm>
            <a:off x="5691014" y="6375679"/>
            <a:ext cx="1232456" cy="345796"/>
          </a:xfrm>
        </p:spPr>
        <p:txBody>
          <a:bodyPr/>
          <a:lstStyle/>
          <a:p>
            <a:fld id="{3C2D96BC-3565-4EB2-91EA-87CEF4274781}" type="slidenum">
              <a:rPr lang="en-PK" smtClean="0"/>
              <a:t>‹#›</a:t>
            </a:fld>
            <a:endParaRPr lang="en-PK"/>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843629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312BBAA0-6AE2-40D5-87C1-367C7DD507F5}" type="datetimeFigureOut">
              <a:rPr lang="en-PK" smtClean="0"/>
              <a:t>06/07/2020</a:t>
            </a:fld>
            <a:endParaRPr lang="en-PK"/>
          </a:p>
        </p:txBody>
      </p:sp>
      <p:sp>
        <p:nvSpPr>
          <p:cNvPr id="6" name="Footer Placeholder 5"/>
          <p:cNvSpPr>
            <a:spLocks noGrp="1"/>
          </p:cNvSpPr>
          <p:nvPr>
            <p:ph type="ftr" sz="quarter" idx="11"/>
          </p:nvPr>
        </p:nvSpPr>
        <p:spPr>
          <a:xfrm>
            <a:off x="2103621" y="6375679"/>
            <a:ext cx="3482178" cy="345796"/>
          </a:xfrm>
        </p:spPr>
        <p:txBody>
          <a:bodyPr/>
          <a:lstStyle/>
          <a:p>
            <a:endParaRPr lang="en-PK"/>
          </a:p>
        </p:txBody>
      </p:sp>
      <p:sp>
        <p:nvSpPr>
          <p:cNvPr id="7" name="Slide Number Placeholder 6"/>
          <p:cNvSpPr>
            <a:spLocks noGrp="1"/>
          </p:cNvSpPr>
          <p:nvPr>
            <p:ph type="sldNum" sz="quarter" idx="12"/>
          </p:nvPr>
        </p:nvSpPr>
        <p:spPr>
          <a:xfrm>
            <a:off x="5687568" y="6375679"/>
            <a:ext cx="1234440" cy="345796"/>
          </a:xfrm>
        </p:spPr>
        <p:txBody>
          <a:bodyPr/>
          <a:lstStyle/>
          <a:p>
            <a:fld id="{3C2D96BC-3565-4EB2-91EA-87CEF4274781}" type="slidenum">
              <a:rPr lang="en-PK" smtClean="0"/>
              <a:t>‹#›</a:t>
            </a:fld>
            <a:endParaRPr lang="en-PK"/>
          </a:p>
        </p:txBody>
      </p:sp>
    </p:spTree>
    <p:extLst>
      <p:ext uri="{BB962C8B-B14F-4D97-AF65-F5344CB8AC3E}">
        <p14:creationId xmlns:p14="http://schemas.microsoft.com/office/powerpoint/2010/main" val="4240349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12BBAA0-6AE2-40D5-87C1-367C7DD507F5}" type="datetimeFigureOut">
              <a:rPr lang="en-PK" smtClean="0"/>
              <a:t>06/07/2020</a:t>
            </a:fld>
            <a:endParaRPr lang="en-PK"/>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PK"/>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C2D96BC-3565-4EB2-91EA-87CEF4274781}" type="slidenum">
              <a:rPr lang="en-PK" smtClean="0"/>
              <a:t>‹#›</a:t>
            </a:fld>
            <a:endParaRPr lang="en-PK"/>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423303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4FFECA-0832-4FE3-B587-054A0F2D80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377EBD-067E-4F4A-9D8A-323BF7C5D95C}"/>
              </a:ext>
            </a:extLst>
          </p:cNvPr>
          <p:cNvSpPr>
            <a:spLocks noGrp="1"/>
          </p:cNvSpPr>
          <p:nvPr>
            <p:ph type="ctrTitle"/>
          </p:nvPr>
        </p:nvSpPr>
        <p:spPr>
          <a:xfrm>
            <a:off x="1580257" y="864911"/>
            <a:ext cx="9031484" cy="3467282"/>
          </a:xfrm>
        </p:spPr>
        <p:txBody>
          <a:bodyPr anchor="b">
            <a:normAutofit/>
          </a:bodyPr>
          <a:lstStyle/>
          <a:p>
            <a:r>
              <a:rPr lang="x-none" sz="8000" b="1" dirty="0"/>
              <a:t>The Sensory Systems</a:t>
            </a:r>
            <a:endParaRPr lang="en-PK" sz="8000" dirty="0"/>
          </a:p>
        </p:txBody>
      </p:sp>
      <p:sp>
        <p:nvSpPr>
          <p:cNvPr id="10" name="Freeform: Shape 9">
            <a:extLst>
              <a:ext uri="{FF2B5EF4-FFF2-40B4-BE49-F238E27FC236}">
                <a16:creationId xmlns:a16="http://schemas.microsoft.com/office/drawing/2014/main" id="{C65858E6-5C0F-4AAE-A1AC-29BA07FFEE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070707"/>
            <a:ext cx="12192000" cy="1787292"/>
          </a:xfrm>
          <a:custGeom>
            <a:avLst/>
            <a:gdLst>
              <a:gd name="connsiteX0" fmla="*/ 619389 w 12192000"/>
              <a:gd name="connsiteY0" fmla="*/ 0 h 1787292"/>
              <a:gd name="connsiteX1" fmla="*/ 687652 w 12192000"/>
              <a:gd name="connsiteY1" fmla="*/ 3175 h 1787292"/>
              <a:gd name="connsiteX2" fmla="*/ 747977 w 12192000"/>
              <a:gd name="connsiteY2" fmla="*/ 9525 h 1787292"/>
              <a:gd name="connsiteX3" fmla="*/ 800364 w 12192000"/>
              <a:gd name="connsiteY3" fmla="*/ 20637 h 1787292"/>
              <a:gd name="connsiteX4" fmla="*/ 846402 w 12192000"/>
              <a:gd name="connsiteY4" fmla="*/ 36512 h 1787292"/>
              <a:gd name="connsiteX5" fmla="*/ 887677 w 12192000"/>
              <a:gd name="connsiteY5" fmla="*/ 52387 h 1787292"/>
              <a:gd name="connsiteX6" fmla="*/ 924189 w 12192000"/>
              <a:gd name="connsiteY6" fmla="*/ 68262 h 1787292"/>
              <a:gd name="connsiteX7" fmla="*/ 962289 w 12192000"/>
              <a:gd name="connsiteY7" fmla="*/ 87312 h 1787292"/>
              <a:gd name="connsiteX8" fmla="*/ 1000389 w 12192000"/>
              <a:gd name="connsiteY8" fmla="*/ 106362 h 1787292"/>
              <a:gd name="connsiteX9" fmla="*/ 1036902 w 12192000"/>
              <a:gd name="connsiteY9" fmla="*/ 125412 h 1787292"/>
              <a:gd name="connsiteX10" fmla="*/ 1078177 w 12192000"/>
              <a:gd name="connsiteY10" fmla="*/ 141287 h 1787292"/>
              <a:gd name="connsiteX11" fmla="*/ 1124214 w 12192000"/>
              <a:gd name="connsiteY11" fmla="*/ 155575 h 1787292"/>
              <a:gd name="connsiteX12" fmla="*/ 1176602 w 12192000"/>
              <a:gd name="connsiteY12" fmla="*/ 166687 h 1787292"/>
              <a:gd name="connsiteX13" fmla="*/ 1236927 w 12192000"/>
              <a:gd name="connsiteY13" fmla="*/ 174625 h 1787292"/>
              <a:gd name="connsiteX14" fmla="*/ 1305189 w 12192000"/>
              <a:gd name="connsiteY14" fmla="*/ 176212 h 1787292"/>
              <a:gd name="connsiteX15" fmla="*/ 1373452 w 12192000"/>
              <a:gd name="connsiteY15" fmla="*/ 174625 h 1787292"/>
              <a:gd name="connsiteX16" fmla="*/ 1433777 w 12192000"/>
              <a:gd name="connsiteY16" fmla="*/ 166687 h 1787292"/>
              <a:gd name="connsiteX17" fmla="*/ 1486164 w 12192000"/>
              <a:gd name="connsiteY17" fmla="*/ 155575 h 1787292"/>
              <a:gd name="connsiteX18" fmla="*/ 1532202 w 12192000"/>
              <a:gd name="connsiteY18" fmla="*/ 141287 h 1787292"/>
              <a:gd name="connsiteX19" fmla="*/ 1573477 w 12192000"/>
              <a:gd name="connsiteY19" fmla="*/ 125412 h 1787292"/>
              <a:gd name="connsiteX20" fmla="*/ 1609989 w 12192000"/>
              <a:gd name="connsiteY20" fmla="*/ 106362 h 1787292"/>
              <a:gd name="connsiteX21" fmla="*/ 1648089 w 12192000"/>
              <a:gd name="connsiteY21" fmla="*/ 87312 h 1787292"/>
              <a:gd name="connsiteX22" fmla="*/ 1686189 w 12192000"/>
              <a:gd name="connsiteY22" fmla="*/ 68262 h 1787292"/>
              <a:gd name="connsiteX23" fmla="*/ 1722702 w 12192000"/>
              <a:gd name="connsiteY23" fmla="*/ 52387 h 1787292"/>
              <a:gd name="connsiteX24" fmla="*/ 1763977 w 12192000"/>
              <a:gd name="connsiteY24" fmla="*/ 36512 h 1787292"/>
              <a:gd name="connsiteX25" fmla="*/ 1810014 w 12192000"/>
              <a:gd name="connsiteY25" fmla="*/ 20637 h 1787292"/>
              <a:gd name="connsiteX26" fmla="*/ 1862402 w 12192000"/>
              <a:gd name="connsiteY26" fmla="*/ 9525 h 1787292"/>
              <a:gd name="connsiteX27" fmla="*/ 1922727 w 12192000"/>
              <a:gd name="connsiteY27" fmla="*/ 3175 h 1787292"/>
              <a:gd name="connsiteX28" fmla="*/ 1990989 w 12192000"/>
              <a:gd name="connsiteY28" fmla="*/ 0 h 1787292"/>
              <a:gd name="connsiteX29" fmla="*/ 2059252 w 12192000"/>
              <a:gd name="connsiteY29" fmla="*/ 3175 h 1787292"/>
              <a:gd name="connsiteX30" fmla="*/ 2119577 w 12192000"/>
              <a:gd name="connsiteY30" fmla="*/ 9525 h 1787292"/>
              <a:gd name="connsiteX31" fmla="*/ 2171964 w 12192000"/>
              <a:gd name="connsiteY31" fmla="*/ 20637 h 1787292"/>
              <a:gd name="connsiteX32" fmla="*/ 2218002 w 12192000"/>
              <a:gd name="connsiteY32" fmla="*/ 36512 h 1787292"/>
              <a:gd name="connsiteX33" fmla="*/ 2259277 w 12192000"/>
              <a:gd name="connsiteY33" fmla="*/ 52387 h 1787292"/>
              <a:gd name="connsiteX34" fmla="*/ 2295789 w 12192000"/>
              <a:gd name="connsiteY34" fmla="*/ 68262 h 1787292"/>
              <a:gd name="connsiteX35" fmla="*/ 2333889 w 12192000"/>
              <a:gd name="connsiteY35" fmla="*/ 87312 h 1787292"/>
              <a:gd name="connsiteX36" fmla="*/ 2371989 w 12192000"/>
              <a:gd name="connsiteY36" fmla="*/ 106362 h 1787292"/>
              <a:gd name="connsiteX37" fmla="*/ 2408502 w 12192000"/>
              <a:gd name="connsiteY37" fmla="*/ 125412 h 1787292"/>
              <a:gd name="connsiteX38" fmla="*/ 2449777 w 12192000"/>
              <a:gd name="connsiteY38" fmla="*/ 141287 h 1787292"/>
              <a:gd name="connsiteX39" fmla="*/ 2495814 w 12192000"/>
              <a:gd name="connsiteY39" fmla="*/ 155575 h 1787292"/>
              <a:gd name="connsiteX40" fmla="*/ 2548202 w 12192000"/>
              <a:gd name="connsiteY40" fmla="*/ 166687 h 1787292"/>
              <a:gd name="connsiteX41" fmla="*/ 2608527 w 12192000"/>
              <a:gd name="connsiteY41" fmla="*/ 174625 h 1787292"/>
              <a:gd name="connsiteX42" fmla="*/ 2676789 w 12192000"/>
              <a:gd name="connsiteY42" fmla="*/ 176212 h 1787292"/>
              <a:gd name="connsiteX43" fmla="*/ 2745052 w 12192000"/>
              <a:gd name="connsiteY43" fmla="*/ 174625 h 1787292"/>
              <a:gd name="connsiteX44" fmla="*/ 2805377 w 12192000"/>
              <a:gd name="connsiteY44" fmla="*/ 166687 h 1787292"/>
              <a:gd name="connsiteX45" fmla="*/ 2857764 w 12192000"/>
              <a:gd name="connsiteY45" fmla="*/ 155575 h 1787292"/>
              <a:gd name="connsiteX46" fmla="*/ 2903802 w 12192000"/>
              <a:gd name="connsiteY46" fmla="*/ 141287 h 1787292"/>
              <a:gd name="connsiteX47" fmla="*/ 2945077 w 12192000"/>
              <a:gd name="connsiteY47" fmla="*/ 125412 h 1787292"/>
              <a:gd name="connsiteX48" fmla="*/ 2981589 w 12192000"/>
              <a:gd name="connsiteY48" fmla="*/ 106362 h 1787292"/>
              <a:gd name="connsiteX49" fmla="*/ 3019689 w 12192000"/>
              <a:gd name="connsiteY49" fmla="*/ 87312 h 1787292"/>
              <a:gd name="connsiteX50" fmla="*/ 3057789 w 12192000"/>
              <a:gd name="connsiteY50" fmla="*/ 68262 h 1787292"/>
              <a:gd name="connsiteX51" fmla="*/ 3094302 w 12192000"/>
              <a:gd name="connsiteY51" fmla="*/ 52387 h 1787292"/>
              <a:gd name="connsiteX52" fmla="*/ 3135577 w 12192000"/>
              <a:gd name="connsiteY52" fmla="*/ 36512 h 1787292"/>
              <a:gd name="connsiteX53" fmla="*/ 3181614 w 12192000"/>
              <a:gd name="connsiteY53" fmla="*/ 20637 h 1787292"/>
              <a:gd name="connsiteX54" fmla="*/ 3234002 w 12192000"/>
              <a:gd name="connsiteY54" fmla="*/ 9525 h 1787292"/>
              <a:gd name="connsiteX55" fmla="*/ 3294327 w 12192000"/>
              <a:gd name="connsiteY55" fmla="*/ 3175 h 1787292"/>
              <a:gd name="connsiteX56" fmla="*/ 3361002 w 12192000"/>
              <a:gd name="connsiteY56" fmla="*/ 0 h 1787292"/>
              <a:gd name="connsiteX57" fmla="*/ 3430852 w 12192000"/>
              <a:gd name="connsiteY57" fmla="*/ 3175 h 1787292"/>
              <a:gd name="connsiteX58" fmla="*/ 3491177 w 12192000"/>
              <a:gd name="connsiteY58" fmla="*/ 9525 h 1787292"/>
              <a:gd name="connsiteX59" fmla="*/ 3543564 w 12192000"/>
              <a:gd name="connsiteY59" fmla="*/ 20637 h 1787292"/>
              <a:gd name="connsiteX60" fmla="*/ 3589602 w 12192000"/>
              <a:gd name="connsiteY60" fmla="*/ 36512 h 1787292"/>
              <a:gd name="connsiteX61" fmla="*/ 3630877 w 12192000"/>
              <a:gd name="connsiteY61" fmla="*/ 52387 h 1787292"/>
              <a:gd name="connsiteX62" fmla="*/ 3667389 w 12192000"/>
              <a:gd name="connsiteY62" fmla="*/ 68262 h 1787292"/>
              <a:gd name="connsiteX63" fmla="*/ 3705489 w 12192000"/>
              <a:gd name="connsiteY63" fmla="*/ 87312 h 1787292"/>
              <a:gd name="connsiteX64" fmla="*/ 3743589 w 12192000"/>
              <a:gd name="connsiteY64" fmla="*/ 106362 h 1787292"/>
              <a:gd name="connsiteX65" fmla="*/ 3780102 w 12192000"/>
              <a:gd name="connsiteY65" fmla="*/ 125412 h 1787292"/>
              <a:gd name="connsiteX66" fmla="*/ 3821377 w 12192000"/>
              <a:gd name="connsiteY66" fmla="*/ 141287 h 1787292"/>
              <a:gd name="connsiteX67" fmla="*/ 3867414 w 12192000"/>
              <a:gd name="connsiteY67" fmla="*/ 155575 h 1787292"/>
              <a:gd name="connsiteX68" fmla="*/ 3919802 w 12192000"/>
              <a:gd name="connsiteY68" fmla="*/ 166687 h 1787292"/>
              <a:gd name="connsiteX69" fmla="*/ 3980127 w 12192000"/>
              <a:gd name="connsiteY69" fmla="*/ 174625 h 1787292"/>
              <a:gd name="connsiteX70" fmla="*/ 4048389 w 12192000"/>
              <a:gd name="connsiteY70" fmla="*/ 176212 h 1787292"/>
              <a:gd name="connsiteX71" fmla="*/ 4116652 w 12192000"/>
              <a:gd name="connsiteY71" fmla="*/ 174625 h 1787292"/>
              <a:gd name="connsiteX72" fmla="*/ 4176977 w 12192000"/>
              <a:gd name="connsiteY72" fmla="*/ 166687 h 1787292"/>
              <a:gd name="connsiteX73" fmla="*/ 4229364 w 12192000"/>
              <a:gd name="connsiteY73" fmla="*/ 155575 h 1787292"/>
              <a:gd name="connsiteX74" fmla="*/ 4275402 w 12192000"/>
              <a:gd name="connsiteY74" fmla="*/ 141287 h 1787292"/>
              <a:gd name="connsiteX75" fmla="*/ 4316677 w 12192000"/>
              <a:gd name="connsiteY75" fmla="*/ 125412 h 1787292"/>
              <a:gd name="connsiteX76" fmla="*/ 4353189 w 12192000"/>
              <a:gd name="connsiteY76" fmla="*/ 106362 h 1787292"/>
              <a:gd name="connsiteX77" fmla="*/ 4429389 w 12192000"/>
              <a:gd name="connsiteY77" fmla="*/ 68262 h 1787292"/>
              <a:gd name="connsiteX78" fmla="*/ 4465902 w 12192000"/>
              <a:gd name="connsiteY78" fmla="*/ 52387 h 1787292"/>
              <a:gd name="connsiteX79" fmla="*/ 4507177 w 12192000"/>
              <a:gd name="connsiteY79" fmla="*/ 36512 h 1787292"/>
              <a:gd name="connsiteX80" fmla="*/ 4553214 w 12192000"/>
              <a:gd name="connsiteY80" fmla="*/ 20637 h 1787292"/>
              <a:gd name="connsiteX81" fmla="*/ 4605602 w 12192000"/>
              <a:gd name="connsiteY81" fmla="*/ 9525 h 1787292"/>
              <a:gd name="connsiteX82" fmla="*/ 4665928 w 12192000"/>
              <a:gd name="connsiteY82" fmla="*/ 3175 h 1787292"/>
              <a:gd name="connsiteX83" fmla="*/ 4734189 w 12192000"/>
              <a:gd name="connsiteY83" fmla="*/ 0 h 1787292"/>
              <a:gd name="connsiteX84" fmla="*/ 4802453 w 12192000"/>
              <a:gd name="connsiteY84" fmla="*/ 3175 h 1787292"/>
              <a:gd name="connsiteX85" fmla="*/ 4862777 w 12192000"/>
              <a:gd name="connsiteY85" fmla="*/ 9525 h 1787292"/>
              <a:gd name="connsiteX86" fmla="*/ 4915165 w 12192000"/>
              <a:gd name="connsiteY86" fmla="*/ 20637 h 1787292"/>
              <a:gd name="connsiteX87" fmla="*/ 4961201 w 12192000"/>
              <a:gd name="connsiteY87" fmla="*/ 36512 h 1787292"/>
              <a:gd name="connsiteX88" fmla="*/ 5002476 w 12192000"/>
              <a:gd name="connsiteY88" fmla="*/ 52387 h 1787292"/>
              <a:gd name="connsiteX89" fmla="*/ 5038989 w 12192000"/>
              <a:gd name="connsiteY89" fmla="*/ 68262 h 1787292"/>
              <a:gd name="connsiteX90" fmla="*/ 5077089 w 12192000"/>
              <a:gd name="connsiteY90" fmla="*/ 87312 h 1787292"/>
              <a:gd name="connsiteX91" fmla="*/ 5115189 w 12192000"/>
              <a:gd name="connsiteY91" fmla="*/ 106362 h 1787292"/>
              <a:gd name="connsiteX92" fmla="*/ 5151701 w 12192000"/>
              <a:gd name="connsiteY92" fmla="*/ 125412 h 1787292"/>
              <a:gd name="connsiteX93" fmla="*/ 5192976 w 12192000"/>
              <a:gd name="connsiteY93" fmla="*/ 141287 h 1787292"/>
              <a:gd name="connsiteX94" fmla="*/ 5239014 w 12192000"/>
              <a:gd name="connsiteY94" fmla="*/ 155575 h 1787292"/>
              <a:gd name="connsiteX95" fmla="*/ 5291401 w 12192000"/>
              <a:gd name="connsiteY95" fmla="*/ 166687 h 1787292"/>
              <a:gd name="connsiteX96" fmla="*/ 5351727 w 12192000"/>
              <a:gd name="connsiteY96" fmla="*/ 174625 h 1787292"/>
              <a:gd name="connsiteX97" fmla="*/ 5410199 w 12192000"/>
              <a:gd name="connsiteY97" fmla="*/ 175985 h 1787292"/>
              <a:gd name="connsiteX98" fmla="*/ 5468671 w 12192000"/>
              <a:gd name="connsiteY98" fmla="*/ 174625 h 1787292"/>
              <a:gd name="connsiteX99" fmla="*/ 5528996 w 12192000"/>
              <a:gd name="connsiteY99" fmla="*/ 166687 h 1787292"/>
              <a:gd name="connsiteX100" fmla="*/ 5581383 w 12192000"/>
              <a:gd name="connsiteY100" fmla="*/ 155575 h 1787292"/>
              <a:gd name="connsiteX101" fmla="*/ 5627421 w 12192000"/>
              <a:gd name="connsiteY101" fmla="*/ 141287 h 1787292"/>
              <a:gd name="connsiteX102" fmla="*/ 5668696 w 12192000"/>
              <a:gd name="connsiteY102" fmla="*/ 125412 h 1787292"/>
              <a:gd name="connsiteX103" fmla="*/ 5705209 w 12192000"/>
              <a:gd name="connsiteY103" fmla="*/ 106362 h 1787292"/>
              <a:gd name="connsiteX104" fmla="*/ 5743308 w 12192000"/>
              <a:gd name="connsiteY104" fmla="*/ 87312 h 1787292"/>
              <a:gd name="connsiteX105" fmla="*/ 5781408 w 12192000"/>
              <a:gd name="connsiteY105" fmla="*/ 68262 h 1787292"/>
              <a:gd name="connsiteX106" fmla="*/ 5817921 w 12192000"/>
              <a:gd name="connsiteY106" fmla="*/ 52387 h 1787292"/>
              <a:gd name="connsiteX107" fmla="*/ 5859196 w 12192000"/>
              <a:gd name="connsiteY107" fmla="*/ 36512 h 1787292"/>
              <a:gd name="connsiteX108" fmla="*/ 5905234 w 12192000"/>
              <a:gd name="connsiteY108" fmla="*/ 20637 h 1787292"/>
              <a:gd name="connsiteX109" fmla="*/ 5957621 w 12192000"/>
              <a:gd name="connsiteY109" fmla="*/ 9525 h 1787292"/>
              <a:gd name="connsiteX110" fmla="*/ 6017947 w 12192000"/>
              <a:gd name="connsiteY110" fmla="*/ 3175 h 1787292"/>
              <a:gd name="connsiteX111" fmla="*/ 6086208 w 12192000"/>
              <a:gd name="connsiteY111" fmla="*/ 0 h 1787292"/>
              <a:gd name="connsiteX112" fmla="*/ 6095999 w 12192000"/>
              <a:gd name="connsiteY112" fmla="*/ 455 h 1787292"/>
              <a:gd name="connsiteX113" fmla="*/ 6105789 w 12192000"/>
              <a:gd name="connsiteY113" fmla="*/ 0 h 1787292"/>
              <a:gd name="connsiteX114" fmla="*/ 6174052 w 12192000"/>
              <a:gd name="connsiteY114" fmla="*/ 3175 h 1787292"/>
              <a:gd name="connsiteX115" fmla="*/ 6234377 w 12192000"/>
              <a:gd name="connsiteY115" fmla="*/ 9525 h 1787292"/>
              <a:gd name="connsiteX116" fmla="*/ 6286764 w 12192000"/>
              <a:gd name="connsiteY116" fmla="*/ 20637 h 1787292"/>
              <a:gd name="connsiteX117" fmla="*/ 6332802 w 12192000"/>
              <a:gd name="connsiteY117" fmla="*/ 36512 h 1787292"/>
              <a:gd name="connsiteX118" fmla="*/ 6374077 w 12192000"/>
              <a:gd name="connsiteY118" fmla="*/ 52387 h 1787292"/>
              <a:gd name="connsiteX119" fmla="*/ 6410589 w 12192000"/>
              <a:gd name="connsiteY119" fmla="*/ 68262 h 1787292"/>
              <a:gd name="connsiteX120" fmla="*/ 6448689 w 12192000"/>
              <a:gd name="connsiteY120" fmla="*/ 87312 h 1787292"/>
              <a:gd name="connsiteX121" fmla="*/ 6486789 w 12192000"/>
              <a:gd name="connsiteY121" fmla="*/ 106362 h 1787292"/>
              <a:gd name="connsiteX122" fmla="*/ 6523302 w 12192000"/>
              <a:gd name="connsiteY122" fmla="*/ 125412 h 1787292"/>
              <a:gd name="connsiteX123" fmla="*/ 6564577 w 12192000"/>
              <a:gd name="connsiteY123" fmla="*/ 141287 h 1787292"/>
              <a:gd name="connsiteX124" fmla="*/ 6610614 w 12192000"/>
              <a:gd name="connsiteY124" fmla="*/ 155575 h 1787292"/>
              <a:gd name="connsiteX125" fmla="*/ 6663002 w 12192000"/>
              <a:gd name="connsiteY125" fmla="*/ 166687 h 1787292"/>
              <a:gd name="connsiteX126" fmla="*/ 6723327 w 12192000"/>
              <a:gd name="connsiteY126" fmla="*/ 174625 h 1787292"/>
              <a:gd name="connsiteX127" fmla="*/ 6781799 w 12192000"/>
              <a:gd name="connsiteY127" fmla="*/ 175985 h 1787292"/>
              <a:gd name="connsiteX128" fmla="*/ 6840271 w 12192000"/>
              <a:gd name="connsiteY128" fmla="*/ 174625 h 1787292"/>
              <a:gd name="connsiteX129" fmla="*/ 6900596 w 12192000"/>
              <a:gd name="connsiteY129" fmla="*/ 166687 h 1787292"/>
              <a:gd name="connsiteX130" fmla="*/ 6952983 w 12192000"/>
              <a:gd name="connsiteY130" fmla="*/ 155575 h 1787292"/>
              <a:gd name="connsiteX131" fmla="*/ 6999021 w 12192000"/>
              <a:gd name="connsiteY131" fmla="*/ 141287 h 1787292"/>
              <a:gd name="connsiteX132" fmla="*/ 7040296 w 12192000"/>
              <a:gd name="connsiteY132" fmla="*/ 125412 h 1787292"/>
              <a:gd name="connsiteX133" fmla="*/ 7076808 w 12192000"/>
              <a:gd name="connsiteY133" fmla="*/ 106362 h 1787292"/>
              <a:gd name="connsiteX134" fmla="*/ 7114908 w 12192000"/>
              <a:gd name="connsiteY134" fmla="*/ 87312 h 1787292"/>
              <a:gd name="connsiteX135" fmla="*/ 7153008 w 12192000"/>
              <a:gd name="connsiteY135" fmla="*/ 68262 h 1787292"/>
              <a:gd name="connsiteX136" fmla="*/ 7189521 w 12192000"/>
              <a:gd name="connsiteY136" fmla="*/ 52387 h 1787292"/>
              <a:gd name="connsiteX137" fmla="*/ 7230796 w 12192000"/>
              <a:gd name="connsiteY137" fmla="*/ 36512 h 1787292"/>
              <a:gd name="connsiteX138" fmla="*/ 7276833 w 12192000"/>
              <a:gd name="connsiteY138" fmla="*/ 20637 h 1787292"/>
              <a:gd name="connsiteX139" fmla="*/ 7329221 w 12192000"/>
              <a:gd name="connsiteY139" fmla="*/ 9525 h 1787292"/>
              <a:gd name="connsiteX140" fmla="*/ 7389546 w 12192000"/>
              <a:gd name="connsiteY140" fmla="*/ 3175 h 1787292"/>
              <a:gd name="connsiteX141" fmla="*/ 7457808 w 12192000"/>
              <a:gd name="connsiteY141" fmla="*/ 0 h 1787292"/>
              <a:gd name="connsiteX142" fmla="*/ 7526071 w 12192000"/>
              <a:gd name="connsiteY142" fmla="*/ 3175 h 1787292"/>
              <a:gd name="connsiteX143" fmla="*/ 7586396 w 12192000"/>
              <a:gd name="connsiteY143" fmla="*/ 9525 h 1787292"/>
              <a:gd name="connsiteX144" fmla="*/ 7638783 w 12192000"/>
              <a:gd name="connsiteY144" fmla="*/ 20637 h 1787292"/>
              <a:gd name="connsiteX145" fmla="*/ 7684821 w 12192000"/>
              <a:gd name="connsiteY145" fmla="*/ 36512 h 1787292"/>
              <a:gd name="connsiteX146" fmla="*/ 7726096 w 12192000"/>
              <a:gd name="connsiteY146" fmla="*/ 52387 h 1787292"/>
              <a:gd name="connsiteX147" fmla="*/ 7762608 w 12192000"/>
              <a:gd name="connsiteY147" fmla="*/ 68262 h 1787292"/>
              <a:gd name="connsiteX148" fmla="*/ 7800708 w 12192000"/>
              <a:gd name="connsiteY148" fmla="*/ 87312 h 1787292"/>
              <a:gd name="connsiteX149" fmla="*/ 7838808 w 12192000"/>
              <a:gd name="connsiteY149" fmla="*/ 106362 h 1787292"/>
              <a:gd name="connsiteX150" fmla="*/ 7875321 w 12192000"/>
              <a:gd name="connsiteY150" fmla="*/ 125412 h 1787292"/>
              <a:gd name="connsiteX151" fmla="*/ 7916596 w 12192000"/>
              <a:gd name="connsiteY151" fmla="*/ 141287 h 1787292"/>
              <a:gd name="connsiteX152" fmla="*/ 7962633 w 12192000"/>
              <a:gd name="connsiteY152" fmla="*/ 155575 h 1787292"/>
              <a:gd name="connsiteX153" fmla="*/ 8015021 w 12192000"/>
              <a:gd name="connsiteY153" fmla="*/ 166687 h 1787292"/>
              <a:gd name="connsiteX154" fmla="*/ 8075346 w 12192000"/>
              <a:gd name="connsiteY154" fmla="*/ 174625 h 1787292"/>
              <a:gd name="connsiteX155" fmla="*/ 8143608 w 12192000"/>
              <a:gd name="connsiteY155" fmla="*/ 176212 h 1787292"/>
              <a:gd name="connsiteX156" fmla="*/ 8211871 w 12192000"/>
              <a:gd name="connsiteY156" fmla="*/ 174625 h 1787292"/>
              <a:gd name="connsiteX157" fmla="*/ 8272196 w 12192000"/>
              <a:gd name="connsiteY157" fmla="*/ 166687 h 1787292"/>
              <a:gd name="connsiteX158" fmla="*/ 8324583 w 12192000"/>
              <a:gd name="connsiteY158" fmla="*/ 155575 h 1787292"/>
              <a:gd name="connsiteX159" fmla="*/ 8370621 w 12192000"/>
              <a:gd name="connsiteY159" fmla="*/ 141287 h 1787292"/>
              <a:gd name="connsiteX160" fmla="*/ 8411896 w 12192000"/>
              <a:gd name="connsiteY160" fmla="*/ 125412 h 1787292"/>
              <a:gd name="connsiteX161" fmla="*/ 8448408 w 12192000"/>
              <a:gd name="connsiteY161" fmla="*/ 106362 h 1787292"/>
              <a:gd name="connsiteX162" fmla="*/ 8486508 w 12192000"/>
              <a:gd name="connsiteY162" fmla="*/ 87312 h 1787292"/>
              <a:gd name="connsiteX163" fmla="*/ 8524608 w 12192000"/>
              <a:gd name="connsiteY163" fmla="*/ 68262 h 1787292"/>
              <a:gd name="connsiteX164" fmla="*/ 8561120 w 12192000"/>
              <a:gd name="connsiteY164" fmla="*/ 52387 h 1787292"/>
              <a:gd name="connsiteX165" fmla="*/ 8602396 w 12192000"/>
              <a:gd name="connsiteY165" fmla="*/ 36512 h 1787292"/>
              <a:gd name="connsiteX166" fmla="*/ 8648432 w 12192000"/>
              <a:gd name="connsiteY166" fmla="*/ 20637 h 1787292"/>
              <a:gd name="connsiteX167" fmla="*/ 8700820 w 12192000"/>
              <a:gd name="connsiteY167" fmla="*/ 9525 h 1787292"/>
              <a:gd name="connsiteX168" fmla="*/ 8761146 w 12192000"/>
              <a:gd name="connsiteY168" fmla="*/ 3175 h 1787292"/>
              <a:gd name="connsiteX169" fmla="*/ 8827820 w 12192000"/>
              <a:gd name="connsiteY169" fmla="*/ 0 h 1787292"/>
              <a:gd name="connsiteX170" fmla="*/ 8897670 w 12192000"/>
              <a:gd name="connsiteY170" fmla="*/ 3175 h 1787292"/>
              <a:gd name="connsiteX171" fmla="*/ 8957996 w 12192000"/>
              <a:gd name="connsiteY171" fmla="*/ 9525 h 1787292"/>
              <a:gd name="connsiteX172" fmla="*/ 9010382 w 12192000"/>
              <a:gd name="connsiteY172" fmla="*/ 20637 h 1787292"/>
              <a:gd name="connsiteX173" fmla="*/ 9056420 w 12192000"/>
              <a:gd name="connsiteY173" fmla="*/ 36512 h 1787292"/>
              <a:gd name="connsiteX174" fmla="*/ 9097696 w 12192000"/>
              <a:gd name="connsiteY174" fmla="*/ 52387 h 1787292"/>
              <a:gd name="connsiteX175" fmla="*/ 9134208 w 12192000"/>
              <a:gd name="connsiteY175" fmla="*/ 68262 h 1787292"/>
              <a:gd name="connsiteX176" fmla="*/ 9172308 w 12192000"/>
              <a:gd name="connsiteY176" fmla="*/ 87312 h 1787292"/>
              <a:gd name="connsiteX177" fmla="*/ 9210408 w 12192000"/>
              <a:gd name="connsiteY177" fmla="*/ 106362 h 1787292"/>
              <a:gd name="connsiteX178" fmla="*/ 9246920 w 12192000"/>
              <a:gd name="connsiteY178" fmla="*/ 125412 h 1787292"/>
              <a:gd name="connsiteX179" fmla="*/ 9288196 w 12192000"/>
              <a:gd name="connsiteY179" fmla="*/ 141287 h 1787292"/>
              <a:gd name="connsiteX180" fmla="*/ 9334232 w 12192000"/>
              <a:gd name="connsiteY180" fmla="*/ 155575 h 1787292"/>
              <a:gd name="connsiteX181" fmla="*/ 9386620 w 12192000"/>
              <a:gd name="connsiteY181" fmla="*/ 166687 h 1787292"/>
              <a:gd name="connsiteX182" fmla="*/ 9446946 w 12192000"/>
              <a:gd name="connsiteY182" fmla="*/ 174625 h 1787292"/>
              <a:gd name="connsiteX183" fmla="*/ 9515208 w 12192000"/>
              <a:gd name="connsiteY183" fmla="*/ 176212 h 1787292"/>
              <a:gd name="connsiteX184" fmla="*/ 9583470 w 12192000"/>
              <a:gd name="connsiteY184" fmla="*/ 174625 h 1787292"/>
              <a:gd name="connsiteX185" fmla="*/ 9643796 w 12192000"/>
              <a:gd name="connsiteY185" fmla="*/ 166687 h 1787292"/>
              <a:gd name="connsiteX186" fmla="*/ 9696182 w 12192000"/>
              <a:gd name="connsiteY186" fmla="*/ 155575 h 1787292"/>
              <a:gd name="connsiteX187" fmla="*/ 9742220 w 12192000"/>
              <a:gd name="connsiteY187" fmla="*/ 141287 h 1787292"/>
              <a:gd name="connsiteX188" fmla="*/ 9783496 w 12192000"/>
              <a:gd name="connsiteY188" fmla="*/ 125412 h 1787292"/>
              <a:gd name="connsiteX189" fmla="*/ 9820008 w 12192000"/>
              <a:gd name="connsiteY189" fmla="*/ 106362 h 1787292"/>
              <a:gd name="connsiteX190" fmla="*/ 9896208 w 12192000"/>
              <a:gd name="connsiteY190" fmla="*/ 68262 h 1787292"/>
              <a:gd name="connsiteX191" fmla="*/ 9932720 w 12192000"/>
              <a:gd name="connsiteY191" fmla="*/ 52387 h 1787292"/>
              <a:gd name="connsiteX192" fmla="*/ 9973996 w 12192000"/>
              <a:gd name="connsiteY192" fmla="*/ 36512 h 1787292"/>
              <a:gd name="connsiteX193" fmla="*/ 10020032 w 12192000"/>
              <a:gd name="connsiteY193" fmla="*/ 20637 h 1787292"/>
              <a:gd name="connsiteX194" fmla="*/ 10072420 w 12192000"/>
              <a:gd name="connsiteY194" fmla="*/ 9525 h 1787292"/>
              <a:gd name="connsiteX195" fmla="*/ 10132746 w 12192000"/>
              <a:gd name="connsiteY195" fmla="*/ 3175 h 1787292"/>
              <a:gd name="connsiteX196" fmla="*/ 10201008 w 12192000"/>
              <a:gd name="connsiteY196" fmla="*/ 0 h 1787292"/>
              <a:gd name="connsiteX197" fmla="*/ 10269270 w 12192000"/>
              <a:gd name="connsiteY197" fmla="*/ 3175 h 1787292"/>
              <a:gd name="connsiteX198" fmla="*/ 10329596 w 12192000"/>
              <a:gd name="connsiteY198" fmla="*/ 9525 h 1787292"/>
              <a:gd name="connsiteX199" fmla="*/ 10381982 w 12192000"/>
              <a:gd name="connsiteY199" fmla="*/ 20637 h 1787292"/>
              <a:gd name="connsiteX200" fmla="*/ 10428020 w 12192000"/>
              <a:gd name="connsiteY200" fmla="*/ 36512 h 1787292"/>
              <a:gd name="connsiteX201" fmla="*/ 10469296 w 12192000"/>
              <a:gd name="connsiteY201" fmla="*/ 52387 h 1787292"/>
              <a:gd name="connsiteX202" fmla="*/ 10505808 w 12192000"/>
              <a:gd name="connsiteY202" fmla="*/ 68262 h 1787292"/>
              <a:gd name="connsiteX203" fmla="*/ 10543908 w 12192000"/>
              <a:gd name="connsiteY203" fmla="*/ 87312 h 1787292"/>
              <a:gd name="connsiteX204" fmla="*/ 10582008 w 12192000"/>
              <a:gd name="connsiteY204" fmla="*/ 106362 h 1787292"/>
              <a:gd name="connsiteX205" fmla="*/ 10618520 w 12192000"/>
              <a:gd name="connsiteY205" fmla="*/ 125412 h 1787292"/>
              <a:gd name="connsiteX206" fmla="*/ 10659796 w 12192000"/>
              <a:gd name="connsiteY206" fmla="*/ 141287 h 1787292"/>
              <a:gd name="connsiteX207" fmla="*/ 10705832 w 12192000"/>
              <a:gd name="connsiteY207" fmla="*/ 155575 h 1787292"/>
              <a:gd name="connsiteX208" fmla="*/ 10758220 w 12192000"/>
              <a:gd name="connsiteY208" fmla="*/ 166687 h 1787292"/>
              <a:gd name="connsiteX209" fmla="*/ 10818546 w 12192000"/>
              <a:gd name="connsiteY209" fmla="*/ 174625 h 1787292"/>
              <a:gd name="connsiteX210" fmla="*/ 10886808 w 12192000"/>
              <a:gd name="connsiteY210" fmla="*/ 176212 h 1787292"/>
              <a:gd name="connsiteX211" fmla="*/ 10955070 w 12192000"/>
              <a:gd name="connsiteY211" fmla="*/ 174625 h 1787292"/>
              <a:gd name="connsiteX212" fmla="*/ 11015396 w 12192000"/>
              <a:gd name="connsiteY212" fmla="*/ 166687 h 1787292"/>
              <a:gd name="connsiteX213" fmla="*/ 11067782 w 12192000"/>
              <a:gd name="connsiteY213" fmla="*/ 155575 h 1787292"/>
              <a:gd name="connsiteX214" fmla="*/ 11113820 w 12192000"/>
              <a:gd name="connsiteY214" fmla="*/ 141287 h 1787292"/>
              <a:gd name="connsiteX215" fmla="*/ 11155096 w 12192000"/>
              <a:gd name="connsiteY215" fmla="*/ 125412 h 1787292"/>
              <a:gd name="connsiteX216" fmla="*/ 11191608 w 12192000"/>
              <a:gd name="connsiteY216" fmla="*/ 106362 h 1787292"/>
              <a:gd name="connsiteX217" fmla="*/ 11229708 w 12192000"/>
              <a:gd name="connsiteY217" fmla="*/ 87312 h 1787292"/>
              <a:gd name="connsiteX218" fmla="*/ 11267808 w 12192000"/>
              <a:gd name="connsiteY218" fmla="*/ 68262 h 1787292"/>
              <a:gd name="connsiteX219" fmla="*/ 11304320 w 12192000"/>
              <a:gd name="connsiteY219" fmla="*/ 52387 h 1787292"/>
              <a:gd name="connsiteX220" fmla="*/ 11345596 w 12192000"/>
              <a:gd name="connsiteY220" fmla="*/ 36512 h 1787292"/>
              <a:gd name="connsiteX221" fmla="*/ 11391632 w 12192000"/>
              <a:gd name="connsiteY221" fmla="*/ 20637 h 1787292"/>
              <a:gd name="connsiteX222" fmla="*/ 11444020 w 12192000"/>
              <a:gd name="connsiteY222" fmla="*/ 9525 h 1787292"/>
              <a:gd name="connsiteX223" fmla="*/ 11504346 w 12192000"/>
              <a:gd name="connsiteY223" fmla="*/ 3175 h 1787292"/>
              <a:gd name="connsiteX224" fmla="*/ 11572608 w 12192000"/>
              <a:gd name="connsiteY224" fmla="*/ 0 h 1787292"/>
              <a:gd name="connsiteX225" fmla="*/ 11640870 w 12192000"/>
              <a:gd name="connsiteY225" fmla="*/ 3175 h 1787292"/>
              <a:gd name="connsiteX226" fmla="*/ 11701196 w 12192000"/>
              <a:gd name="connsiteY226" fmla="*/ 9525 h 1787292"/>
              <a:gd name="connsiteX227" fmla="*/ 11753582 w 12192000"/>
              <a:gd name="connsiteY227" fmla="*/ 20637 h 1787292"/>
              <a:gd name="connsiteX228" fmla="*/ 11799620 w 12192000"/>
              <a:gd name="connsiteY228" fmla="*/ 36512 h 1787292"/>
              <a:gd name="connsiteX229" fmla="*/ 11840896 w 12192000"/>
              <a:gd name="connsiteY229" fmla="*/ 52387 h 1787292"/>
              <a:gd name="connsiteX230" fmla="*/ 11877408 w 12192000"/>
              <a:gd name="connsiteY230" fmla="*/ 68262 h 1787292"/>
              <a:gd name="connsiteX231" fmla="*/ 11915508 w 12192000"/>
              <a:gd name="connsiteY231" fmla="*/ 87312 h 1787292"/>
              <a:gd name="connsiteX232" fmla="*/ 11953608 w 12192000"/>
              <a:gd name="connsiteY232" fmla="*/ 106362 h 1787292"/>
              <a:gd name="connsiteX233" fmla="*/ 11990120 w 12192000"/>
              <a:gd name="connsiteY233" fmla="*/ 125412 h 1787292"/>
              <a:gd name="connsiteX234" fmla="*/ 12031396 w 12192000"/>
              <a:gd name="connsiteY234" fmla="*/ 141287 h 1787292"/>
              <a:gd name="connsiteX235" fmla="*/ 12077432 w 12192000"/>
              <a:gd name="connsiteY235" fmla="*/ 155575 h 1787292"/>
              <a:gd name="connsiteX236" fmla="*/ 12129820 w 12192000"/>
              <a:gd name="connsiteY236" fmla="*/ 166688 h 1787292"/>
              <a:gd name="connsiteX237" fmla="*/ 12190146 w 12192000"/>
              <a:gd name="connsiteY237" fmla="*/ 174625 h 1787292"/>
              <a:gd name="connsiteX238" fmla="*/ 12192000 w 12192000"/>
              <a:gd name="connsiteY238" fmla="*/ 174668 h 1787292"/>
              <a:gd name="connsiteX239" fmla="*/ 12192000 w 12192000"/>
              <a:gd name="connsiteY239" fmla="*/ 885826 h 1787292"/>
              <a:gd name="connsiteX240" fmla="*/ 12192000 w 12192000"/>
              <a:gd name="connsiteY240" fmla="*/ 1787292 h 1787292"/>
              <a:gd name="connsiteX241" fmla="*/ 0 w 12192000"/>
              <a:gd name="connsiteY241" fmla="*/ 1787292 h 1787292"/>
              <a:gd name="connsiteX242" fmla="*/ 0 w 12192000"/>
              <a:gd name="connsiteY242" fmla="*/ 885826 h 1787292"/>
              <a:gd name="connsiteX243" fmla="*/ 0 w 12192000"/>
              <a:gd name="connsiteY243" fmla="*/ 174668 h 1787292"/>
              <a:gd name="connsiteX244" fmla="*/ 1852 w 12192000"/>
              <a:gd name="connsiteY244" fmla="*/ 174625 h 1787292"/>
              <a:gd name="connsiteX245" fmla="*/ 62177 w 12192000"/>
              <a:gd name="connsiteY245" fmla="*/ 166687 h 1787292"/>
              <a:gd name="connsiteX246" fmla="*/ 114564 w 12192000"/>
              <a:gd name="connsiteY246" fmla="*/ 155575 h 1787292"/>
              <a:gd name="connsiteX247" fmla="*/ 160602 w 12192000"/>
              <a:gd name="connsiteY247" fmla="*/ 141287 h 1787292"/>
              <a:gd name="connsiteX248" fmla="*/ 201877 w 12192000"/>
              <a:gd name="connsiteY248" fmla="*/ 125412 h 1787292"/>
              <a:gd name="connsiteX249" fmla="*/ 238389 w 12192000"/>
              <a:gd name="connsiteY249" fmla="*/ 106362 h 1787292"/>
              <a:gd name="connsiteX250" fmla="*/ 276489 w 12192000"/>
              <a:gd name="connsiteY250" fmla="*/ 87312 h 1787292"/>
              <a:gd name="connsiteX251" fmla="*/ 314589 w 12192000"/>
              <a:gd name="connsiteY251" fmla="*/ 68262 h 1787292"/>
              <a:gd name="connsiteX252" fmla="*/ 351102 w 12192000"/>
              <a:gd name="connsiteY252" fmla="*/ 52387 h 1787292"/>
              <a:gd name="connsiteX253" fmla="*/ 392377 w 12192000"/>
              <a:gd name="connsiteY253" fmla="*/ 36512 h 1787292"/>
              <a:gd name="connsiteX254" fmla="*/ 438414 w 12192000"/>
              <a:gd name="connsiteY254" fmla="*/ 20637 h 1787292"/>
              <a:gd name="connsiteX255" fmla="*/ 490802 w 12192000"/>
              <a:gd name="connsiteY255" fmla="*/ 9525 h 1787292"/>
              <a:gd name="connsiteX256" fmla="*/ 551127 w 12192000"/>
              <a:gd name="connsiteY256" fmla="*/ 3175 h 1787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Lst>
            <a:rect l="l" t="t" r="r" b="b"/>
            <a:pathLst>
              <a:path w="12192000" h="1787292">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4" y="20637"/>
                </a:lnTo>
                <a:lnTo>
                  <a:pt x="4605602" y="9525"/>
                </a:lnTo>
                <a:lnTo>
                  <a:pt x="4665928" y="3175"/>
                </a:lnTo>
                <a:lnTo>
                  <a:pt x="4734189" y="0"/>
                </a:lnTo>
                <a:lnTo>
                  <a:pt x="4802453" y="3175"/>
                </a:lnTo>
                <a:lnTo>
                  <a:pt x="4862777" y="9525"/>
                </a:lnTo>
                <a:lnTo>
                  <a:pt x="4915165" y="20637"/>
                </a:lnTo>
                <a:lnTo>
                  <a:pt x="4961201" y="36512"/>
                </a:lnTo>
                <a:lnTo>
                  <a:pt x="5002476" y="52387"/>
                </a:lnTo>
                <a:lnTo>
                  <a:pt x="5038989" y="68262"/>
                </a:lnTo>
                <a:lnTo>
                  <a:pt x="5077089" y="87312"/>
                </a:lnTo>
                <a:lnTo>
                  <a:pt x="5115189" y="106362"/>
                </a:lnTo>
                <a:lnTo>
                  <a:pt x="5151701" y="125412"/>
                </a:lnTo>
                <a:lnTo>
                  <a:pt x="5192976"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8"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2000" y="174668"/>
                </a:lnTo>
                <a:lnTo>
                  <a:pt x="12192000" y="885826"/>
                </a:lnTo>
                <a:lnTo>
                  <a:pt x="12192000" y="1787292"/>
                </a:lnTo>
                <a:lnTo>
                  <a:pt x="0" y="1787292"/>
                </a:lnTo>
                <a:lnTo>
                  <a:pt x="0" y="885826"/>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8C11DD82-BB09-41F2-AEEC-6F33659CEF85}"/>
              </a:ext>
            </a:extLst>
          </p:cNvPr>
          <p:cNvSpPr>
            <a:spLocks noGrp="1"/>
          </p:cNvSpPr>
          <p:nvPr>
            <p:ph type="subTitle" idx="1"/>
          </p:nvPr>
        </p:nvSpPr>
        <p:spPr>
          <a:xfrm>
            <a:off x="2073314" y="5493376"/>
            <a:ext cx="8045373" cy="742279"/>
          </a:xfrm>
        </p:spPr>
        <p:txBody>
          <a:bodyPr anchor="ctr">
            <a:normAutofit fontScale="62500" lnSpcReduction="20000"/>
          </a:bodyPr>
          <a:lstStyle/>
          <a:p>
            <a:r>
              <a:rPr lang="en-US" sz="1800" dirty="0">
                <a:solidFill>
                  <a:srgbClr val="2A1A00"/>
                </a:solidFill>
              </a:rPr>
              <a:t>Prepared by:</a:t>
            </a:r>
          </a:p>
          <a:p>
            <a:r>
              <a:rPr lang="en-US" sz="1800" dirty="0" err="1">
                <a:solidFill>
                  <a:srgbClr val="2A1A00"/>
                </a:solidFill>
              </a:rPr>
              <a:t>Mahreen</a:t>
            </a:r>
            <a:r>
              <a:rPr lang="en-US" sz="1800" dirty="0">
                <a:solidFill>
                  <a:srgbClr val="2A1A00"/>
                </a:solidFill>
              </a:rPr>
              <a:t> </a:t>
            </a:r>
            <a:r>
              <a:rPr lang="en-US" sz="1800" dirty="0" err="1">
                <a:solidFill>
                  <a:srgbClr val="2A1A00"/>
                </a:solidFill>
              </a:rPr>
              <a:t>siddique</a:t>
            </a:r>
            <a:endParaRPr lang="en-US" sz="1800" dirty="0">
              <a:solidFill>
                <a:srgbClr val="2A1A00"/>
              </a:solidFill>
            </a:endParaRPr>
          </a:p>
          <a:p>
            <a:r>
              <a:rPr lang="en-US" sz="1800" dirty="0">
                <a:solidFill>
                  <a:srgbClr val="2A1A00"/>
                </a:solidFill>
              </a:rPr>
              <a:t>Lecturer (</a:t>
            </a:r>
            <a:r>
              <a:rPr lang="en-US" sz="1800" dirty="0" err="1">
                <a:solidFill>
                  <a:srgbClr val="2A1A00"/>
                </a:solidFill>
              </a:rPr>
              <a:t>rlcp</a:t>
            </a:r>
            <a:r>
              <a:rPr lang="en-US" sz="1800" dirty="0">
                <a:solidFill>
                  <a:srgbClr val="2A1A00"/>
                </a:solidFill>
              </a:rPr>
              <a:t>)</a:t>
            </a:r>
            <a:endParaRPr lang="en-PK" sz="1800" dirty="0">
              <a:solidFill>
                <a:srgbClr val="2A1A00"/>
              </a:solidFill>
            </a:endParaRPr>
          </a:p>
        </p:txBody>
      </p:sp>
    </p:spTree>
    <p:extLst>
      <p:ext uri="{BB962C8B-B14F-4D97-AF65-F5344CB8AC3E}">
        <p14:creationId xmlns:p14="http://schemas.microsoft.com/office/powerpoint/2010/main" val="2497597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31668A-4035-47DA-B59D-82B2F6CAE3A0}"/>
              </a:ext>
            </a:extLst>
          </p:cNvPr>
          <p:cNvSpPr>
            <a:spLocks noGrp="1"/>
          </p:cNvSpPr>
          <p:nvPr>
            <p:ph idx="1"/>
          </p:nvPr>
        </p:nvSpPr>
        <p:spPr>
          <a:xfrm>
            <a:off x="1251678" y="278297"/>
            <a:ext cx="10178322" cy="6374294"/>
          </a:xfrm>
        </p:spPr>
        <p:txBody>
          <a:bodyPr>
            <a:normAutofit/>
          </a:bodyPr>
          <a:lstStyle/>
          <a:p>
            <a:pPr lvl="1">
              <a:lnSpc>
                <a:spcPct val="100000"/>
              </a:lnSpc>
              <a:buFont typeface="Wingdings" panose="05000000000000000000" pitchFamily="2" charset="2"/>
              <a:buChar char="ü"/>
            </a:pPr>
            <a:r>
              <a:rPr lang="en-US" sz="2800" b="1" dirty="0">
                <a:solidFill>
                  <a:schemeClr val="accent1"/>
                </a:solidFill>
              </a:rPr>
              <a:t>The cochlea </a:t>
            </a:r>
            <a:r>
              <a:rPr lang="en-US" sz="2400" dirty="0"/>
              <a:t>is almost completely divided lengthwise by a membranous tube called the </a:t>
            </a:r>
            <a:r>
              <a:rPr lang="en-US" sz="2400" b="1" dirty="0">
                <a:solidFill>
                  <a:schemeClr val="accent1"/>
                </a:solidFill>
              </a:rPr>
              <a:t>cochlear duct</a:t>
            </a:r>
            <a:r>
              <a:rPr lang="en-US" sz="2400" dirty="0"/>
              <a:t>, which contains the sensory receptors of the auditory system.</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 cochlear duct is filled with a fluid known as </a:t>
            </a:r>
            <a:r>
              <a:rPr lang="en-US" sz="2400" b="1" dirty="0">
                <a:solidFill>
                  <a:schemeClr val="accent1"/>
                </a:solidFill>
              </a:rPr>
              <a:t>endolymph.</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On either side of the cochlear duct are compartments filled with a fluid called </a:t>
            </a:r>
            <a:r>
              <a:rPr lang="en-US" sz="2400" b="1" dirty="0">
                <a:solidFill>
                  <a:schemeClr val="accent1"/>
                </a:solidFill>
              </a:rPr>
              <a:t>perilymph</a:t>
            </a:r>
            <a:r>
              <a:rPr lang="en-US" sz="2400" dirty="0"/>
              <a:t>.</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 </a:t>
            </a:r>
            <a:r>
              <a:rPr lang="en-US" sz="2400" b="1" dirty="0" err="1">
                <a:solidFill>
                  <a:schemeClr val="accent1"/>
                </a:solidFill>
              </a:rPr>
              <a:t>scala</a:t>
            </a:r>
            <a:r>
              <a:rPr lang="en-US" sz="2400" b="1" dirty="0">
                <a:solidFill>
                  <a:schemeClr val="accent1"/>
                </a:solidFill>
              </a:rPr>
              <a:t> vestibuli </a:t>
            </a:r>
            <a:r>
              <a:rPr lang="en-US" sz="2400" dirty="0"/>
              <a:t>is above the cochlear duct and begins at the oval window; the </a:t>
            </a:r>
            <a:r>
              <a:rPr lang="en-US" sz="2400" b="1" dirty="0" err="1">
                <a:solidFill>
                  <a:schemeClr val="accent1"/>
                </a:solidFill>
              </a:rPr>
              <a:t>scala</a:t>
            </a:r>
            <a:r>
              <a:rPr lang="en-US" sz="2400" b="1" dirty="0">
                <a:solidFill>
                  <a:schemeClr val="accent1"/>
                </a:solidFill>
              </a:rPr>
              <a:t> tympani </a:t>
            </a:r>
            <a:r>
              <a:rPr lang="en-US" sz="2400" dirty="0"/>
              <a:t>is below the cochlear duct and connects to the middle ear at a second membrane-covered opening, the round window.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 </a:t>
            </a:r>
            <a:r>
              <a:rPr lang="en-US" sz="2400" dirty="0" err="1"/>
              <a:t>scala</a:t>
            </a:r>
            <a:r>
              <a:rPr lang="en-US" sz="2400" dirty="0"/>
              <a:t> vestibuli and </a:t>
            </a:r>
            <a:r>
              <a:rPr lang="en-US" sz="2400" dirty="0" err="1"/>
              <a:t>scala</a:t>
            </a:r>
            <a:r>
              <a:rPr lang="en-US" sz="2400" dirty="0"/>
              <a:t> tympani are continuous at the far end of the cochlear duct at the </a:t>
            </a:r>
            <a:r>
              <a:rPr lang="en-US" sz="2400" b="1" dirty="0">
                <a:solidFill>
                  <a:schemeClr val="accent1"/>
                </a:solidFill>
              </a:rPr>
              <a:t>helicotrema</a:t>
            </a:r>
            <a:r>
              <a:rPr lang="en-US" sz="2400" dirty="0"/>
              <a:t>. </a:t>
            </a:r>
            <a:endParaRPr lang="en-PK" sz="2400" dirty="0"/>
          </a:p>
        </p:txBody>
      </p:sp>
    </p:spTree>
    <p:extLst>
      <p:ext uri="{BB962C8B-B14F-4D97-AF65-F5344CB8AC3E}">
        <p14:creationId xmlns:p14="http://schemas.microsoft.com/office/powerpoint/2010/main" val="3755497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61EA0A-32ED-400B-90A0-0D0D798F86A3}"/>
              </a:ext>
            </a:extLst>
          </p:cNvPr>
          <p:cNvSpPr>
            <a:spLocks noGrp="1"/>
          </p:cNvSpPr>
          <p:nvPr>
            <p:ph idx="1"/>
          </p:nvPr>
        </p:nvSpPr>
        <p:spPr>
          <a:xfrm>
            <a:off x="1251678" y="675861"/>
            <a:ext cx="10178322" cy="5817704"/>
          </a:xfrm>
        </p:spPr>
        <p:txBody>
          <a:bodyPr>
            <a:normAutofit/>
          </a:bodyPr>
          <a:lstStyle/>
          <a:p>
            <a:pPr lvl="1">
              <a:lnSpc>
                <a:spcPct val="100000"/>
              </a:lnSpc>
              <a:buFont typeface="Wingdings" panose="05000000000000000000" pitchFamily="2" charset="2"/>
              <a:buChar char="ü"/>
            </a:pPr>
            <a:r>
              <a:rPr lang="en-US" sz="2400" dirty="0"/>
              <a:t>Movements of the oval window membrane set up pressure waves in the fluid-filled </a:t>
            </a:r>
            <a:r>
              <a:rPr lang="en-US" sz="2400" b="1" dirty="0" err="1">
                <a:solidFill>
                  <a:schemeClr val="accent1"/>
                </a:solidFill>
              </a:rPr>
              <a:t>scala</a:t>
            </a:r>
            <a:r>
              <a:rPr lang="en-US" sz="2400" b="1" dirty="0">
                <a:solidFill>
                  <a:schemeClr val="accent1"/>
                </a:solidFill>
              </a:rPr>
              <a:t> vestibuli</a:t>
            </a:r>
            <a:r>
              <a:rPr lang="en-US" sz="2400" dirty="0"/>
              <a:t>, which cause vibrations in the </a:t>
            </a:r>
            <a:r>
              <a:rPr lang="en-US" sz="2400" b="1" dirty="0">
                <a:solidFill>
                  <a:schemeClr val="accent1"/>
                </a:solidFill>
              </a:rPr>
              <a:t>cochlear duct wall</a:t>
            </a:r>
            <a:r>
              <a:rPr lang="en-US" sz="2400" dirty="0"/>
              <a:t>, setting up pressure waves in the fluid there.</a:t>
            </a:r>
          </a:p>
          <a:p>
            <a:pPr lvl="1">
              <a:lnSpc>
                <a:spcPct val="100000"/>
              </a:lnSpc>
              <a:buFont typeface="Wingdings" panose="05000000000000000000" pitchFamily="2" charset="2"/>
              <a:buChar char="ü"/>
            </a:pPr>
            <a:endParaRPr lang="en-US" sz="2400" dirty="0"/>
          </a:p>
          <a:p>
            <a:pPr marL="457200" lvl="1" indent="0">
              <a:lnSpc>
                <a:spcPct val="100000"/>
              </a:lnSpc>
              <a:buNone/>
            </a:pPr>
            <a:endParaRPr lang="en-US" sz="2400" dirty="0"/>
          </a:p>
          <a:p>
            <a:pPr lvl="1">
              <a:lnSpc>
                <a:spcPct val="100000"/>
              </a:lnSpc>
              <a:buFont typeface="Wingdings" panose="05000000000000000000" pitchFamily="2" charset="2"/>
              <a:buChar char="ü"/>
            </a:pPr>
            <a:r>
              <a:rPr lang="en-US" sz="2400" dirty="0"/>
              <a:t>These pressure waves cause vibrations in the basilar membrane, as this membrane vibrates, the hair cells of the </a:t>
            </a:r>
            <a:r>
              <a:rPr lang="en-US" sz="2400" b="1" dirty="0">
                <a:solidFill>
                  <a:schemeClr val="accent1"/>
                </a:solidFill>
              </a:rPr>
              <a:t>organ of </a:t>
            </a:r>
            <a:r>
              <a:rPr lang="en-US" sz="2400" b="1" dirty="0" err="1">
                <a:solidFill>
                  <a:schemeClr val="accent1"/>
                </a:solidFill>
              </a:rPr>
              <a:t>Corti</a:t>
            </a:r>
            <a:r>
              <a:rPr lang="en-US" sz="2400" b="1" dirty="0">
                <a:solidFill>
                  <a:schemeClr val="accent1"/>
                </a:solidFill>
              </a:rPr>
              <a:t> </a:t>
            </a:r>
            <a:r>
              <a:rPr lang="en-US" sz="2400" dirty="0"/>
              <a:t>move.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Movement of the hair cells’ stimulates the hair cells to release glutamate, which activates receptors on the peripheral ends of the afferent nerve fibers.</a:t>
            </a:r>
          </a:p>
          <a:p>
            <a:pPr marL="0" indent="0">
              <a:buNone/>
            </a:pPr>
            <a:endParaRPr lang="en-PK" dirty="0"/>
          </a:p>
        </p:txBody>
      </p:sp>
    </p:spTree>
    <p:extLst>
      <p:ext uri="{BB962C8B-B14F-4D97-AF65-F5344CB8AC3E}">
        <p14:creationId xmlns:p14="http://schemas.microsoft.com/office/powerpoint/2010/main" val="2056979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494BF29-3B50-4E2E-B2A2-BC38A3A50EC1}"/>
              </a:ext>
            </a:extLst>
          </p:cNvPr>
          <p:cNvPicPr>
            <a:picLocks noGrp="1" noChangeAspect="1"/>
          </p:cNvPicPr>
          <p:nvPr>
            <p:ph idx="1"/>
          </p:nvPr>
        </p:nvPicPr>
        <p:blipFill>
          <a:blip r:embed="rId2"/>
          <a:stretch>
            <a:fillRect/>
          </a:stretch>
        </p:blipFill>
        <p:spPr>
          <a:xfrm>
            <a:off x="1364974" y="357809"/>
            <a:ext cx="10177669" cy="6188765"/>
          </a:xfrm>
          <a:prstGeom prst="rect">
            <a:avLst/>
          </a:prstGeom>
        </p:spPr>
      </p:pic>
    </p:spTree>
    <p:extLst>
      <p:ext uri="{BB962C8B-B14F-4D97-AF65-F5344CB8AC3E}">
        <p14:creationId xmlns:p14="http://schemas.microsoft.com/office/powerpoint/2010/main" val="3085859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574C7C-FCC7-4C76-87A9-2E8D402EC1E0}"/>
              </a:ext>
            </a:extLst>
          </p:cNvPr>
          <p:cNvSpPr>
            <a:spLocks noGrp="1"/>
          </p:cNvSpPr>
          <p:nvPr>
            <p:ph idx="1"/>
          </p:nvPr>
        </p:nvSpPr>
        <p:spPr>
          <a:xfrm>
            <a:off x="1251678" y="304800"/>
            <a:ext cx="10178322" cy="6374295"/>
          </a:xfrm>
        </p:spPr>
        <p:txBody>
          <a:bodyPr>
            <a:normAutofit lnSpcReduction="10000"/>
          </a:bodyPr>
          <a:lstStyle/>
          <a:p>
            <a:pPr lvl="1">
              <a:lnSpc>
                <a:spcPct val="100000"/>
              </a:lnSpc>
              <a:buFont typeface="Wingdings" panose="05000000000000000000" pitchFamily="2" charset="2"/>
              <a:buChar char="ü"/>
            </a:pPr>
            <a:r>
              <a:rPr lang="en-US" sz="2400" dirty="0"/>
              <a:t>The receptor cells of the </a:t>
            </a:r>
            <a:r>
              <a:rPr lang="en-US" sz="2400" b="1" dirty="0">
                <a:solidFill>
                  <a:schemeClr val="accent1"/>
                </a:solidFill>
              </a:rPr>
              <a:t>organ of </a:t>
            </a:r>
            <a:r>
              <a:rPr lang="en-US" sz="2400" b="1" dirty="0" err="1">
                <a:solidFill>
                  <a:schemeClr val="accent1"/>
                </a:solidFill>
              </a:rPr>
              <a:t>Corti</a:t>
            </a:r>
            <a:r>
              <a:rPr lang="en-US" sz="2400" b="1" dirty="0">
                <a:solidFill>
                  <a:schemeClr val="accent1"/>
                </a:solidFill>
              </a:rPr>
              <a:t> </a:t>
            </a:r>
            <a:r>
              <a:rPr lang="en-US" sz="2400" dirty="0"/>
              <a:t>are called </a:t>
            </a:r>
            <a:r>
              <a:rPr lang="en-US" sz="2400" b="1" dirty="0">
                <a:solidFill>
                  <a:schemeClr val="accent1"/>
                </a:solidFill>
              </a:rPr>
              <a:t>hair cells</a:t>
            </a:r>
            <a:r>
              <a:rPr lang="en-US" sz="2400" dirty="0"/>
              <a:t>. These cells are </a:t>
            </a:r>
            <a:r>
              <a:rPr lang="en-US" sz="2400" b="1" dirty="0">
                <a:solidFill>
                  <a:schemeClr val="accent1"/>
                </a:solidFill>
              </a:rPr>
              <a:t>mechanoreceptors</a:t>
            </a:r>
            <a:r>
              <a:rPr lang="en-US" sz="2400" dirty="0"/>
              <a:t> that have </a:t>
            </a:r>
            <a:r>
              <a:rPr lang="en-US" sz="2400" dirty="0" err="1"/>
              <a:t>hairlike</a:t>
            </a:r>
            <a:r>
              <a:rPr lang="en-US" sz="2400" dirty="0"/>
              <a:t> stereocilia protruding from one end.</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As sound waves vibrate the basilar membrane, the </a:t>
            </a:r>
            <a:r>
              <a:rPr lang="en-US" sz="2400" b="1" dirty="0">
                <a:solidFill>
                  <a:schemeClr val="accent1"/>
                </a:solidFill>
              </a:rPr>
              <a:t>stereocilia</a:t>
            </a:r>
            <a:r>
              <a:rPr lang="en-US" sz="2400" dirty="0"/>
              <a:t> are bent back and forth, the membrane potential of the hair cells rapidly oscillates, and bursts of neurotransmitter are released onto afferent neurons.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 neurotransmitter released from each hair cell is </a:t>
            </a:r>
            <a:r>
              <a:rPr lang="en-US" sz="2400" b="1" dirty="0">
                <a:solidFill>
                  <a:schemeClr val="accent1"/>
                </a:solidFill>
              </a:rPr>
              <a:t>glutamate </a:t>
            </a:r>
            <a:r>
              <a:rPr lang="en-US" sz="2400" dirty="0"/>
              <a:t>(just like in photoreceptor cells), which binds to and activates protein-binding sites on the terminals of afferent neurons.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This causes the generation of action potentials in the neurons, the axons of which join to form the cochlear branch of the </a:t>
            </a:r>
            <a:r>
              <a:rPr lang="en-US" sz="2400" b="1" dirty="0">
                <a:solidFill>
                  <a:schemeClr val="accent1"/>
                </a:solidFill>
              </a:rPr>
              <a:t>vestibulocochlear nerve (cranial nerve VIII)</a:t>
            </a:r>
            <a:r>
              <a:rPr lang="en-US" sz="2400" dirty="0"/>
              <a:t>. The greater the energy (loudness) of the sound wave, the greater the frequency of action potentials generated in the afferent nerve fibers. </a:t>
            </a:r>
          </a:p>
          <a:p>
            <a:pPr marL="0" indent="0">
              <a:buNone/>
            </a:pPr>
            <a:endParaRPr lang="en-PK" dirty="0"/>
          </a:p>
        </p:txBody>
      </p:sp>
    </p:spTree>
    <p:extLst>
      <p:ext uri="{BB962C8B-B14F-4D97-AF65-F5344CB8AC3E}">
        <p14:creationId xmlns:p14="http://schemas.microsoft.com/office/powerpoint/2010/main" val="3686988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B3984DA-9714-4311-AED1-1EF41021A397}"/>
              </a:ext>
            </a:extLst>
          </p:cNvPr>
          <p:cNvPicPr>
            <a:picLocks noGrp="1" noChangeAspect="1"/>
          </p:cNvPicPr>
          <p:nvPr>
            <p:ph idx="1"/>
          </p:nvPr>
        </p:nvPicPr>
        <p:blipFill>
          <a:blip r:embed="rId2"/>
          <a:stretch>
            <a:fillRect/>
          </a:stretch>
        </p:blipFill>
        <p:spPr>
          <a:xfrm>
            <a:off x="1266092" y="371061"/>
            <a:ext cx="10381957" cy="6086010"/>
          </a:xfrm>
          <a:prstGeom prst="rect">
            <a:avLst/>
          </a:prstGeom>
        </p:spPr>
      </p:pic>
    </p:spTree>
    <p:extLst>
      <p:ext uri="{BB962C8B-B14F-4D97-AF65-F5344CB8AC3E}">
        <p14:creationId xmlns:p14="http://schemas.microsoft.com/office/powerpoint/2010/main" val="33273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B564-8699-40BA-AAA3-087C93DC4850}"/>
              </a:ext>
            </a:extLst>
          </p:cNvPr>
          <p:cNvSpPr>
            <a:spLocks noGrp="1"/>
          </p:cNvSpPr>
          <p:nvPr>
            <p:ph type="title"/>
          </p:nvPr>
        </p:nvSpPr>
        <p:spPr/>
        <p:txBody>
          <a:bodyPr/>
          <a:lstStyle/>
          <a:p>
            <a:r>
              <a:rPr lang="en-US" dirty="0"/>
              <a:t>Neural Pathways in Hearing </a:t>
            </a:r>
            <a:endParaRPr lang="en-PK" dirty="0"/>
          </a:p>
        </p:txBody>
      </p:sp>
      <p:sp>
        <p:nvSpPr>
          <p:cNvPr id="3" name="Content Placeholder 2">
            <a:extLst>
              <a:ext uri="{FF2B5EF4-FFF2-40B4-BE49-F238E27FC236}">
                <a16:creationId xmlns:a16="http://schemas.microsoft.com/office/drawing/2014/main" id="{26223458-36F3-4231-86FB-331CA4CB55A1}"/>
              </a:ext>
            </a:extLst>
          </p:cNvPr>
          <p:cNvSpPr>
            <a:spLocks noGrp="1"/>
          </p:cNvSpPr>
          <p:nvPr>
            <p:ph idx="1"/>
          </p:nvPr>
        </p:nvSpPr>
        <p:spPr/>
        <p:txBody>
          <a:bodyPr>
            <a:normAutofit/>
          </a:bodyPr>
          <a:lstStyle/>
          <a:p>
            <a:pPr>
              <a:lnSpc>
                <a:spcPct val="100000"/>
              </a:lnSpc>
              <a:buFont typeface="Wingdings" panose="05000000000000000000" pitchFamily="2" charset="2"/>
              <a:buChar char="q"/>
            </a:pPr>
            <a:r>
              <a:rPr lang="en-US" sz="2400" dirty="0"/>
              <a:t> Cochlear nerve fibers enter the brainstem and synapse with interneurons there. Fibers from both ears often converge on the same neuron. </a:t>
            </a:r>
          </a:p>
          <a:p>
            <a:pPr marL="0" indent="0">
              <a:lnSpc>
                <a:spcPct val="100000"/>
              </a:lnSpc>
              <a:buNone/>
            </a:pPr>
            <a:endParaRPr lang="en-US" sz="2400" dirty="0"/>
          </a:p>
          <a:p>
            <a:pPr>
              <a:lnSpc>
                <a:spcPct val="100000"/>
              </a:lnSpc>
              <a:buFont typeface="Wingdings" panose="05000000000000000000" pitchFamily="2" charset="2"/>
              <a:buChar char="q"/>
            </a:pPr>
            <a:r>
              <a:rPr lang="en-US" sz="2400" dirty="0"/>
              <a:t> From the brainstem, the information is transmitted via a polysynaptic pathway to the thalamus and on to the auditory cortex in the temporal lobe.</a:t>
            </a:r>
            <a:endParaRPr lang="en-PK" sz="2400" dirty="0"/>
          </a:p>
        </p:txBody>
      </p:sp>
    </p:spTree>
    <p:extLst>
      <p:ext uri="{BB962C8B-B14F-4D97-AF65-F5344CB8AC3E}">
        <p14:creationId xmlns:p14="http://schemas.microsoft.com/office/powerpoint/2010/main" val="2506990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9C3F6-70C3-4F89-8803-9D0F366D733A}"/>
              </a:ext>
            </a:extLst>
          </p:cNvPr>
          <p:cNvSpPr>
            <a:spLocks noGrp="1"/>
          </p:cNvSpPr>
          <p:nvPr>
            <p:ph type="title"/>
          </p:nvPr>
        </p:nvSpPr>
        <p:spPr/>
        <p:txBody>
          <a:bodyPr/>
          <a:lstStyle/>
          <a:p>
            <a:r>
              <a:rPr lang="en-US" dirty="0"/>
              <a:t>Vestibular System</a:t>
            </a:r>
            <a:endParaRPr lang="en-PK" dirty="0"/>
          </a:p>
        </p:txBody>
      </p:sp>
      <p:sp>
        <p:nvSpPr>
          <p:cNvPr id="3" name="Content Placeholder 2">
            <a:extLst>
              <a:ext uri="{FF2B5EF4-FFF2-40B4-BE49-F238E27FC236}">
                <a16:creationId xmlns:a16="http://schemas.microsoft.com/office/drawing/2014/main" id="{83AF25C0-97D1-4863-9035-8B967BA32460}"/>
              </a:ext>
            </a:extLst>
          </p:cNvPr>
          <p:cNvSpPr>
            <a:spLocks noGrp="1"/>
          </p:cNvSpPr>
          <p:nvPr>
            <p:ph idx="1"/>
          </p:nvPr>
        </p:nvSpPr>
        <p:spPr/>
        <p:txBody>
          <a:bodyPr/>
          <a:lstStyle/>
          <a:p>
            <a:pPr>
              <a:buFont typeface="Wingdings" panose="05000000000000000000" pitchFamily="2" charset="2"/>
              <a:buChar char="q"/>
            </a:pPr>
            <a:r>
              <a:rPr lang="en-US" sz="2400" dirty="0"/>
              <a:t> A vestibular apparatus lies in the temporal bone on each side of the head and consists of three semicircular canals, a utricle, and a saccule.</a:t>
            </a:r>
          </a:p>
          <a:p>
            <a:pPr marL="0" indent="0">
              <a:buNone/>
            </a:pPr>
            <a:endParaRPr lang="en-US" sz="2400" dirty="0"/>
          </a:p>
          <a:p>
            <a:pPr>
              <a:buFont typeface="Wingdings" panose="05000000000000000000" pitchFamily="2" charset="2"/>
              <a:buChar char="q"/>
            </a:pPr>
            <a:r>
              <a:rPr lang="en-US" sz="2400" dirty="0"/>
              <a:t> Receptor cells of the semicircular canals, contain stereocilia, the movement causes bending of the stereocilia and alteration in the rate of release of neurotransmitter from the hair cells.</a:t>
            </a:r>
          </a:p>
          <a:p>
            <a:pPr marL="0" indent="0">
              <a:buNone/>
            </a:pPr>
            <a:endParaRPr lang="en-PK" dirty="0"/>
          </a:p>
        </p:txBody>
      </p:sp>
    </p:spTree>
    <p:extLst>
      <p:ext uri="{BB962C8B-B14F-4D97-AF65-F5344CB8AC3E}">
        <p14:creationId xmlns:p14="http://schemas.microsoft.com/office/powerpoint/2010/main" val="3369488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CE5BE696-AD48-4DB4-99A8-B92392DAE185}"/>
              </a:ext>
            </a:extLst>
          </p:cNvPr>
          <p:cNvPicPr>
            <a:picLocks noGrp="1" noChangeAspect="1"/>
          </p:cNvPicPr>
          <p:nvPr>
            <p:ph idx="1"/>
          </p:nvPr>
        </p:nvPicPr>
        <p:blipFill>
          <a:blip r:embed="rId2"/>
          <a:stretch>
            <a:fillRect/>
          </a:stretch>
        </p:blipFill>
        <p:spPr>
          <a:xfrm>
            <a:off x="1205948" y="424069"/>
            <a:ext cx="10323443" cy="6202017"/>
          </a:xfrm>
          <a:prstGeom prst="rect">
            <a:avLst/>
          </a:prstGeom>
        </p:spPr>
      </p:pic>
    </p:spTree>
    <p:extLst>
      <p:ext uri="{BB962C8B-B14F-4D97-AF65-F5344CB8AC3E}">
        <p14:creationId xmlns:p14="http://schemas.microsoft.com/office/powerpoint/2010/main" val="717601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6C803-0D6C-4616-A6D1-E9C6EDAB21A8}"/>
              </a:ext>
            </a:extLst>
          </p:cNvPr>
          <p:cNvSpPr>
            <a:spLocks noGrp="1"/>
          </p:cNvSpPr>
          <p:nvPr>
            <p:ph type="title"/>
          </p:nvPr>
        </p:nvSpPr>
        <p:spPr/>
        <p:txBody>
          <a:bodyPr/>
          <a:lstStyle/>
          <a:p>
            <a:r>
              <a:rPr lang="en-US" dirty="0"/>
              <a:t>Vestibular Information and Pathways</a:t>
            </a:r>
            <a:endParaRPr lang="en-PK" dirty="0"/>
          </a:p>
        </p:txBody>
      </p:sp>
      <p:sp>
        <p:nvSpPr>
          <p:cNvPr id="3" name="Content Placeholder 2">
            <a:extLst>
              <a:ext uri="{FF2B5EF4-FFF2-40B4-BE49-F238E27FC236}">
                <a16:creationId xmlns:a16="http://schemas.microsoft.com/office/drawing/2014/main" id="{1F86D74A-B11D-407F-BFFE-2A208FBA0616}"/>
              </a:ext>
            </a:extLst>
          </p:cNvPr>
          <p:cNvSpPr>
            <a:spLocks noGrp="1"/>
          </p:cNvSpPr>
          <p:nvPr>
            <p:ph idx="1"/>
          </p:nvPr>
        </p:nvSpPr>
        <p:spPr>
          <a:xfrm>
            <a:off x="1251678" y="2286001"/>
            <a:ext cx="10178322" cy="4189614"/>
          </a:xfrm>
        </p:spPr>
        <p:txBody>
          <a:bodyPr>
            <a:normAutofit/>
          </a:bodyPr>
          <a:lstStyle/>
          <a:p>
            <a:pPr>
              <a:buFont typeface="Wingdings" panose="05000000000000000000" pitchFamily="2" charset="2"/>
              <a:buChar char="ü"/>
            </a:pPr>
            <a:r>
              <a:rPr lang="en-US" sz="2400" dirty="0"/>
              <a:t>Vestibular information is used in three ways. </a:t>
            </a:r>
          </a:p>
          <a:p>
            <a:pPr>
              <a:buFont typeface="Wingdings" panose="05000000000000000000" pitchFamily="2" charset="2"/>
              <a:buChar char="ü"/>
            </a:pPr>
            <a:endParaRPr lang="en-US" sz="2400" dirty="0"/>
          </a:p>
          <a:p>
            <a:pPr>
              <a:buFont typeface="Wingdings" panose="05000000000000000000" pitchFamily="2" charset="2"/>
              <a:buChar char="ü"/>
            </a:pPr>
            <a:r>
              <a:rPr lang="en-US" sz="2400" dirty="0"/>
              <a:t>One is to </a:t>
            </a:r>
            <a:r>
              <a:rPr lang="en-US" sz="2400" b="1" dirty="0">
                <a:solidFill>
                  <a:schemeClr val="accent1"/>
                </a:solidFill>
              </a:rPr>
              <a:t>control the eye muscles </a:t>
            </a:r>
            <a:r>
              <a:rPr lang="en-US" sz="2400" dirty="0"/>
              <a:t>so that, in spite of changes in head position, the eyes can remain fixed on the same point. </a:t>
            </a:r>
          </a:p>
          <a:p>
            <a:pPr>
              <a:buFont typeface="Wingdings" panose="05000000000000000000" pitchFamily="2" charset="2"/>
              <a:buChar char="ü"/>
            </a:pPr>
            <a:endParaRPr lang="en-US" sz="2400" dirty="0"/>
          </a:p>
          <a:p>
            <a:pPr>
              <a:buFont typeface="Wingdings" panose="05000000000000000000" pitchFamily="2" charset="2"/>
              <a:buChar char="ü"/>
            </a:pPr>
            <a:r>
              <a:rPr lang="en-US" sz="2400" dirty="0"/>
              <a:t>The second use of vestibular information is in reflex mechanisms for </a:t>
            </a:r>
            <a:r>
              <a:rPr lang="en-US" sz="2400" b="1" dirty="0">
                <a:solidFill>
                  <a:schemeClr val="accent1"/>
                </a:solidFill>
              </a:rPr>
              <a:t>maintaining upright posture and balance</a:t>
            </a:r>
            <a:r>
              <a:rPr lang="en-US" sz="2400" dirty="0"/>
              <a:t>. The vestibular apparatus functions in the support of the head during movement, orientation of the head in space, and reflexes accompanying locomotion. </a:t>
            </a:r>
            <a:endParaRPr lang="en-PK" sz="2400" dirty="0"/>
          </a:p>
        </p:txBody>
      </p:sp>
    </p:spTree>
    <p:extLst>
      <p:ext uri="{BB962C8B-B14F-4D97-AF65-F5344CB8AC3E}">
        <p14:creationId xmlns:p14="http://schemas.microsoft.com/office/powerpoint/2010/main" val="1386137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601BC9-8071-4234-B943-E8A081B12493}"/>
              </a:ext>
            </a:extLst>
          </p:cNvPr>
          <p:cNvSpPr>
            <a:spLocks noGrp="1"/>
          </p:cNvSpPr>
          <p:nvPr>
            <p:ph idx="1"/>
          </p:nvPr>
        </p:nvSpPr>
        <p:spPr>
          <a:xfrm>
            <a:off x="1251678" y="1510749"/>
            <a:ext cx="10178322" cy="4770782"/>
          </a:xfrm>
        </p:spPr>
        <p:txBody>
          <a:bodyPr>
            <a:normAutofit/>
          </a:bodyPr>
          <a:lstStyle/>
          <a:p>
            <a:pPr>
              <a:buFont typeface="Wingdings" panose="05000000000000000000" pitchFamily="2" charset="2"/>
              <a:buChar char="ü"/>
            </a:pPr>
            <a:r>
              <a:rPr lang="en-US" sz="2400" dirty="0"/>
              <a:t>The third use of vestibular information is in providing </a:t>
            </a:r>
            <a:r>
              <a:rPr lang="en-US" sz="2400" b="1" dirty="0">
                <a:solidFill>
                  <a:schemeClr val="accent1"/>
                </a:solidFill>
              </a:rPr>
              <a:t>conscious awareness of the position and acceleration of the body</a:t>
            </a:r>
            <a:r>
              <a:rPr lang="en-US" sz="2400" dirty="0"/>
              <a:t>, perception of the space surrounding the body, and memory of spatial information. </a:t>
            </a:r>
          </a:p>
          <a:p>
            <a:pPr>
              <a:buFont typeface="Wingdings" panose="05000000000000000000" pitchFamily="2" charset="2"/>
              <a:buChar char="ü"/>
            </a:pPr>
            <a:endParaRPr lang="en-US" sz="2400" dirty="0"/>
          </a:p>
          <a:p>
            <a:pPr>
              <a:buFont typeface="Wingdings" panose="05000000000000000000" pitchFamily="2" charset="2"/>
              <a:buChar char="ü"/>
            </a:pPr>
            <a:r>
              <a:rPr lang="en-US" sz="2400" dirty="0"/>
              <a:t>Information about hair cell stimulation is relayed from the vestibular apparatus to nuclei within the brainstem via the vestibular branch of the vestibulocochlear nerve. </a:t>
            </a:r>
          </a:p>
          <a:p>
            <a:pPr>
              <a:buFont typeface="Wingdings" panose="05000000000000000000" pitchFamily="2" charset="2"/>
              <a:buChar char="ü"/>
            </a:pPr>
            <a:endParaRPr lang="en-US" sz="2400" dirty="0"/>
          </a:p>
          <a:p>
            <a:pPr>
              <a:buFont typeface="Wingdings" panose="05000000000000000000" pitchFamily="2" charset="2"/>
              <a:buChar char="ü"/>
            </a:pPr>
            <a:r>
              <a:rPr lang="en-US" sz="2400" dirty="0"/>
              <a:t>It is transmitted via a polysynaptic pathway through the thalamus to a system of </a:t>
            </a:r>
            <a:r>
              <a:rPr lang="en-US" sz="2400" b="1" dirty="0">
                <a:solidFill>
                  <a:schemeClr val="accent1"/>
                </a:solidFill>
              </a:rPr>
              <a:t>vestibular centers </a:t>
            </a:r>
            <a:r>
              <a:rPr lang="en-US" sz="2400" dirty="0"/>
              <a:t>in the </a:t>
            </a:r>
            <a:r>
              <a:rPr lang="en-US" sz="2400" b="1" dirty="0">
                <a:solidFill>
                  <a:schemeClr val="accent1"/>
                </a:solidFill>
              </a:rPr>
              <a:t>parietal lobe </a:t>
            </a:r>
            <a:r>
              <a:rPr lang="en-US" sz="2400" dirty="0"/>
              <a:t>of the cerebral cortex. </a:t>
            </a:r>
            <a:endParaRPr lang="en-PK" sz="2400" dirty="0"/>
          </a:p>
        </p:txBody>
      </p:sp>
    </p:spTree>
    <p:extLst>
      <p:ext uri="{BB962C8B-B14F-4D97-AF65-F5344CB8AC3E}">
        <p14:creationId xmlns:p14="http://schemas.microsoft.com/office/powerpoint/2010/main" val="2547174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8AD482-27A4-454E-8A3A-84F73CBDA7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22422E2-F15A-43AE-98F1-7210710B0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034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1C4CAA-20A5-412A-9A14-CAD7D68905BA}"/>
              </a:ext>
            </a:extLst>
          </p:cNvPr>
          <p:cNvSpPr>
            <a:spLocks noGrp="1"/>
          </p:cNvSpPr>
          <p:nvPr>
            <p:ph type="title"/>
          </p:nvPr>
        </p:nvSpPr>
        <p:spPr>
          <a:xfrm>
            <a:off x="1251677" y="1078378"/>
            <a:ext cx="2917551" cy="4701244"/>
          </a:xfrm>
        </p:spPr>
        <p:txBody>
          <a:bodyPr anchor="ctr">
            <a:normAutofit/>
          </a:bodyPr>
          <a:lstStyle/>
          <a:p>
            <a:pPr algn="ctr"/>
            <a:r>
              <a:rPr lang="en-US" sz="4800" dirty="0"/>
              <a:t>Audition</a:t>
            </a:r>
            <a:endParaRPr lang="en-PK" sz="4800" dirty="0"/>
          </a:p>
        </p:txBody>
      </p:sp>
      <p:sp>
        <p:nvSpPr>
          <p:cNvPr id="12"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75000"/>
              <a:alpha val="70000"/>
            </a:schemeClr>
          </a:solidFill>
          <a:ln w="0">
            <a:noFill/>
            <a:prstDash val="solid"/>
            <a:round/>
            <a:headEnd/>
            <a:tailEnd/>
          </a:ln>
        </p:spPr>
      </p:sp>
      <p:sp>
        <p:nvSpPr>
          <p:cNvPr id="3" name="Content Placeholder 2">
            <a:extLst>
              <a:ext uri="{FF2B5EF4-FFF2-40B4-BE49-F238E27FC236}">
                <a16:creationId xmlns:a16="http://schemas.microsoft.com/office/drawing/2014/main" id="{AA445795-B63C-43A9-9AC0-ADF999721F59}"/>
              </a:ext>
            </a:extLst>
          </p:cNvPr>
          <p:cNvSpPr>
            <a:spLocks noGrp="1"/>
          </p:cNvSpPr>
          <p:nvPr>
            <p:ph idx="1"/>
          </p:nvPr>
        </p:nvSpPr>
        <p:spPr>
          <a:xfrm>
            <a:off x="5167062" y="1078378"/>
            <a:ext cx="6262938" cy="4701244"/>
          </a:xfrm>
        </p:spPr>
        <p:txBody>
          <a:bodyPr anchor="ctr">
            <a:normAutofit/>
          </a:bodyPr>
          <a:lstStyle/>
          <a:p>
            <a:pPr marL="0" indent="0" algn="ctr">
              <a:lnSpc>
                <a:spcPct val="100000"/>
              </a:lnSpc>
              <a:buNone/>
            </a:pPr>
            <a:r>
              <a:rPr lang="en-US" sz="2400" dirty="0"/>
              <a:t>The sense of </a:t>
            </a:r>
            <a:r>
              <a:rPr lang="en-US" sz="2400" b="1" dirty="0">
                <a:solidFill>
                  <a:schemeClr val="accent1"/>
                </a:solidFill>
              </a:rPr>
              <a:t>audition</a:t>
            </a:r>
            <a:r>
              <a:rPr lang="en-US" sz="2400" dirty="0"/>
              <a:t> (hearing) is based on the physics of sound and the physiology of the external, middle, and inner ear. In addition, there is complex neural processing along pathways to the brain and within brain regions involved in sensing and perceiving </a:t>
            </a:r>
            <a:r>
              <a:rPr lang="en-US" sz="2400" b="1" dirty="0">
                <a:solidFill>
                  <a:schemeClr val="accent1"/>
                </a:solidFill>
              </a:rPr>
              <a:t>acoustic information</a:t>
            </a:r>
            <a:r>
              <a:rPr lang="en-US" sz="2400" dirty="0"/>
              <a:t>. </a:t>
            </a:r>
            <a:endParaRPr lang="en-PK" sz="2400" dirty="0"/>
          </a:p>
        </p:txBody>
      </p:sp>
    </p:spTree>
    <p:extLst>
      <p:ext uri="{BB962C8B-B14F-4D97-AF65-F5344CB8AC3E}">
        <p14:creationId xmlns:p14="http://schemas.microsoft.com/office/powerpoint/2010/main" val="1302529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C720-A580-4645-9A59-D986DA2727BD}"/>
              </a:ext>
            </a:extLst>
          </p:cNvPr>
          <p:cNvSpPr>
            <a:spLocks noGrp="1"/>
          </p:cNvSpPr>
          <p:nvPr>
            <p:ph type="title"/>
          </p:nvPr>
        </p:nvSpPr>
        <p:spPr/>
        <p:txBody>
          <a:bodyPr/>
          <a:lstStyle/>
          <a:p>
            <a:r>
              <a:rPr lang="en-US" dirty="0"/>
              <a:t>Sound</a:t>
            </a:r>
            <a:endParaRPr lang="en-PK" dirty="0"/>
          </a:p>
        </p:txBody>
      </p:sp>
      <p:sp>
        <p:nvSpPr>
          <p:cNvPr id="3" name="Content Placeholder 2">
            <a:extLst>
              <a:ext uri="{FF2B5EF4-FFF2-40B4-BE49-F238E27FC236}">
                <a16:creationId xmlns:a16="http://schemas.microsoft.com/office/drawing/2014/main" id="{51A998E9-9CB3-448B-8C93-ACA479AC382F}"/>
              </a:ext>
            </a:extLst>
          </p:cNvPr>
          <p:cNvSpPr>
            <a:spLocks noGrp="1"/>
          </p:cNvSpPr>
          <p:nvPr>
            <p:ph idx="1"/>
          </p:nvPr>
        </p:nvSpPr>
        <p:spPr/>
        <p:txBody>
          <a:bodyPr>
            <a:normAutofit/>
          </a:bodyPr>
          <a:lstStyle/>
          <a:p>
            <a:pPr>
              <a:lnSpc>
                <a:spcPct val="100000"/>
              </a:lnSpc>
              <a:buFont typeface="Wingdings" panose="05000000000000000000" pitchFamily="2" charset="2"/>
              <a:buChar char="q"/>
            </a:pPr>
            <a:r>
              <a:rPr lang="en-US" sz="2400" dirty="0"/>
              <a:t> Sound energy is transmitted through a gaseous, liquid, or solid medium by setting up a vibration of the medium’s molecules, air being the most common medium in which we hear sound energy. </a:t>
            </a:r>
          </a:p>
          <a:p>
            <a:pPr>
              <a:lnSpc>
                <a:spcPct val="100000"/>
              </a:lnSpc>
              <a:buFont typeface="Wingdings" panose="05000000000000000000" pitchFamily="2" charset="2"/>
              <a:buChar char="q"/>
            </a:pPr>
            <a:endParaRPr lang="en-US" sz="2400" dirty="0"/>
          </a:p>
          <a:p>
            <a:pPr>
              <a:lnSpc>
                <a:spcPct val="100000"/>
              </a:lnSpc>
              <a:buFont typeface="Wingdings" panose="05000000000000000000" pitchFamily="2" charset="2"/>
              <a:buChar char="q"/>
            </a:pPr>
            <a:r>
              <a:rPr lang="en-US" sz="2400" dirty="0"/>
              <a:t> The sounds heard most keenly by human ears are those from sources vibrating at frequencies between </a:t>
            </a:r>
            <a:r>
              <a:rPr lang="en-US" sz="2400" b="1" dirty="0">
                <a:solidFill>
                  <a:schemeClr val="accent1"/>
                </a:solidFill>
              </a:rPr>
              <a:t>1000 and 4000 Hz</a:t>
            </a:r>
            <a:r>
              <a:rPr lang="en-US" sz="2400" dirty="0"/>
              <a:t>, but the entire range of frequencies audible to human beings extends from </a:t>
            </a:r>
            <a:r>
              <a:rPr lang="en-US" sz="2400" b="1" dirty="0">
                <a:solidFill>
                  <a:schemeClr val="accent1"/>
                </a:solidFill>
              </a:rPr>
              <a:t>20 to 20,000 Hz.</a:t>
            </a:r>
            <a:endParaRPr lang="en-PK" sz="2400" b="1" dirty="0">
              <a:solidFill>
                <a:schemeClr val="accent1"/>
              </a:solidFill>
            </a:endParaRPr>
          </a:p>
        </p:txBody>
      </p:sp>
    </p:spTree>
    <p:extLst>
      <p:ext uri="{BB962C8B-B14F-4D97-AF65-F5344CB8AC3E}">
        <p14:creationId xmlns:p14="http://schemas.microsoft.com/office/powerpoint/2010/main" val="2043400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A81AA-B5BD-4586-8830-5840B6664F82}"/>
              </a:ext>
            </a:extLst>
          </p:cNvPr>
          <p:cNvSpPr>
            <a:spLocks noGrp="1"/>
          </p:cNvSpPr>
          <p:nvPr>
            <p:ph type="title"/>
          </p:nvPr>
        </p:nvSpPr>
        <p:spPr>
          <a:xfrm>
            <a:off x="1251678" y="369133"/>
            <a:ext cx="10178322" cy="1492132"/>
          </a:xfrm>
        </p:spPr>
        <p:txBody>
          <a:bodyPr/>
          <a:lstStyle/>
          <a:p>
            <a:r>
              <a:rPr lang="en-US" dirty="0"/>
              <a:t>Sound Transmission in the Ear </a:t>
            </a:r>
            <a:endParaRPr lang="en-PK" dirty="0"/>
          </a:p>
        </p:txBody>
      </p:sp>
      <p:sp>
        <p:nvSpPr>
          <p:cNvPr id="3" name="Content Placeholder 2">
            <a:extLst>
              <a:ext uri="{FF2B5EF4-FFF2-40B4-BE49-F238E27FC236}">
                <a16:creationId xmlns:a16="http://schemas.microsoft.com/office/drawing/2014/main" id="{7DEA5B6E-4F5A-4F79-933C-9289CCB59692}"/>
              </a:ext>
            </a:extLst>
          </p:cNvPr>
          <p:cNvSpPr>
            <a:spLocks noGrp="1"/>
          </p:cNvSpPr>
          <p:nvPr>
            <p:ph idx="1"/>
          </p:nvPr>
        </p:nvSpPr>
        <p:spPr/>
        <p:txBody>
          <a:bodyPr/>
          <a:lstStyle/>
          <a:p>
            <a:pPr marL="0" indent="0">
              <a:buNone/>
            </a:pPr>
            <a:r>
              <a:rPr lang="en-US" sz="2800" b="1" u="sng" dirty="0">
                <a:solidFill>
                  <a:schemeClr val="accent1"/>
                </a:solidFill>
              </a:rPr>
              <a:t>External Ear:</a:t>
            </a:r>
          </a:p>
          <a:p>
            <a:pPr lvl="1">
              <a:lnSpc>
                <a:spcPct val="100000"/>
              </a:lnSpc>
              <a:buFont typeface="Wingdings" panose="05000000000000000000" pitchFamily="2" charset="2"/>
              <a:buChar char="ü"/>
            </a:pPr>
            <a:r>
              <a:rPr lang="en-US" sz="2400" dirty="0"/>
              <a:t>The first step in hearing is the entrance of sound waves into the </a:t>
            </a:r>
            <a:r>
              <a:rPr lang="en-US" sz="2400" b="1" dirty="0">
                <a:solidFill>
                  <a:schemeClr val="accent1"/>
                </a:solidFill>
              </a:rPr>
              <a:t>external auditory canal.</a:t>
            </a:r>
          </a:p>
          <a:p>
            <a:pPr lvl="1">
              <a:lnSpc>
                <a:spcPct val="100000"/>
              </a:lnSpc>
              <a:buFont typeface="Wingdings" panose="05000000000000000000" pitchFamily="2" charset="2"/>
              <a:buChar char="ü"/>
            </a:pPr>
            <a:r>
              <a:rPr lang="en-US" sz="2400" dirty="0"/>
              <a:t> The shapes of the </a:t>
            </a:r>
            <a:r>
              <a:rPr lang="en-US" sz="2400" b="1" dirty="0">
                <a:solidFill>
                  <a:schemeClr val="accent1"/>
                </a:solidFill>
              </a:rPr>
              <a:t>outer ear (the pinna, or auricle) </a:t>
            </a:r>
            <a:r>
              <a:rPr lang="en-US" sz="2400" dirty="0"/>
              <a:t>and the external auditory canal help to amplify and direct the sound.</a:t>
            </a:r>
          </a:p>
          <a:p>
            <a:pPr lvl="1">
              <a:lnSpc>
                <a:spcPct val="100000"/>
              </a:lnSpc>
              <a:buFont typeface="Wingdings" panose="05000000000000000000" pitchFamily="2" charset="2"/>
              <a:buChar char="ü"/>
            </a:pPr>
            <a:r>
              <a:rPr lang="en-US" sz="2400" dirty="0"/>
              <a:t>The sound waves reverberate from the sides and end of the external auditory canal, filling it with the continuous vibrations of pressure waves.</a:t>
            </a:r>
            <a:endParaRPr lang="en-PK" sz="2400" dirty="0"/>
          </a:p>
        </p:txBody>
      </p:sp>
    </p:spTree>
    <p:extLst>
      <p:ext uri="{BB962C8B-B14F-4D97-AF65-F5344CB8AC3E}">
        <p14:creationId xmlns:p14="http://schemas.microsoft.com/office/powerpoint/2010/main" val="245934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F1E390-E3D2-41EC-B28A-1AAC98124866}"/>
              </a:ext>
            </a:extLst>
          </p:cNvPr>
          <p:cNvSpPr>
            <a:spLocks noGrp="1"/>
          </p:cNvSpPr>
          <p:nvPr>
            <p:ph idx="1"/>
          </p:nvPr>
        </p:nvSpPr>
        <p:spPr>
          <a:xfrm>
            <a:off x="1251678" y="609600"/>
            <a:ext cx="10178322" cy="5499651"/>
          </a:xfrm>
        </p:spPr>
        <p:txBody>
          <a:bodyPr>
            <a:normAutofit/>
          </a:bodyPr>
          <a:lstStyle/>
          <a:p>
            <a:pPr lvl="2">
              <a:lnSpc>
                <a:spcPct val="100000"/>
              </a:lnSpc>
              <a:buFont typeface="Wingdings" panose="05000000000000000000" pitchFamily="2" charset="2"/>
              <a:buChar char="ü"/>
            </a:pPr>
            <a:r>
              <a:rPr lang="en-US" sz="2400" dirty="0"/>
              <a:t>The </a:t>
            </a:r>
            <a:r>
              <a:rPr lang="en-US" sz="2400" b="1" dirty="0">
                <a:solidFill>
                  <a:schemeClr val="accent1"/>
                </a:solidFill>
              </a:rPr>
              <a:t>Tympanic membrane (eardrum) </a:t>
            </a:r>
            <a:r>
              <a:rPr lang="en-US" sz="2400" dirty="0"/>
              <a:t>is stretched across the end of the external auditory canal, and as air molecules push against the membrane, they cause it to vibrate at the same frequency as the sound wave.</a:t>
            </a:r>
          </a:p>
          <a:p>
            <a:pPr lvl="2">
              <a:lnSpc>
                <a:spcPct val="100000"/>
              </a:lnSpc>
              <a:buFont typeface="Wingdings" panose="05000000000000000000" pitchFamily="2" charset="2"/>
              <a:buChar char="ü"/>
            </a:pPr>
            <a:endParaRPr lang="en-US" sz="2400" dirty="0"/>
          </a:p>
          <a:p>
            <a:pPr lvl="4">
              <a:lnSpc>
                <a:spcPct val="100000"/>
              </a:lnSpc>
              <a:buFont typeface="Wingdings" panose="05000000000000000000" pitchFamily="2" charset="2"/>
              <a:buChar char="Ø"/>
            </a:pPr>
            <a:r>
              <a:rPr lang="en-US" sz="2400" dirty="0"/>
              <a:t>Under higher pressure during a </a:t>
            </a:r>
            <a:r>
              <a:rPr lang="en-US" sz="2400" b="1" dirty="0">
                <a:solidFill>
                  <a:schemeClr val="accent1"/>
                </a:solidFill>
              </a:rPr>
              <a:t>zone of compression, </a:t>
            </a:r>
            <a:r>
              <a:rPr lang="en-US" sz="2400" dirty="0"/>
              <a:t>the tympanic membrane </a:t>
            </a:r>
            <a:r>
              <a:rPr lang="en-US" sz="2400" b="1" dirty="0">
                <a:solidFill>
                  <a:schemeClr val="accent1"/>
                </a:solidFill>
              </a:rPr>
              <a:t>bows inward</a:t>
            </a:r>
            <a:r>
              <a:rPr lang="en-US" sz="2400" dirty="0"/>
              <a:t>.</a:t>
            </a:r>
          </a:p>
          <a:p>
            <a:pPr lvl="4">
              <a:lnSpc>
                <a:spcPct val="100000"/>
              </a:lnSpc>
              <a:buFont typeface="Wingdings" panose="05000000000000000000" pitchFamily="2" charset="2"/>
              <a:buChar char="Ø"/>
            </a:pPr>
            <a:endParaRPr lang="en-US" sz="2400" dirty="0"/>
          </a:p>
          <a:p>
            <a:pPr lvl="4">
              <a:lnSpc>
                <a:spcPct val="100000"/>
              </a:lnSpc>
              <a:buFont typeface="Wingdings" panose="05000000000000000000" pitchFamily="2" charset="2"/>
              <a:buChar char="Ø"/>
            </a:pPr>
            <a:r>
              <a:rPr lang="en-US" sz="2400" dirty="0"/>
              <a:t>During the subsequent </a:t>
            </a:r>
            <a:r>
              <a:rPr lang="en-US" sz="2400" b="1" dirty="0">
                <a:solidFill>
                  <a:schemeClr val="accent1"/>
                </a:solidFill>
              </a:rPr>
              <a:t>zone of rarefaction</a:t>
            </a:r>
            <a:r>
              <a:rPr lang="en-US" sz="2400" dirty="0"/>
              <a:t>, the membrane </a:t>
            </a:r>
            <a:r>
              <a:rPr lang="en-US" sz="2400" b="1" dirty="0">
                <a:solidFill>
                  <a:schemeClr val="accent1"/>
                </a:solidFill>
              </a:rPr>
              <a:t>bows outward</a:t>
            </a:r>
            <a:r>
              <a:rPr lang="en-US" sz="2400" dirty="0"/>
              <a:t>.</a:t>
            </a:r>
          </a:p>
          <a:p>
            <a:pPr lvl="4">
              <a:lnSpc>
                <a:spcPct val="100000"/>
              </a:lnSpc>
              <a:buFont typeface="Wingdings" panose="05000000000000000000" pitchFamily="2" charset="2"/>
              <a:buChar char="Ø"/>
            </a:pPr>
            <a:endParaRPr lang="en-US" sz="2400" dirty="0"/>
          </a:p>
          <a:p>
            <a:pPr lvl="4">
              <a:lnSpc>
                <a:spcPct val="100000"/>
              </a:lnSpc>
              <a:buFont typeface="Wingdings" panose="05000000000000000000" pitchFamily="2" charset="2"/>
              <a:buChar char="Ø"/>
            </a:pPr>
            <a:r>
              <a:rPr lang="en-US" sz="2400" dirty="0"/>
              <a:t>When the </a:t>
            </a:r>
            <a:r>
              <a:rPr lang="en-US" sz="2400" b="1" dirty="0">
                <a:solidFill>
                  <a:schemeClr val="accent1"/>
                </a:solidFill>
              </a:rPr>
              <a:t>sound ceases</a:t>
            </a:r>
            <a:r>
              <a:rPr lang="en-US" sz="2400" dirty="0"/>
              <a:t>, it returns </a:t>
            </a:r>
            <a:r>
              <a:rPr lang="en-US" sz="2400" b="1" dirty="0">
                <a:solidFill>
                  <a:schemeClr val="accent1"/>
                </a:solidFill>
              </a:rPr>
              <a:t>toward a midpoint.</a:t>
            </a:r>
            <a:endParaRPr lang="en-PK" sz="2400" b="1" dirty="0">
              <a:solidFill>
                <a:schemeClr val="accent1"/>
              </a:solidFill>
            </a:endParaRPr>
          </a:p>
        </p:txBody>
      </p:sp>
    </p:spTree>
    <p:extLst>
      <p:ext uri="{BB962C8B-B14F-4D97-AF65-F5344CB8AC3E}">
        <p14:creationId xmlns:p14="http://schemas.microsoft.com/office/powerpoint/2010/main" val="278349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3A562A-B588-45D2-A835-E68A539ED2D3}"/>
              </a:ext>
            </a:extLst>
          </p:cNvPr>
          <p:cNvSpPr>
            <a:spLocks noGrp="1"/>
          </p:cNvSpPr>
          <p:nvPr>
            <p:ph idx="1"/>
          </p:nvPr>
        </p:nvSpPr>
        <p:spPr>
          <a:xfrm>
            <a:off x="1251678" y="543339"/>
            <a:ext cx="10178322" cy="5804452"/>
          </a:xfrm>
        </p:spPr>
        <p:txBody>
          <a:bodyPr>
            <a:normAutofit/>
          </a:bodyPr>
          <a:lstStyle/>
          <a:p>
            <a:pPr marL="0" indent="0">
              <a:buNone/>
            </a:pPr>
            <a:r>
              <a:rPr lang="en-US" sz="2800" b="1" u="sng" dirty="0">
                <a:solidFill>
                  <a:schemeClr val="accent1"/>
                </a:solidFill>
              </a:rPr>
              <a:t>The Middle and Inner Ear:</a:t>
            </a:r>
          </a:p>
          <a:p>
            <a:pPr lvl="1">
              <a:lnSpc>
                <a:spcPct val="100000"/>
              </a:lnSpc>
              <a:buFont typeface="Wingdings" panose="05000000000000000000" pitchFamily="2" charset="2"/>
              <a:buChar char="ü"/>
            </a:pPr>
            <a:r>
              <a:rPr lang="en-US" sz="2400" dirty="0"/>
              <a:t>The tympanic membrane separates the external auditory canal from the </a:t>
            </a:r>
            <a:r>
              <a:rPr lang="en-US" sz="2400" b="1" dirty="0">
                <a:solidFill>
                  <a:schemeClr val="accent1"/>
                </a:solidFill>
              </a:rPr>
              <a:t>middle ear</a:t>
            </a:r>
            <a:r>
              <a:rPr lang="en-US" sz="2400" dirty="0"/>
              <a:t>, an air-filled cavity in the temporal bone of the skull.</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 pressures in the external auditory canal and middle ear cavity are normally equal to atmospheric pressure.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 middle ear cavity is exposed to atmospheric pressure through the </a:t>
            </a:r>
            <a:r>
              <a:rPr lang="en-US" sz="2400" b="1" dirty="0">
                <a:solidFill>
                  <a:schemeClr val="accent1"/>
                </a:solidFill>
              </a:rPr>
              <a:t>eustachian tube</a:t>
            </a:r>
            <a:r>
              <a:rPr lang="en-US" sz="2400" dirty="0"/>
              <a:t>, which connects the middle ear to the pharynx.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 slit-like ending of this tube in the pharynx is normally closed, but </a:t>
            </a:r>
            <a:r>
              <a:rPr lang="en-US" sz="2400" b="1" dirty="0">
                <a:solidFill>
                  <a:schemeClr val="accent1"/>
                </a:solidFill>
              </a:rPr>
              <a:t>muscle movements open the tube </a:t>
            </a:r>
            <a:r>
              <a:rPr lang="en-US" sz="2400" dirty="0"/>
              <a:t>during </a:t>
            </a:r>
            <a:r>
              <a:rPr lang="en-US" sz="2400" b="1" dirty="0">
                <a:solidFill>
                  <a:schemeClr val="accent1"/>
                </a:solidFill>
              </a:rPr>
              <a:t>yawning</a:t>
            </a:r>
            <a:r>
              <a:rPr lang="en-US" sz="2400" dirty="0"/>
              <a:t>, </a:t>
            </a:r>
            <a:r>
              <a:rPr lang="en-US" sz="2400" b="1" dirty="0">
                <a:solidFill>
                  <a:schemeClr val="accent1"/>
                </a:solidFill>
              </a:rPr>
              <a:t>swallowing,</a:t>
            </a:r>
            <a:r>
              <a:rPr lang="en-US" sz="2400" dirty="0"/>
              <a:t> or </a:t>
            </a:r>
            <a:r>
              <a:rPr lang="en-US" sz="2400" b="1" dirty="0">
                <a:solidFill>
                  <a:schemeClr val="accent1"/>
                </a:solidFill>
              </a:rPr>
              <a:t>sneezing</a:t>
            </a:r>
            <a:r>
              <a:rPr lang="en-US" sz="2400" dirty="0"/>
              <a:t>.</a:t>
            </a:r>
            <a:endParaRPr lang="en-PK" sz="2400" dirty="0"/>
          </a:p>
        </p:txBody>
      </p:sp>
    </p:spTree>
    <p:extLst>
      <p:ext uri="{BB962C8B-B14F-4D97-AF65-F5344CB8AC3E}">
        <p14:creationId xmlns:p14="http://schemas.microsoft.com/office/powerpoint/2010/main" val="200813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654252-8BCC-4F79-9E0B-2229329D8CD8}"/>
              </a:ext>
            </a:extLst>
          </p:cNvPr>
          <p:cNvSpPr>
            <a:spLocks noGrp="1"/>
          </p:cNvSpPr>
          <p:nvPr>
            <p:ph idx="1"/>
          </p:nvPr>
        </p:nvSpPr>
        <p:spPr>
          <a:xfrm>
            <a:off x="1251678" y="609601"/>
            <a:ext cx="10178322" cy="6056242"/>
          </a:xfrm>
        </p:spPr>
        <p:txBody>
          <a:bodyPr/>
          <a:lstStyle/>
          <a:p>
            <a:pPr lvl="1">
              <a:lnSpc>
                <a:spcPct val="100000"/>
              </a:lnSpc>
              <a:buFont typeface="Wingdings" panose="05000000000000000000" pitchFamily="2" charset="2"/>
              <a:buChar char="ü"/>
            </a:pPr>
            <a:r>
              <a:rPr lang="en-US" sz="2400" dirty="0"/>
              <a:t>The second step in hearing is the transmission of sound energy from the tympanic membrane through the middle ear cavity to the inner ear.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 </a:t>
            </a:r>
            <a:r>
              <a:rPr lang="en-US" sz="2400" b="1" dirty="0">
                <a:solidFill>
                  <a:schemeClr val="accent1"/>
                </a:solidFill>
              </a:rPr>
              <a:t>inner ear </a:t>
            </a:r>
            <a:r>
              <a:rPr lang="en-US" sz="2400" dirty="0"/>
              <a:t>consists of the </a:t>
            </a:r>
            <a:r>
              <a:rPr lang="en-US" sz="2400" b="1" dirty="0">
                <a:solidFill>
                  <a:schemeClr val="accent1"/>
                </a:solidFill>
              </a:rPr>
              <a:t>cochlea</a:t>
            </a:r>
            <a:r>
              <a:rPr lang="en-US" sz="2400" dirty="0"/>
              <a:t>–a spiral-shaped, fluid-filled space in the temporal bone–and the </a:t>
            </a:r>
            <a:r>
              <a:rPr lang="en-US" sz="2400" b="1" dirty="0">
                <a:solidFill>
                  <a:schemeClr val="accent1"/>
                </a:solidFill>
              </a:rPr>
              <a:t>semicircular canals</a:t>
            </a:r>
            <a:r>
              <a:rPr lang="en-US" sz="2400" dirty="0"/>
              <a:t>, which contain the sensory organs for balance and movement.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These fluid-filled passages are connected to the cochlea.</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Because liquid is more difficult to move than air, the sound pressure transmitted to the inner ear must be amplified.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This is achieved by a movable chain of </a:t>
            </a:r>
            <a:r>
              <a:rPr lang="en-US" sz="2400" b="1" dirty="0">
                <a:solidFill>
                  <a:schemeClr val="accent1"/>
                </a:solidFill>
              </a:rPr>
              <a:t>three small middle ear bones</a:t>
            </a:r>
            <a:r>
              <a:rPr lang="en-US" sz="2400" dirty="0"/>
              <a:t>, the </a:t>
            </a:r>
            <a:r>
              <a:rPr lang="en-US" sz="2400" b="1" dirty="0">
                <a:solidFill>
                  <a:schemeClr val="accent1"/>
                </a:solidFill>
              </a:rPr>
              <a:t>malleus</a:t>
            </a:r>
            <a:r>
              <a:rPr lang="en-US" sz="2400" dirty="0"/>
              <a:t>, </a:t>
            </a:r>
            <a:r>
              <a:rPr lang="en-US" sz="2400" b="1" dirty="0">
                <a:solidFill>
                  <a:schemeClr val="accent1"/>
                </a:solidFill>
              </a:rPr>
              <a:t>incus</a:t>
            </a:r>
            <a:r>
              <a:rPr lang="en-US" sz="2400" dirty="0"/>
              <a:t>, and </a:t>
            </a:r>
            <a:r>
              <a:rPr lang="en-US" sz="2400" b="1" dirty="0">
                <a:solidFill>
                  <a:schemeClr val="accent1"/>
                </a:solidFill>
              </a:rPr>
              <a:t>stapes.</a:t>
            </a:r>
            <a:endParaRPr lang="en-PK" sz="2400" b="1" dirty="0">
              <a:solidFill>
                <a:schemeClr val="accent1"/>
              </a:solidFill>
            </a:endParaRPr>
          </a:p>
        </p:txBody>
      </p:sp>
    </p:spTree>
    <p:extLst>
      <p:ext uri="{BB962C8B-B14F-4D97-AF65-F5344CB8AC3E}">
        <p14:creationId xmlns:p14="http://schemas.microsoft.com/office/powerpoint/2010/main" val="1913569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EEA1ED-90A5-4CF2-9C2A-1F4B0CD608E4}"/>
              </a:ext>
            </a:extLst>
          </p:cNvPr>
          <p:cNvSpPr>
            <a:spLocks noGrp="1"/>
          </p:cNvSpPr>
          <p:nvPr>
            <p:ph idx="1"/>
          </p:nvPr>
        </p:nvSpPr>
        <p:spPr>
          <a:xfrm>
            <a:off x="1251678" y="940905"/>
            <a:ext cx="10178322" cy="4938688"/>
          </a:xfrm>
        </p:spPr>
        <p:txBody>
          <a:bodyPr/>
          <a:lstStyle/>
          <a:p>
            <a:pPr lvl="1">
              <a:lnSpc>
                <a:spcPct val="100000"/>
              </a:lnSpc>
              <a:buFont typeface="Wingdings" panose="05000000000000000000" pitchFamily="2" charset="2"/>
              <a:buChar char="ü"/>
            </a:pPr>
            <a:r>
              <a:rPr lang="en-US" sz="2400" dirty="0"/>
              <a:t>These bones act as a </a:t>
            </a:r>
            <a:r>
              <a:rPr lang="en-US" sz="2400" b="1" dirty="0">
                <a:solidFill>
                  <a:schemeClr val="accent1"/>
                </a:solidFill>
              </a:rPr>
              <a:t>piston</a:t>
            </a:r>
            <a:r>
              <a:rPr lang="en-US" sz="2400" dirty="0"/>
              <a:t> and couple the vibrations of the tympanic membrane to the </a:t>
            </a:r>
            <a:r>
              <a:rPr lang="en-US" sz="2400" b="1" dirty="0">
                <a:solidFill>
                  <a:schemeClr val="accent1"/>
                </a:solidFill>
              </a:rPr>
              <a:t>oval window</a:t>
            </a:r>
            <a:r>
              <a:rPr lang="en-US" sz="2400" dirty="0"/>
              <a:t>, a membrane-covered opening separating the middle and inner ears.</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The total force of a sound wave applied to the tympanic membrane is transfer to the oval window. </a:t>
            </a:r>
          </a:p>
          <a:p>
            <a:pPr lvl="1">
              <a:lnSpc>
                <a:spcPct val="100000"/>
              </a:lnSpc>
              <a:buFont typeface="Wingdings" panose="05000000000000000000" pitchFamily="2" charset="2"/>
              <a:buChar char="ü"/>
            </a:pPr>
            <a:endParaRPr lang="en-US" sz="2400" dirty="0"/>
          </a:p>
          <a:p>
            <a:pPr lvl="1">
              <a:lnSpc>
                <a:spcPct val="100000"/>
              </a:lnSpc>
              <a:buFont typeface="Wingdings" panose="05000000000000000000" pitchFamily="2" charset="2"/>
              <a:buChar char="ü"/>
            </a:pPr>
            <a:r>
              <a:rPr lang="en-US" sz="2400" dirty="0"/>
              <a:t>However, because the oval window is much smaller than the tympanic membrane, the </a:t>
            </a:r>
            <a:r>
              <a:rPr lang="en-US" sz="2400" b="1" dirty="0">
                <a:solidFill>
                  <a:schemeClr val="accent1"/>
                </a:solidFill>
              </a:rPr>
              <a:t>force per unit area (i.e., the pressure) is increased 15 to 20 times. </a:t>
            </a:r>
            <a:endParaRPr lang="en-PK" sz="2400" b="1" dirty="0">
              <a:solidFill>
                <a:schemeClr val="accent1"/>
              </a:solidFill>
            </a:endParaRPr>
          </a:p>
        </p:txBody>
      </p:sp>
    </p:spTree>
    <p:extLst>
      <p:ext uri="{BB962C8B-B14F-4D97-AF65-F5344CB8AC3E}">
        <p14:creationId xmlns:p14="http://schemas.microsoft.com/office/powerpoint/2010/main" val="3607915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13EC536-7516-47C7-AF24-A74320DFC02C}"/>
              </a:ext>
            </a:extLst>
          </p:cNvPr>
          <p:cNvPicPr>
            <a:picLocks noGrp="1" noChangeAspect="1"/>
          </p:cNvPicPr>
          <p:nvPr>
            <p:ph idx="1"/>
          </p:nvPr>
        </p:nvPicPr>
        <p:blipFill>
          <a:blip r:embed="rId2"/>
          <a:stretch>
            <a:fillRect/>
          </a:stretch>
        </p:blipFill>
        <p:spPr>
          <a:xfrm>
            <a:off x="1113183" y="212035"/>
            <a:ext cx="10363200" cy="6533322"/>
          </a:xfrm>
          <a:prstGeom prst="rect">
            <a:avLst/>
          </a:prstGeom>
        </p:spPr>
      </p:pic>
    </p:spTree>
    <p:extLst>
      <p:ext uri="{BB962C8B-B14F-4D97-AF65-F5344CB8AC3E}">
        <p14:creationId xmlns:p14="http://schemas.microsoft.com/office/powerpoint/2010/main" val="341084375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otalTime>0</TotalTime>
  <Words>1219</Words>
  <Application>Microsoft Office PowerPoint</Application>
  <PresentationFormat>Widescreen</PresentationFormat>
  <Paragraphs>85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Gill Sans MT</vt:lpstr>
      <vt:lpstr>Impact</vt:lpstr>
      <vt:lpstr>Wingdings</vt:lpstr>
      <vt:lpstr>Badge</vt:lpstr>
      <vt:lpstr>The Sensory Systems</vt:lpstr>
      <vt:lpstr>Audition</vt:lpstr>
      <vt:lpstr>Sound</vt:lpstr>
      <vt:lpstr>Sound Transmission in the Ear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Neural Pathways in Hearing </vt:lpstr>
      <vt:lpstr>Vestibular System</vt:lpstr>
      <vt:lpstr>PowerPoint Presentation</vt:lpstr>
      <vt:lpstr>Vestibular Information and Pathways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Sensory Systems</dc:title>
  <dc:creator>mahreen.siddique01@outlook.com</dc:creator>
  <cp:lastModifiedBy>mahreen.siddique01@outlook.com</cp:lastModifiedBy>
  <cp:revision>33</cp:revision>
  <dcterms:created xsi:type="dcterms:W3CDTF">2020-06-14T08:32:44Z</dcterms:created>
  <dcterms:modified xsi:type="dcterms:W3CDTF">2020-07-06T14:27:51Z</dcterms:modified>
</cp:coreProperties>
</file>