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317" r:id="rId3"/>
    <p:sldId id="316" r:id="rId4"/>
    <p:sldId id="318" r:id="rId5"/>
    <p:sldId id="319" r:id="rId6"/>
    <p:sldId id="320" r:id="rId7"/>
    <p:sldId id="321" r:id="rId8"/>
    <p:sldId id="322" r:id="rId9"/>
    <p:sldId id="326" r:id="rId10"/>
    <p:sldId id="323" r:id="rId11"/>
    <p:sldId id="325" r:id="rId12"/>
    <p:sldId id="324"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340" r:id="rId27"/>
    <p:sldId id="34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312BBAA0-6AE2-40D5-87C1-367C7DD507F5}" type="datetimeFigureOut">
              <a:rPr lang="en-PK" smtClean="0"/>
              <a:t>29/06/2020</a:t>
            </a:fld>
            <a:endParaRPr lang="en-PK"/>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PK"/>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3C2D96BC-3565-4EB2-91EA-87CEF4274781}" type="slidenum">
              <a:rPr lang="en-PK" smtClean="0"/>
              <a:t>‹#›</a:t>
            </a:fld>
            <a:endParaRPr lang="en-PK"/>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31244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2BBAA0-6AE2-40D5-87C1-367C7DD507F5}" type="datetimeFigureOut">
              <a:rPr lang="en-PK" smtClean="0"/>
              <a:t>29/06/2020</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3C2D96BC-3565-4EB2-91EA-87CEF4274781}" type="slidenum">
              <a:rPr lang="en-PK" smtClean="0"/>
              <a:t>‹#›</a:t>
            </a:fld>
            <a:endParaRPr lang="en-PK"/>
          </a:p>
        </p:txBody>
      </p:sp>
    </p:spTree>
    <p:extLst>
      <p:ext uri="{BB962C8B-B14F-4D97-AF65-F5344CB8AC3E}">
        <p14:creationId xmlns:p14="http://schemas.microsoft.com/office/powerpoint/2010/main" val="1742804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2BBAA0-6AE2-40D5-87C1-367C7DD507F5}" type="datetimeFigureOut">
              <a:rPr lang="en-PK" smtClean="0"/>
              <a:t>29/06/2020</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3C2D96BC-3565-4EB2-91EA-87CEF4274781}" type="slidenum">
              <a:rPr lang="en-PK" smtClean="0"/>
              <a:t>‹#›</a:t>
            </a:fld>
            <a:endParaRPr lang="en-PK"/>
          </a:p>
        </p:txBody>
      </p:sp>
    </p:spTree>
    <p:extLst>
      <p:ext uri="{BB962C8B-B14F-4D97-AF65-F5344CB8AC3E}">
        <p14:creationId xmlns:p14="http://schemas.microsoft.com/office/powerpoint/2010/main" val="2920592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2BBAA0-6AE2-40D5-87C1-367C7DD507F5}" type="datetimeFigureOut">
              <a:rPr lang="en-PK" smtClean="0"/>
              <a:t>29/06/2020</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3C2D96BC-3565-4EB2-91EA-87CEF4274781}" type="slidenum">
              <a:rPr lang="en-PK" smtClean="0"/>
              <a:t>‹#›</a:t>
            </a:fld>
            <a:endParaRPr lang="en-PK"/>
          </a:p>
        </p:txBody>
      </p:sp>
    </p:spTree>
    <p:extLst>
      <p:ext uri="{BB962C8B-B14F-4D97-AF65-F5344CB8AC3E}">
        <p14:creationId xmlns:p14="http://schemas.microsoft.com/office/powerpoint/2010/main" val="522360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312BBAA0-6AE2-40D5-87C1-367C7DD507F5}" type="datetimeFigureOut">
              <a:rPr lang="en-PK" smtClean="0"/>
              <a:t>29/06/2020</a:t>
            </a:fld>
            <a:endParaRPr lang="en-PK"/>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PK"/>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3C2D96BC-3565-4EB2-91EA-87CEF4274781}" type="slidenum">
              <a:rPr lang="en-PK" smtClean="0"/>
              <a:t>‹#›</a:t>
            </a:fld>
            <a:endParaRPr lang="en-PK"/>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3359448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2BBAA0-6AE2-40D5-87C1-367C7DD507F5}" type="datetimeFigureOut">
              <a:rPr lang="en-PK" smtClean="0"/>
              <a:t>29/06/2020</a:t>
            </a:fld>
            <a:endParaRPr lang="en-PK"/>
          </a:p>
        </p:txBody>
      </p:sp>
      <p:sp>
        <p:nvSpPr>
          <p:cNvPr id="6" name="Footer Placeholder 5"/>
          <p:cNvSpPr>
            <a:spLocks noGrp="1"/>
          </p:cNvSpPr>
          <p:nvPr>
            <p:ph type="ftr" sz="quarter" idx="11"/>
          </p:nvPr>
        </p:nvSpPr>
        <p:spPr/>
        <p:txBody>
          <a:bodyPr/>
          <a:lstStyle/>
          <a:p>
            <a:endParaRPr lang="en-PK"/>
          </a:p>
        </p:txBody>
      </p:sp>
      <p:sp>
        <p:nvSpPr>
          <p:cNvPr id="7" name="Slide Number Placeholder 6"/>
          <p:cNvSpPr>
            <a:spLocks noGrp="1"/>
          </p:cNvSpPr>
          <p:nvPr>
            <p:ph type="sldNum" sz="quarter" idx="12"/>
          </p:nvPr>
        </p:nvSpPr>
        <p:spPr/>
        <p:txBody>
          <a:bodyPr/>
          <a:lstStyle/>
          <a:p>
            <a:fld id="{3C2D96BC-3565-4EB2-91EA-87CEF4274781}" type="slidenum">
              <a:rPr lang="en-PK" smtClean="0"/>
              <a:t>‹#›</a:t>
            </a:fld>
            <a:endParaRPr lang="en-PK"/>
          </a:p>
        </p:txBody>
      </p:sp>
    </p:spTree>
    <p:extLst>
      <p:ext uri="{BB962C8B-B14F-4D97-AF65-F5344CB8AC3E}">
        <p14:creationId xmlns:p14="http://schemas.microsoft.com/office/powerpoint/2010/main" val="166410340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2BBAA0-6AE2-40D5-87C1-367C7DD507F5}" type="datetimeFigureOut">
              <a:rPr lang="en-PK" smtClean="0"/>
              <a:t>29/06/2020</a:t>
            </a:fld>
            <a:endParaRPr lang="en-PK"/>
          </a:p>
        </p:txBody>
      </p:sp>
      <p:sp>
        <p:nvSpPr>
          <p:cNvPr id="8" name="Footer Placeholder 7"/>
          <p:cNvSpPr>
            <a:spLocks noGrp="1"/>
          </p:cNvSpPr>
          <p:nvPr>
            <p:ph type="ftr" sz="quarter" idx="11"/>
          </p:nvPr>
        </p:nvSpPr>
        <p:spPr/>
        <p:txBody>
          <a:bodyPr/>
          <a:lstStyle/>
          <a:p>
            <a:endParaRPr lang="en-PK"/>
          </a:p>
        </p:txBody>
      </p:sp>
      <p:sp>
        <p:nvSpPr>
          <p:cNvPr id="9" name="Slide Number Placeholder 8"/>
          <p:cNvSpPr>
            <a:spLocks noGrp="1"/>
          </p:cNvSpPr>
          <p:nvPr>
            <p:ph type="sldNum" sz="quarter" idx="12"/>
          </p:nvPr>
        </p:nvSpPr>
        <p:spPr/>
        <p:txBody>
          <a:bodyPr/>
          <a:lstStyle/>
          <a:p>
            <a:fld id="{3C2D96BC-3565-4EB2-91EA-87CEF4274781}" type="slidenum">
              <a:rPr lang="en-PK" smtClean="0"/>
              <a:t>‹#›</a:t>
            </a:fld>
            <a:endParaRPr lang="en-PK"/>
          </a:p>
        </p:txBody>
      </p:sp>
    </p:spTree>
    <p:extLst>
      <p:ext uri="{BB962C8B-B14F-4D97-AF65-F5344CB8AC3E}">
        <p14:creationId xmlns:p14="http://schemas.microsoft.com/office/powerpoint/2010/main" val="300799892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2BBAA0-6AE2-40D5-87C1-367C7DD507F5}" type="datetimeFigureOut">
              <a:rPr lang="en-PK" smtClean="0"/>
              <a:t>29/06/2020</a:t>
            </a:fld>
            <a:endParaRPr lang="en-PK"/>
          </a:p>
        </p:txBody>
      </p:sp>
      <p:sp>
        <p:nvSpPr>
          <p:cNvPr id="4" name="Footer Placeholder 3"/>
          <p:cNvSpPr>
            <a:spLocks noGrp="1"/>
          </p:cNvSpPr>
          <p:nvPr>
            <p:ph type="ftr" sz="quarter" idx="11"/>
          </p:nvPr>
        </p:nvSpPr>
        <p:spPr/>
        <p:txBody>
          <a:bodyPr/>
          <a:lstStyle/>
          <a:p>
            <a:endParaRPr lang="en-PK"/>
          </a:p>
        </p:txBody>
      </p:sp>
      <p:sp>
        <p:nvSpPr>
          <p:cNvPr id="5" name="Slide Number Placeholder 4"/>
          <p:cNvSpPr>
            <a:spLocks noGrp="1"/>
          </p:cNvSpPr>
          <p:nvPr>
            <p:ph type="sldNum" sz="quarter" idx="12"/>
          </p:nvPr>
        </p:nvSpPr>
        <p:spPr/>
        <p:txBody>
          <a:bodyPr/>
          <a:lstStyle/>
          <a:p>
            <a:fld id="{3C2D96BC-3565-4EB2-91EA-87CEF4274781}" type="slidenum">
              <a:rPr lang="en-PK" smtClean="0"/>
              <a:t>‹#›</a:t>
            </a:fld>
            <a:endParaRPr lang="en-PK"/>
          </a:p>
        </p:txBody>
      </p:sp>
    </p:spTree>
    <p:extLst>
      <p:ext uri="{BB962C8B-B14F-4D97-AF65-F5344CB8AC3E}">
        <p14:creationId xmlns:p14="http://schemas.microsoft.com/office/powerpoint/2010/main" val="2371478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BBAA0-6AE2-40D5-87C1-367C7DD507F5}" type="datetimeFigureOut">
              <a:rPr lang="en-PK" smtClean="0"/>
              <a:t>29/06/2020</a:t>
            </a:fld>
            <a:endParaRPr lang="en-PK"/>
          </a:p>
        </p:txBody>
      </p:sp>
      <p:sp>
        <p:nvSpPr>
          <p:cNvPr id="3" name="Footer Placeholder 2"/>
          <p:cNvSpPr>
            <a:spLocks noGrp="1"/>
          </p:cNvSpPr>
          <p:nvPr>
            <p:ph type="ftr" sz="quarter" idx="11"/>
          </p:nvPr>
        </p:nvSpPr>
        <p:spPr/>
        <p:txBody>
          <a:bodyPr/>
          <a:lstStyle/>
          <a:p>
            <a:endParaRPr lang="en-PK"/>
          </a:p>
        </p:txBody>
      </p:sp>
      <p:sp>
        <p:nvSpPr>
          <p:cNvPr id="4" name="Slide Number Placeholder 3"/>
          <p:cNvSpPr>
            <a:spLocks noGrp="1"/>
          </p:cNvSpPr>
          <p:nvPr>
            <p:ph type="sldNum" sz="quarter" idx="12"/>
          </p:nvPr>
        </p:nvSpPr>
        <p:spPr/>
        <p:txBody>
          <a:bodyPr/>
          <a:lstStyle/>
          <a:p>
            <a:fld id="{3C2D96BC-3565-4EB2-91EA-87CEF4274781}" type="slidenum">
              <a:rPr lang="en-PK" smtClean="0"/>
              <a:t>‹#›</a:t>
            </a:fld>
            <a:endParaRPr lang="en-PK"/>
          </a:p>
        </p:txBody>
      </p:sp>
    </p:spTree>
    <p:extLst>
      <p:ext uri="{BB962C8B-B14F-4D97-AF65-F5344CB8AC3E}">
        <p14:creationId xmlns:p14="http://schemas.microsoft.com/office/powerpoint/2010/main" val="799539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312BBAA0-6AE2-40D5-87C1-367C7DD507F5}" type="datetimeFigureOut">
              <a:rPr lang="en-PK" smtClean="0"/>
              <a:t>29/06/2020</a:t>
            </a:fld>
            <a:endParaRPr lang="en-PK"/>
          </a:p>
        </p:txBody>
      </p:sp>
      <p:sp>
        <p:nvSpPr>
          <p:cNvPr id="6" name="Footer Placeholder 5"/>
          <p:cNvSpPr>
            <a:spLocks noGrp="1"/>
          </p:cNvSpPr>
          <p:nvPr>
            <p:ph type="ftr" sz="quarter" idx="11"/>
          </p:nvPr>
        </p:nvSpPr>
        <p:spPr>
          <a:xfrm>
            <a:off x="2103620" y="6375679"/>
            <a:ext cx="3482179" cy="345796"/>
          </a:xfrm>
        </p:spPr>
        <p:txBody>
          <a:bodyPr/>
          <a:lstStyle/>
          <a:p>
            <a:endParaRPr lang="en-PK"/>
          </a:p>
        </p:txBody>
      </p:sp>
      <p:sp>
        <p:nvSpPr>
          <p:cNvPr id="7" name="Slide Number Placeholder 6"/>
          <p:cNvSpPr>
            <a:spLocks noGrp="1"/>
          </p:cNvSpPr>
          <p:nvPr>
            <p:ph type="sldNum" sz="quarter" idx="12"/>
          </p:nvPr>
        </p:nvSpPr>
        <p:spPr>
          <a:xfrm>
            <a:off x="5691014" y="6375679"/>
            <a:ext cx="1232456" cy="345796"/>
          </a:xfrm>
        </p:spPr>
        <p:txBody>
          <a:bodyPr/>
          <a:lstStyle/>
          <a:p>
            <a:fld id="{3C2D96BC-3565-4EB2-91EA-87CEF4274781}" type="slidenum">
              <a:rPr lang="en-PK" smtClean="0"/>
              <a:t>‹#›</a:t>
            </a:fld>
            <a:endParaRPr lang="en-PK"/>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68436291"/>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312BBAA0-6AE2-40D5-87C1-367C7DD507F5}" type="datetimeFigureOut">
              <a:rPr lang="en-PK" smtClean="0"/>
              <a:t>29/06/2020</a:t>
            </a:fld>
            <a:endParaRPr lang="en-PK"/>
          </a:p>
        </p:txBody>
      </p:sp>
      <p:sp>
        <p:nvSpPr>
          <p:cNvPr id="6" name="Footer Placeholder 5"/>
          <p:cNvSpPr>
            <a:spLocks noGrp="1"/>
          </p:cNvSpPr>
          <p:nvPr>
            <p:ph type="ftr" sz="quarter" idx="11"/>
          </p:nvPr>
        </p:nvSpPr>
        <p:spPr>
          <a:xfrm>
            <a:off x="2103621" y="6375679"/>
            <a:ext cx="3482178" cy="345796"/>
          </a:xfrm>
        </p:spPr>
        <p:txBody>
          <a:bodyPr/>
          <a:lstStyle/>
          <a:p>
            <a:endParaRPr lang="en-PK"/>
          </a:p>
        </p:txBody>
      </p:sp>
      <p:sp>
        <p:nvSpPr>
          <p:cNvPr id="7" name="Slide Number Placeholder 6"/>
          <p:cNvSpPr>
            <a:spLocks noGrp="1"/>
          </p:cNvSpPr>
          <p:nvPr>
            <p:ph type="sldNum" sz="quarter" idx="12"/>
          </p:nvPr>
        </p:nvSpPr>
        <p:spPr>
          <a:xfrm>
            <a:off x="5687568" y="6375679"/>
            <a:ext cx="1234440" cy="345796"/>
          </a:xfrm>
        </p:spPr>
        <p:txBody>
          <a:bodyPr/>
          <a:lstStyle/>
          <a:p>
            <a:fld id="{3C2D96BC-3565-4EB2-91EA-87CEF4274781}" type="slidenum">
              <a:rPr lang="en-PK" smtClean="0"/>
              <a:t>‹#›</a:t>
            </a:fld>
            <a:endParaRPr lang="en-PK"/>
          </a:p>
        </p:txBody>
      </p:sp>
    </p:spTree>
    <p:extLst>
      <p:ext uri="{BB962C8B-B14F-4D97-AF65-F5344CB8AC3E}">
        <p14:creationId xmlns:p14="http://schemas.microsoft.com/office/powerpoint/2010/main" val="4240349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312BBAA0-6AE2-40D5-87C1-367C7DD507F5}" type="datetimeFigureOut">
              <a:rPr lang="en-PK" smtClean="0"/>
              <a:t>29/06/2020</a:t>
            </a:fld>
            <a:endParaRPr lang="en-PK"/>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PK"/>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C2D96BC-3565-4EB2-91EA-87CEF4274781}" type="slidenum">
              <a:rPr lang="en-PK" smtClean="0"/>
              <a:t>‹#›</a:t>
            </a:fld>
            <a:endParaRPr lang="en-PK"/>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5423303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4FFECA-0832-4FE3-B587-054A0F2D8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377EBD-067E-4F4A-9D8A-323BF7C5D95C}"/>
              </a:ext>
            </a:extLst>
          </p:cNvPr>
          <p:cNvSpPr>
            <a:spLocks noGrp="1"/>
          </p:cNvSpPr>
          <p:nvPr>
            <p:ph type="ctrTitle"/>
          </p:nvPr>
        </p:nvSpPr>
        <p:spPr>
          <a:xfrm>
            <a:off x="1580257" y="864911"/>
            <a:ext cx="9031484" cy="3467282"/>
          </a:xfrm>
        </p:spPr>
        <p:txBody>
          <a:bodyPr anchor="b">
            <a:normAutofit/>
          </a:bodyPr>
          <a:lstStyle/>
          <a:p>
            <a:r>
              <a:rPr lang="x-none" sz="8000" b="1" dirty="0"/>
              <a:t>The Sensory Systems</a:t>
            </a:r>
            <a:endParaRPr lang="en-PK" sz="8000" dirty="0"/>
          </a:p>
        </p:txBody>
      </p:sp>
      <p:sp>
        <p:nvSpPr>
          <p:cNvPr id="10" name="Freeform: Shape 9">
            <a:extLst>
              <a:ext uri="{FF2B5EF4-FFF2-40B4-BE49-F238E27FC236}">
                <a16:creationId xmlns:a16="http://schemas.microsoft.com/office/drawing/2014/main" id="{C65858E6-5C0F-4AAE-A1AC-29BA07FFE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7"/>
            <a:ext cx="12192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8C11DD82-BB09-41F2-AEEC-6F33659CEF85}"/>
              </a:ext>
            </a:extLst>
          </p:cNvPr>
          <p:cNvSpPr>
            <a:spLocks noGrp="1"/>
          </p:cNvSpPr>
          <p:nvPr>
            <p:ph type="subTitle" idx="1"/>
          </p:nvPr>
        </p:nvSpPr>
        <p:spPr>
          <a:xfrm>
            <a:off x="2073314" y="5493376"/>
            <a:ext cx="8045373" cy="742279"/>
          </a:xfrm>
        </p:spPr>
        <p:txBody>
          <a:bodyPr anchor="ctr">
            <a:normAutofit fontScale="62500" lnSpcReduction="20000"/>
          </a:bodyPr>
          <a:lstStyle/>
          <a:p>
            <a:r>
              <a:rPr lang="en-US" sz="1800" dirty="0">
                <a:solidFill>
                  <a:srgbClr val="2A1A00"/>
                </a:solidFill>
              </a:rPr>
              <a:t>Prepared by:</a:t>
            </a:r>
          </a:p>
          <a:p>
            <a:r>
              <a:rPr lang="en-US" sz="1800" dirty="0" err="1">
                <a:solidFill>
                  <a:srgbClr val="2A1A00"/>
                </a:solidFill>
              </a:rPr>
              <a:t>Mahreen</a:t>
            </a:r>
            <a:r>
              <a:rPr lang="en-US" sz="1800" dirty="0">
                <a:solidFill>
                  <a:srgbClr val="2A1A00"/>
                </a:solidFill>
              </a:rPr>
              <a:t> </a:t>
            </a:r>
            <a:r>
              <a:rPr lang="en-US" sz="1800" dirty="0" err="1">
                <a:solidFill>
                  <a:srgbClr val="2A1A00"/>
                </a:solidFill>
              </a:rPr>
              <a:t>siddique</a:t>
            </a:r>
            <a:endParaRPr lang="en-US" sz="1800" dirty="0">
              <a:solidFill>
                <a:srgbClr val="2A1A00"/>
              </a:solidFill>
            </a:endParaRPr>
          </a:p>
          <a:p>
            <a:r>
              <a:rPr lang="en-US" sz="1800" dirty="0">
                <a:solidFill>
                  <a:srgbClr val="2A1A00"/>
                </a:solidFill>
              </a:rPr>
              <a:t>Lecturer (</a:t>
            </a:r>
            <a:r>
              <a:rPr lang="en-US" sz="1800" dirty="0" err="1">
                <a:solidFill>
                  <a:srgbClr val="2A1A00"/>
                </a:solidFill>
              </a:rPr>
              <a:t>rlcp</a:t>
            </a:r>
            <a:r>
              <a:rPr lang="en-US" sz="1800" dirty="0">
                <a:solidFill>
                  <a:srgbClr val="2A1A00"/>
                </a:solidFill>
              </a:rPr>
              <a:t>)</a:t>
            </a:r>
            <a:endParaRPr lang="en-PK" sz="1800" dirty="0">
              <a:solidFill>
                <a:srgbClr val="2A1A00"/>
              </a:solidFill>
            </a:endParaRPr>
          </a:p>
        </p:txBody>
      </p:sp>
    </p:spTree>
    <p:extLst>
      <p:ext uri="{BB962C8B-B14F-4D97-AF65-F5344CB8AC3E}">
        <p14:creationId xmlns:p14="http://schemas.microsoft.com/office/powerpoint/2010/main" val="2497597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063B7-DF4C-4A74-A12F-EDAFBA87A758}"/>
              </a:ext>
            </a:extLst>
          </p:cNvPr>
          <p:cNvSpPr>
            <a:spLocks noGrp="1"/>
          </p:cNvSpPr>
          <p:nvPr>
            <p:ph type="title"/>
          </p:nvPr>
        </p:nvSpPr>
        <p:spPr/>
        <p:txBody>
          <a:bodyPr/>
          <a:lstStyle/>
          <a:p>
            <a:r>
              <a:rPr lang="en-US" dirty="0"/>
              <a:t>The Optics of Vision </a:t>
            </a:r>
            <a:endParaRPr lang="en-PK" dirty="0"/>
          </a:p>
        </p:txBody>
      </p:sp>
      <p:sp>
        <p:nvSpPr>
          <p:cNvPr id="3" name="Content Placeholder 2">
            <a:extLst>
              <a:ext uri="{FF2B5EF4-FFF2-40B4-BE49-F238E27FC236}">
                <a16:creationId xmlns:a16="http://schemas.microsoft.com/office/drawing/2014/main" id="{DF668D4B-8093-4038-B70B-AF108FCA635F}"/>
              </a:ext>
            </a:extLst>
          </p:cNvPr>
          <p:cNvSpPr>
            <a:spLocks noGrp="1"/>
          </p:cNvSpPr>
          <p:nvPr>
            <p:ph idx="1"/>
          </p:nvPr>
        </p:nvSpPr>
        <p:spPr/>
        <p:txBody>
          <a:bodyPr>
            <a:normAutofit/>
          </a:bodyPr>
          <a:lstStyle/>
          <a:p>
            <a:pPr>
              <a:lnSpc>
                <a:spcPct val="100000"/>
              </a:lnSpc>
              <a:buFont typeface="Wingdings" panose="05000000000000000000" pitchFamily="2" charset="2"/>
              <a:buChar char="q"/>
            </a:pPr>
            <a:r>
              <a:rPr lang="en-US" sz="2400" dirty="0"/>
              <a:t> When light waves diverging from a point on an object pass from air into the curved surfaces of the cornea and lens of the eye, they are refracted inward, converging back into a point on the retina.</a:t>
            </a:r>
          </a:p>
          <a:p>
            <a:pPr marL="0" indent="0">
              <a:lnSpc>
                <a:spcPct val="100000"/>
              </a:lnSpc>
              <a:buNone/>
            </a:pPr>
            <a:r>
              <a:rPr lang="en-US" sz="2400" dirty="0"/>
              <a:t> </a:t>
            </a:r>
          </a:p>
          <a:p>
            <a:pPr>
              <a:lnSpc>
                <a:spcPct val="100000"/>
              </a:lnSpc>
              <a:buFont typeface="Wingdings" panose="05000000000000000000" pitchFamily="2" charset="2"/>
              <a:buChar char="q"/>
            </a:pPr>
            <a:r>
              <a:rPr lang="en-US" sz="2400" dirty="0"/>
              <a:t> Objects in the center of the field of view are focused onto the fovea centralis, with the image formed upside down and reversed right to left relative to the original source. One of the fascinating features of the brain, however, is that it restores our perception of the image to its proper orientation. </a:t>
            </a:r>
            <a:endParaRPr lang="en-PK" sz="2400" dirty="0"/>
          </a:p>
        </p:txBody>
      </p:sp>
    </p:spTree>
    <p:extLst>
      <p:ext uri="{BB962C8B-B14F-4D97-AF65-F5344CB8AC3E}">
        <p14:creationId xmlns:p14="http://schemas.microsoft.com/office/powerpoint/2010/main" val="2829804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F503F35-A669-4DB0-B72E-E7329BAA225C}"/>
              </a:ext>
            </a:extLst>
          </p:cNvPr>
          <p:cNvPicPr>
            <a:picLocks noGrp="1" noChangeAspect="1"/>
          </p:cNvPicPr>
          <p:nvPr>
            <p:ph idx="1"/>
          </p:nvPr>
        </p:nvPicPr>
        <p:blipFill>
          <a:blip r:embed="rId2"/>
          <a:stretch>
            <a:fillRect/>
          </a:stretch>
        </p:blipFill>
        <p:spPr>
          <a:xfrm>
            <a:off x="940904" y="304800"/>
            <a:ext cx="10694505" cy="6400800"/>
          </a:xfrm>
          <a:prstGeom prst="rect">
            <a:avLst/>
          </a:prstGeom>
        </p:spPr>
      </p:pic>
    </p:spTree>
    <p:extLst>
      <p:ext uri="{BB962C8B-B14F-4D97-AF65-F5344CB8AC3E}">
        <p14:creationId xmlns:p14="http://schemas.microsoft.com/office/powerpoint/2010/main" val="4222128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E2E125-E93E-4905-B977-917168B804BD}"/>
              </a:ext>
            </a:extLst>
          </p:cNvPr>
          <p:cNvSpPr>
            <a:spLocks noGrp="1"/>
          </p:cNvSpPr>
          <p:nvPr>
            <p:ph idx="1"/>
          </p:nvPr>
        </p:nvSpPr>
        <p:spPr>
          <a:xfrm>
            <a:off x="1251678" y="331305"/>
            <a:ext cx="10178322" cy="6334538"/>
          </a:xfrm>
        </p:spPr>
        <p:txBody>
          <a:bodyPr>
            <a:normAutofit lnSpcReduction="10000"/>
          </a:bodyPr>
          <a:lstStyle/>
          <a:p>
            <a:pPr marL="0" indent="0">
              <a:lnSpc>
                <a:spcPct val="100000"/>
              </a:lnSpc>
              <a:buNone/>
            </a:pPr>
            <a:r>
              <a:rPr lang="en-US" sz="2400" dirty="0"/>
              <a:t>The cornea performs the greater part quantitatively of focusing the visual image on the retina, all adjustments for distance are made by changes in lens shape. Such changes are part of the process known as </a:t>
            </a:r>
            <a:r>
              <a:rPr lang="en-US" sz="2400" b="1" dirty="0">
                <a:solidFill>
                  <a:schemeClr val="accent1"/>
                </a:solidFill>
              </a:rPr>
              <a:t>accommodation.</a:t>
            </a:r>
            <a:r>
              <a:rPr lang="en-US" sz="2400" dirty="0"/>
              <a:t> </a:t>
            </a:r>
          </a:p>
          <a:p>
            <a:pPr lvl="2">
              <a:lnSpc>
                <a:spcPct val="100000"/>
              </a:lnSpc>
              <a:buFont typeface="Wingdings" panose="05000000000000000000" pitchFamily="2" charset="2"/>
              <a:buChar char="ü"/>
            </a:pPr>
            <a:r>
              <a:rPr lang="en-US" sz="2400" dirty="0"/>
              <a:t>The shape of the lens is controlled by the ciliary muscle and the tension it applies to the zonular fibers, which attach the ciliary muscle to the lens.</a:t>
            </a:r>
          </a:p>
          <a:p>
            <a:pPr lvl="2">
              <a:lnSpc>
                <a:spcPct val="100000"/>
              </a:lnSpc>
              <a:buFont typeface="Wingdings" panose="05000000000000000000" pitchFamily="2" charset="2"/>
              <a:buChar char="ü"/>
            </a:pPr>
            <a:endParaRPr lang="en-US" sz="2400" dirty="0"/>
          </a:p>
          <a:p>
            <a:pPr lvl="2">
              <a:lnSpc>
                <a:spcPct val="100000"/>
              </a:lnSpc>
              <a:buFont typeface="Wingdings" panose="05000000000000000000" pitchFamily="2" charset="2"/>
              <a:buChar char="ü"/>
            </a:pPr>
            <a:r>
              <a:rPr lang="en-US" sz="2400" dirty="0"/>
              <a:t> To focus on distant objects, the ciliary muscle relaxes and the zonular fibers pull the lens into a flattened, oval shape. </a:t>
            </a:r>
          </a:p>
          <a:p>
            <a:pPr lvl="2">
              <a:lnSpc>
                <a:spcPct val="100000"/>
              </a:lnSpc>
              <a:buFont typeface="Wingdings" panose="05000000000000000000" pitchFamily="2" charset="2"/>
              <a:buChar char="ü"/>
            </a:pPr>
            <a:endParaRPr lang="en-US" sz="2400" dirty="0"/>
          </a:p>
          <a:p>
            <a:pPr lvl="2">
              <a:lnSpc>
                <a:spcPct val="100000"/>
              </a:lnSpc>
              <a:buFont typeface="Wingdings" panose="05000000000000000000" pitchFamily="2" charset="2"/>
              <a:buChar char="ü"/>
            </a:pPr>
            <a:r>
              <a:rPr lang="en-US" sz="2400" dirty="0"/>
              <a:t>Contraction of the ciliary muscles focuses the eye on near objects by releasing the tension on the zonular fibers, which allows the natural elasticity of the lens to return it to a more spherical shape.</a:t>
            </a:r>
          </a:p>
          <a:p>
            <a:pPr marL="914400" lvl="2" indent="0">
              <a:lnSpc>
                <a:spcPct val="100000"/>
              </a:lnSpc>
              <a:buNone/>
            </a:pPr>
            <a:endParaRPr lang="en-US" sz="2400" dirty="0"/>
          </a:p>
          <a:p>
            <a:pPr marL="0" indent="0">
              <a:lnSpc>
                <a:spcPct val="100000"/>
              </a:lnSpc>
              <a:buNone/>
            </a:pPr>
            <a:r>
              <a:rPr lang="en-US" sz="2400" dirty="0"/>
              <a:t>Cornea and lens shape and eyeball length determine the point where light rays converge.</a:t>
            </a:r>
            <a:endParaRPr lang="en-PK" sz="2400" dirty="0"/>
          </a:p>
        </p:txBody>
      </p:sp>
    </p:spTree>
    <p:extLst>
      <p:ext uri="{BB962C8B-B14F-4D97-AF65-F5344CB8AC3E}">
        <p14:creationId xmlns:p14="http://schemas.microsoft.com/office/powerpoint/2010/main" val="771464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C656C42-2529-4717-AEBF-BCA73203F526}"/>
              </a:ext>
            </a:extLst>
          </p:cNvPr>
          <p:cNvPicPr>
            <a:picLocks noGrp="1" noChangeAspect="1"/>
          </p:cNvPicPr>
          <p:nvPr>
            <p:ph idx="1"/>
          </p:nvPr>
        </p:nvPicPr>
        <p:blipFill>
          <a:blip r:embed="rId2"/>
          <a:stretch>
            <a:fillRect/>
          </a:stretch>
        </p:blipFill>
        <p:spPr>
          <a:xfrm>
            <a:off x="1205948" y="265043"/>
            <a:ext cx="10495722" cy="6427305"/>
          </a:xfrm>
          <a:prstGeom prst="rect">
            <a:avLst/>
          </a:prstGeom>
        </p:spPr>
      </p:pic>
    </p:spTree>
    <p:extLst>
      <p:ext uri="{BB962C8B-B14F-4D97-AF65-F5344CB8AC3E}">
        <p14:creationId xmlns:p14="http://schemas.microsoft.com/office/powerpoint/2010/main" val="1718737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4A095-E4B9-4D6F-A1A3-77FFE13B78DE}"/>
              </a:ext>
            </a:extLst>
          </p:cNvPr>
          <p:cNvSpPr>
            <a:spLocks noGrp="1"/>
          </p:cNvSpPr>
          <p:nvPr>
            <p:ph type="title"/>
          </p:nvPr>
        </p:nvSpPr>
        <p:spPr/>
        <p:txBody>
          <a:bodyPr/>
          <a:lstStyle/>
          <a:p>
            <a:r>
              <a:rPr lang="en-US" b="1" dirty="0"/>
              <a:t>Photoreceptor Cells and Phototransduction </a:t>
            </a:r>
            <a:endParaRPr lang="en-PK" b="1" dirty="0"/>
          </a:p>
        </p:txBody>
      </p:sp>
      <p:sp>
        <p:nvSpPr>
          <p:cNvPr id="3" name="Content Placeholder 2">
            <a:extLst>
              <a:ext uri="{FF2B5EF4-FFF2-40B4-BE49-F238E27FC236}">
                <a16:creationId xmlns:a16="http://schemas.microsoft.com/office/drawing/2014/main" id="{40A83185-1225-4336-B2C5-E91931C922DA}"/>
              </a:ext>
            </a:extLst>
          </p:cNvPr>
          <p:cNvSpPr>
            <a:spLocks noGrp="1"/>
          </p:cNvSpPr>
          <p:nvPr>
            <p:ph idx="1"/>
          </p:nvPr>
        </p:nvSpPr>
        <p:spPr/>
        <p:txBody>
          <a:bodyPr>
            <a:normAutofit/>
          </a:bodyPr>
          <a:lstStyle/>
          <a:p>
            <a:pPr>
              <a:lnSpc>
                <a:spcPct val="100000"/>
              </a:lnSpc>
              <a:buFont typeface="Wingdings" panose="05000000000000000000" pitchFamily="2" charset="2"/>
              <a:buChar char="q"/>
            </a:pPr>
            <a:endParaRPr lang="en-US" sz="2400" dirty="0"/>
          </a:p>
          <a:p>
            <a:pPr>
              <a:lnSpc>
                <a:spcPct val="100000"/>
              </a:lnSpc>
              <a:buFont typeface="Wingdings" panose="05000000000000000000" pitchFamily="2" charset="2"/>
              <a:buChar char="q"/>
            </a:pPr>
            <a:endParaRPr lang="en-US" sz="2400" dirty="0"/>
          </a:p>
          <a:p>
            <a:pPr>
              <a:lnSpc>
                <a:spcPct val="100000"/>
              </a:lnSpc>
              <a:buFont typeface="Wingdings" panose="05000000000000000000" pitchFamily="2" charset="2"/>
              <a:buChar char="q"/>
            </a:pPr>
            <a:r>
              <a:rPr lang="en-US" sz="2400" dirty="0"/>
              <a:t> The retina, an extension of the central nervous system, contains photoreceptors and several other cell types that function in the transduction of light waves into visual information. </a:t>
            </a:r>
            <a:endParaRPr lang="en-PK" sz="2400" dirty="0"/>
          </a:p>
        </p:txBody>
      </p:sp>
    </p:spTree>
    <p:extLst>
      <p:ext uri="{BB962C8B-B14F-4D97-AF65-F5344CB8AC3E}">
        <p14:creationId xmlns:p14="http://schemas.microsoft.com/office/powerpoint/2010/main" val="1227372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40E0D2-EC69-414F-A5E1-9CA2902EA7DC}"/>
              </a:ext>
            </a:extLst>
          </p:cNvPr>
          <p:cNvSpPr>
            <a:spLocks noGrp="1"/>
          </p:cNvSpPr>
          <p:nvPr>
            <p:ph idx="1"/>
          </p:nvPr>
        </p:nvSpPr>
        <p:spPr>
          <a:xfrm>
            <a:off x="1251678" y="795131"/>
            <a:ext cx="10178322" cy="5084462"/>
          </a:xfrm>
        </p:spPr>
        <p:txBody>
          <a:bodyPr/>
          <a:lstStyle/>
          <a:p>
            <a:pPr marL="0" indent="0">
              <a:buNone/>
            </a:pPr>
            <a:r>
              <a:rPr lang="en-US" sz="2800" b="1" u="sng" dirty="0">
                <a:solidFill>
                  <a:schemeClr val="accent1"/>
                </a:solidFill>
              </a:rPr>
              <a:t>Photoreceptors:</a:t>
            </a:r>
          </a:p>
          <a:p>
            <a:pPr marL="457200" lvl="1" indent="0">
              <a:buNone/>
            </a:pPr>
            <a:r>
              <a:rPr lang="en-US" sz="2400" dirty="0"/>
              <a:t>Photoreceptors function in the transduction of light waves into visual information.</a:t>
            </a:r>
          </a:p>
          <a:p>
            <a:pPr marL="457200" lvl="1" indent="0">
              <a:buNone/>
            </a:pPr>
            <a:r>
              <a:rPr lang="en-US" sz="2400" dirty="0"/>
              <a:t>The two types of photoreceptors are called </a:t>
            </a:r>
            <a:r>
              <a:rPr lang="en-US" sz="2400" b="1" dirty="0">
                <a:solidFill>
                  <a:schemeClr val="accent1"/>
                </a:solidFill>
              </a:rPr>
              <a:t>rods</a:t>
            </a:r>
            <a:r>
              <a:rPr lang="en-US" sz="2400" b="1" dirty="0"/>
              <a:t> </a:t>
            </a:r>
            <a:r>
              <a:rPr lang="en-US" sz="2400" dirty="0"/>
              <a:t>and </a:t>
            </a:r>
            <a:r>
              <a:rPr lang="en-US" sz="2400" b="1" dirty="0">
                <a:solidFill>
                  <a:schemeClr val="accent1"/>
                </a:solidFill>
              </a:rPr>
              <a:t>cones</a:t>
            </a:r>
            <a:r>
              <a:rPr lang="en-US" sz="2400" b="1" dirty="0"/>
              <a:t>.</a:t>
            </a:r>
          </a:p>
          <a:p>
            <a:pPr lvl="2">
              <a:buFont typeface="Wingdings" panose="05000000000000000000" pitchFamily="2" charset="2"/>
              <a:buChar char="ü"/>
            </a:pPr>
            <a:r>
              <a:rPr lang="en-US" sz="2400" b="1" dirty="0">
                <a:solidFill>
                  <a:schemeClr val="accent1"/>
                </a:solidFill>
              </a:rPr>
              <a:t>The rods </a:t>
            </a:r>
            <a:r>
              <a:rPr lang="en-US" sz="2400" dirty="0"/>
              <a:t>are extremely sensitive and respond to very low levels of illumination.</a:t>
            </a:r>
          </a:p>
          <a:p>
            <a:pPr lvl="2">
              <a:buFont typeface="Wingdings" panose="05000000000000000000" pitchFamily="2" charset="2"/>
              <a:buChar char="ü"/>
            </a:pPr>
            <a:endParaRPr lang="en-US" sz="2400" dirty="0"/>
          </a:p>
          <a:p>
            <a:pPr lvl="2">
              <a:buFont typeface="Wingdings" panose="05000000000000000000" pitchFamily="2" charset="2"/>
              <a:buChar char="ü"/>
            </a:pPr>
            <a:r>
              <a:rPr lang="en-US" sz="2400" b="1" dirty="0">
                <a:solidFill>
                  <a:schemeClr val="accent1"/>
                </a:solidFill>
              </a:rPr>
              <a:t>The cones </a:t>
            </a:r>
            <a:r>
              <a:rPr lang="en-US" sz="2400" dirty="0"/>
              <a:t>are considerably less sensitive and respond only when the light is bright.</a:t>
            </a:r>
          </a:p>
          <a:p>
            <a:pPr marL="457200" lvl="1" indent="0">
              <a:buNone/>
            </a:pPr>
            <a:endParaRPr lang="en-US" sz="2400" dirty="0"/>
          </a:p>
          <a:p>
            <a:pPr marL="0" indent="0">
              <a:buNone/>
            </a:pPr>
            <a:endParaRPr lang="en-PK" dirty="0"/>
          </a:p>
        </p:txBody>
      </p:sp>
    </p:spTree>
    <p:extLst>
      <p:ext uri="{BB962C8B-B14F-4D97-AF65-F5344CB8AC3E}">
        <p14:creationId xmlns:p14="http://schemas.microsoft.com/office/powerpoint/2010/main" val="2135795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E26B10-18F6-4439-A051-889E6D754186}"/>
              </a:ext>
            </a:extLst>
          </p:cNvPr>
          <p:cNvSpPr>
            <a:spLocks noGrp="1"/>
          </p:cNvSpPr>
          <p:nvPr>
            <p:ph idx="1"/>
          </p:nvPr>
        </p:nvSpPr>
        <p:spPr>
          <a:xfrm>
            <a:off x="1251678" y="914401"/>
            <a:ext cx="10178322" cy="4965192"/>
          </a:xfrm>
        </p:spPr>
        <p:txBody>
          <a:bodyPr>
            <a:normAutofit/>
          </a:bodyPr>
          <a:lstStyle/>
          <a:p>
            <a:pPr marL="0" indent="0">
              <a:buNone/>
            </a:pPr>
            <a:r>
              <a:rPr lang="en-US" sz="2800" b="1" dirty="0">
                <a:solidFill>
                  <a:schemeClr val="accent1"/>
                </a:solidFill>
              </a:rPr>
              <a:t>Absorption of Light by Photoreceptors:</a:t>
            </a:r>
          </a:p>
          <a:p>
            <a:pPr lvl="2">
              <a:buFont typeface="Wingdings" panose="05000000000000000000" pitchFamily="2" charset="2"/>
              <a:buChar char="ü"/>
            </a:pPr>
            <a:r>
              <a:rPr lang="en-US" sz="2400" dirty="0"/>
              <a:t>The photoreceptors contain molecules called photopigments, which absorb light.</a:t>
            </a:r>
          </a:p>
          <a:p>
            <a:pPr lvl="2">
              <a:buFont typeface="Wingdings" panose="05000000000000000000" pitchFamily="2" charset="2"/>
              <a:buChar char="ü"/>
            </a:pPr>
            <a:endParaRPr lang="en-US" sz="2400" b="1" dirty="0">
              <a:solidFill>
                <a:schemeClr val="accent1"/>
              </a:solidFill>
            </a:endParaRPr>
          </a:p>
          <a:p>
            <a:pPr lvl="2">
              <a:buFont typeface="Wingdings" panose="05000000000000000000" pitchFamily="2" charset="2"/>
              <a:buChar char="ü"/>
            </a:pPr>
            <a:r>
              <a:rPr lang="en-US" sz="2400" dirty="0"/>
              <a:t>The photopigments of the rods and cones are made up of a protein component (opsin) and a chromophore (retinal, a derivative of vitamin A)</a:t>
            </a:r>
          </a:p>
          <a:p>
            <a:pPr lvl="2">
              <a:buFont typeface="Wingdings" panose="05000000000000000000" pitchFamily="2" charset="2"/>
              <a:buChar char="ü"/>
            </a:pPr>
            <a:endParaRPr lang="en-US" sz="2400" dirty="0"/>
          </a:p>
          <a:p>
            <a:pPr lvl="2">
              <a:buFont typeface="Wingdings" panose="05000000000000000000" pitchFamily="2" charset="2"/>
              <a:buChar char="ü"/>
            </a:pPr>
            <a:r>
              <a:rPr lang="en-US" sz="2400" dirty="0"/>
              <a:t>Each photoreceptor may contain over a billion molecules of photopigment, providing an extremely effective trap for light</a:t>
            </a:r>
            <a:endParaRPr lang="en-US" sz="2400" b="1" i="1" dirty="0"/>
          </a:p>
          <a:p>
            <a:pPr marL="914400" lvl="2" indent="0">
              <a:buNone/>
            </a:pPr>
            <a:endParaRPr lang="en-US" sz="2400" dirty="0"/>
          </a:p>
          <a:p>
            <a:pPr marL="0" indent="0">
              <a:buNone/>
            </a:pPr>
            <a:endParaRPr lang="en-PK" sz="2800" b="1" dirty="0">
              <a:solidFill>
                <a:schemeClr val="accent1"/>
              </a:solidFill>
            </a:endParaRPr>
          </a:p>
        </p:txBody>
      </p:sp>
    </p:spTree>
    <p:extLst>
      <p:ext uri="{BB962C8B-B14F-4D97-AF65-F5344CB8AC3E}">
        <p14:creationId xmlns:p14="http://schemas.microsoft.com/office/powerpoint/2010/main" val="944006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952958-6EEA-4379-8D2B-46AC0866F8D4}"/>
              </a:ext>
            </a:extLst>
          </p:cNvPr>
          <p:cNvSpPr>
            <a:spLocks noGrp="1"/>
          </p:cNvSpPr>
          <p:nvPr>
            <p:ph idx="1"/>
          </p:nvPr>
        </p:nvSpPr>
        <p:spPr>
          <a:xfrm>
            <a:off x="1251678" y="1298713"/>
            <a:ext cx="10178322" cy="4580879"/>
          </a:xfrm>
        </p:spPr>
        <p:txBody>
          <a:bodyPr>
            <a:normAutofit/>
          </a:bodyPr>
          <a:lstStyle/>
          <a:p>
            <a:pPr marL="0" indent="0">
              <a:buNone/>
            </a:pPr>
            <a:r>
              <a:rPr lang="en-US" sz="2800" b="1" dirty="0">
                <a:solidFill>
                  <a:schemeClr val="accent1"/>
                </a:solidFill>
              </a:rPr>
              <a:t>Sensory Transduction in Photoreceptors:</a:t>
            </a:r>
          </a:p>
          <a:p>
            <a:pPr lvl="2">
              <a:buFont typeface="Wingdings" panose="05000000000000000000" pitchFamily="2" charset="2"/>
              <a:buChar char="ü"/>
            </a:pPr>
            <a:r>
              <a:rPr lang="en-US" sz="2400" dirty="0"/>
              <a:t>The photoreceptor is unique because it is the only type of sensory cell that is relatively depolarized (about 235 mV) when it is at rest (i.e., in the dark) </a:t>
            </a:r>
          </a:p>
          <a:p>
            <a:pPr lvl="2">
              <a:buFont typeface="Wingdings" panose="05000000000000000000" pitchFamily="2" charset="2"/>
              <a:buChar char="ü"/>
            </a:pPr>
            <a:endParaRPr lang="en-US" sz="2400" dirty="0"/>
          </a:p>
          <a:p>
            <a:pPr lvl="2">
              <a:buFont typeface="Wingdings" panose="05000000000000000000" pitchFamily="2" charset="2"/>
              <a:buChar char="ü"/>
            </a:pPr>
            <a:r>
              <a:rPr lang="en-US" sz="2400" dirty="0"/>
              <a:t>Hyperpolarized (to about 270 mV) in response to its adequate stimulus. </a:t>
            </a:r>
          </a:p>
          <a:p>
            <a:pPr marL="0" indent="0">
              <a:buNone/>
            </a:pPr>
            <a:endParaRPr lang="en-PK" sz="2800" dirty="0"/>
          </a:p>
        </p:txBody>
      </p:sp>
    </p:spTree>
    <p:extLst>
      <p:ext uri="{BB962C8B-B14F-4D97-AF65-F5344CB8AC3E}">
        <p14:creationId xmlns:p14="http://schemas.microsoft.com/office/powerpoint/2010/main" val="2795230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75375B-2766-43C2-BB00-732D1032BFB5}"/>
              </a:ext>
            </a:extLst>
          </p:cNvPr>
          <p:cNvSpPr>
            <a:spLocks noGrp="1"/>
          </p:cNvSpPr>
          <p:nvPr>
            <p:ph idx="1"/>
          </p:nvPr>
        </p:nvSpPr>
        <p:spPr>
          <a:xfrm>
            <a:off x="1251678" y="1669775"/>
            <a:ext cx="10178322" cy="4209818"/>
          </a:xfrm>
        </p:spPr>
        <p:txBody>
          <a:bodyPr/>
          <a:lstStyle/>
          <a:p>
            <a:pPr marL="0" indent="0">
              <a:buNone/>
            </a:pPr>
            <a:r>
              <a:rPr lang="en-US" sz="2800" b="1" dirty="0">
                <a:solidFill>
                  <a:schemeClr val="accent1"/>
                </a:solidFill>
              </a:rPr>
              <a:t>In Darkness</a:t>
            </a:r>
          </a:p>
          <a:p>
            <a:pPr lvl="2">
              <a:buFont typeface="Wingdings" panose="05000000000000000000" pitchFamily="2" charset="2"/>
              <a:buChar char="ü"/>
            </a:pPr>
            <a:r>
              <a:rPr lang="en-US" sz="2400" dirty="0"/>
              <a:t>Enzyme </a:t>
            </a:r>
            <a:r>
              <a:rPr lang="en-US" sz="2400" b="1" dirty="0"/>
              <a:t>guanylyl cyclase </a:t>
            </a:r>
            <a:r>
              <a:rPr lang="en-US" sz="2400" dirty="0"/>
              <a:t>converts GTP into cyclic GMP (cGMP). The cGMP opens ligand-gated cation channels leading to a persistent influx of Na and Ca</a:t>
            </a:r>
          </a:p>
          <a:p>
            <a:pPr lvl="2">
              <a:buFont typeface="Wingdings" panose="05000000000000000000" pitchFamily="2" charset="2"/>
              <a:buChar char="ü"/>
            </a:pPr>
            <a:endParaRPr lang="en-US" sz="2400" dirty="0"/>
          </a:p>
          <a:p>
            <a:pPr lvl="2">
              <a:buFont typeface="Wingdings" panose="05000000000000000000" pitchFamily="2" charset="2"/>
              <a:buChar char="ü"/>
            </a:pPr>
            <a:r>
              <a:rPr lang="en-US" sz="2400" dirty="0"/>
              <a:t> Thus, in the dark, cGMP concentrations are high and the photoreceptor cell is maintained in a relatively depolarized state.</a:t>
            </a:r>
          </a:p>
          <a:p>
            <a:pPr lvl="2">
              <a:buFont typeface="Wingdings" panose="05000000000000000000" pitchFamily="2" charset="2"/>
              <a:buChar char="ü"/>
            </a:pPr>
            <a:endParaRPr lang="en-US" sz="2400" b="1" dirty="0">
              <a:solidFill>
                <a:schemeClr val="accent1"/>
              </a:solidFill>
            </a:endParaRPr>
          </a:p>
          <a:p>
            <a:pPr marL="0" indent="0">
              <a:buNone/>
            </a:pPr>
            <a:endParaRPr lang="en-PK" dirty="0"/>
          </a:p>
        </p:txBody>
      </p:sp>
    </p:spTree>
    <p:extLst>
      <p:ext uri="{BB962C8B-B14F-4D97-AF65-F5344CB8AC3E}">
        <p14:creationId xmlns:p14="http://schemas.microsoft.com/office/powerpoint/2010/main" val="1563297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DC4E88-C3FF-44E3-971A-160F03007C01}"/>
              </a:ext>
            </a:extLst>
          </p:cNvPr>
          <p:cNvSpPr>
            <a:spLocks noGrp="1"/>
          </p:cNvSpPr>
          <p:nvPr>
            <p:ph idx="1"/>
          </p:nvPr>
        </p:nvSpPr>
        <p:spPr>
          <a:xfrm>
            <a:off x="1251678" y="543339"/>
            <a:ext cx="10178322" cy="6215270"/>
          </a:xfrm>
        </p:spPr>
        <p:txBody>
          <a:bodyPr>
            <a:normAutofit/>
          </a:bodyPr>
          <a:lstStyle/>
          <a:p>
            <a:pPr marL="0" indent="0">
              <a:buNone/>
            </a:pPr>
            <a:r>
              <a:rPr lang="en-US" sz="2800" b="1" dirty="0">
                <a:solidFill>
                  <a:schemeClr val="accent1"/>
                </a:solidFill>
              </a:rPr>
              <a:t>In Light</a:t>
            </a:r>
          </a:p>
          <a:p>
            <a:pPr lvl="2">
              <a:buFont typeface="Wingdings" panose="05000000000000000000" pitchFamily="2" charset="2"/>
              <a:buChar char="ü"/>
            </a:pPr>
            <a:r>
              <a:rPr lang="en-US" sz="2400" dirty="0"/>
              <a:t>In light, a cascade of events leads to hyperpolarization of the photoreceptor cell membrane. </a:t>
            </a:r>
          </a:p>
          <a:p>
            <a:pPr lvl="2">
              <a:buFont typeface="Wingdings" panose="05000000000000000000" pitchFamily="2" charset="2"/>
              <a:buChar char="ü"/>
            </a:pPr>
            <a:endParaRPr lang="en-US" sz="2400" dirty="0"/>
          </a:p>
          <a:p>
            <a:pPr lvl="2">
              <a:buFont typeface="Wingdings" panose="05000000000000000000" pitchFamily="2" charset="2"/>
              <a:buChar char="ü"/>
            </a:pPr>
            <a:r>
              <a:rPr lang="en-US" sz="2400" dirty="0"/>
              <a:t>Energy from photons alters the shape of the opsin protein and promotes an interaction between the opsin and a protein called </a:t>
            </a:r>
            <a:r>
              <a:rPr lang="en-US" sz="2400" b="1" dirty="0" err="1"/>
              <a:t>transducin</a:t>
            </a:r>
            <a:r>
              <a:rPr lang="en-US" sz="2400" dirty="0"/>
              <a:t>.</a:t>
            </a:r>
          </a:p>
          <a:p>
            <a:pPr lvl="2">
              <a:buFont typeface="Wingdings" panose="05000000000000000000" pitchFamily="2" charset="2"/>
              <a:buChar char="ü"/>
            </a:pPr>
            <a:endParaRPr lang="en-US" sz="2400" dirty="0"/>
          </a:p>
          <a:p>
            <a:pPr lvl="2">
              <a:buFont typeface="Wingdings" panose="05000000000000000000" pitchFamily="2" charset="2"/>
              <a:buChar char="ü"/>
            </a:pPr>
            <a:r>
              <a:rPr lang="en-US" sz="2400" dirty="0"/>
              <a:t> </a:t>
            </a:r>
            <a:r>
              <a:rPr lang="en-US" sz="2400" dirty="0" err="1"/>
              <a:t>Transducin</a:t>
            </a:r>
            <a:r>
              <a:rPr lang="en-US" sz="2400" dirty="0"/>
              <a:t> activates the enzyme </a:t>
            </a:r>
            <a:r>
              <a:rPr lang="en-US" sz="2400" b="1" dirty="0"/>
              <a:t>cGMP-phosphodiesterase, </a:t>
            </a:r>
            <a:r>
              <a:rPr lang="en-US" sz="2400" dirty="0"/>
              <a:t>which rapidly degrades cGMP. </a:t>
            </a:r>
          </a:p>
          <a:p>
            <a:pPr lvl="2">
              <a:buFont typeface="Wingdings" panose="05000000000000000000" pitchFamily="2" charset="2"/>
              <a:buChar char="ü"/>
            </a:pPr>
            <a:endParaRPr lang="en-US" sz="2400" dirty="0"/>
          </a:p>
          <a:p>
            <a:pPr lvl="2">
              <a:buFont typeface="Wingdings" panose="05000000000000000000" pitchFamily="2" charset="2"/>
              <a:buChar char="ü"/>
            </a:pPr>
            <a:r>
              <a:rPr lang="en-US" sz="2400" dirty="0"/>
              <a:t>The decrease in cytoplasmic cGMP concentration allows the cation channels to close, and allows the membrane potential to hyperpolarize.</a:t>
            </a:r>
          </a:p>
          <a:p>
            <a:pPr marL="0" indent="0">
              <a:buNone/>
            </a:pPr>
            <a:endParaRPr lang="en-PK" dirty="0"/>
          </a:p>
        </p:txBody>
      </p:sp>
    </p:spTree>
    <p:extLst>
      <p:ext uri="{BB962C8B-B14F-4D97-AF65-F5344CB8AC3E}">
        <p14:creationId xmlns:p14="http://schemas.microsoft.com/office/powerpoint/2010/main" val="818358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03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762F1D-CB62-4265-B533-B4E529950AE0}"/>
              </a:ext>
            </a:extLst>
          </p:cNvPr>
          <p:cNvSpPr>
            <a:spLocks noGrp="1"/>
          </p:cNvSpPr>
          <p:nvPr>
            <p:ph type="title"/>
          </p:nvPr>
        </p:nvSpPr>
        <p:spPr>
          <a:xfrm>
            <a:off x="1251677" y="1078378"/>
            <a:ext cx="2917551" cy="4701244"/>
          </a:xfrm>
        </p:spPr>
        <p:txBody>
          <a:bodyPr anchor="ctr">
            <a:normAutofit/>
          </a:bodyPr>
          <a:lstStyle/>
          <a:p>
            <a:pPr algn="ctr"/>
            <a:r>
              <a:rPr lang="en-US" sz="6600" b="1" dirty="0"/>
              <a:t>Vision</a:t>
            </a:r>
            <a:endParaRPr lang="en-PK" sz="6600" b="1" dirty="0"/>
          </a:p>
        </p:txBody>
      </p:sp>
      <p:sp>
        <p:nvSpPr>
          <p:cNvPr id="12"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3" name="Content Placeholder 2">
            <a:extLst>
              <a:ext uri="{FF2B5EF4-FFF2-40B4-BE49-F238E27FC236}">
                <a16:creationId xmlns:a16="http://schemas.microsoft.com/office/drawing/2014/main" id="{E9DE2911-54AD-44DC-9CAB-8912AD8814AB}"/>
              </a:ext>
            </a:extLst>
          </p:cNvPr>
          <p:cNvSpPr>
            <a:spLocks noGrp="1"/>
          </p:cNvSpPr>
          <p:nvPr>
            <p:ph idx="1"/>
          </p:nvPr>
        </p:nvSpPr>
        <p:spPr>
          <a:xfrm>
            <a:off x="5167062" y="1078378"/>
            <a:ext cx="6262938" cy="4701244"/>
          </a:xfrm>
        </p:spPr>
        <p:txBody>
          <a:bodyPr anchor="ctr">
            <a:normAutofit/>
          </a:bodyPr>
          <a:lstStyle/>
          <a:p>
            <a:pPr marL="0" indent="0" algn="ctr">
              <a:lnSpc>
                <a:spcPct val="100000"/>
              </a:lnSpc>
              <a:buNone/>
            </a:pPr>
            <a:r>
              <a:rPr lang="en-US" sz="2400" dirty="0"/>
              <a:t>Vision is perhaps the most important sense for the day-to-day activities of humans. </a:t>
            </a:r>
            <a:r>
              <a:rPr lang="en-US" sz="2400" b="1" dirty="0">
                <a:solidFill>
                  <a:schemeClr val="accent1"/>
                </a:solidFill>
              </a:rPr>
              <a:t>Perceiving a visual signal requires an organ</a:t>
            </a:r>
            <a:r>
              <a:rPr lang="en-US" sz="2400" dirty="0"/>
              <a:t>—</a:t>
            </a:r>
            <a:r>
              <a:rPr lang="en-US" sz="2400" b="1" dirty="0">
                <a:solidFill>
                  <a:schemeClr val="accent1"/>
                </a:solidFill>
              </a:rPr>
              <a:t>the eye</a:t>
            </a:r>
            <a:r>
              <a:rPr lang="en-US" sz="2400" dirty="0"/>
              <a:t>—capable of </a:t>
            </a:r>
            <a:r>
              <a:rPr lang="en-US" sz="2400" b="1" dirty="0">
                <a:solidFill>
                  <a:schemeClr val="accent1"/>
                </a:solidFill>
              </a:rPr>
              <a:t>focusing </a:t>
            </a:r>
            <a:r>
              <a:rPr lang="en-US" sz="2400" dirty="0"/>
              <a:t>and </a:t>
            </a:r>
            <a:r>
              <a:rPr lang="en-US" sz="2400" b="1" dirty="0">
                <a:solidFill>
                  <a:schemeClr val="accent1"/>
                </a:solidFill>
              </a:rPr>
              <a:t>responding to light </a:t>
            </a:r>
            <a:r>
              <a:rPr lang="en-US" sz="2400" dirty="0"/>
              <a:t>and the appropriate neural pathways and structures to interpret the signal.</a:t>
            </a:r>
            <a:endParaRPr lang="en-PK" sz="2400" dirty="0"/>
          </a:p>
        </p:txBody>
      </p:sp>
    </p:spTree>
    <p:extLst>
      <p:ext uri="{BB962C8B-B14F-4D97-AF65-F5344CB8AC3E}">
        <p14:creationId xmlns:p14="http://schemas.microsoft.com/office/powerpoint/2010/main" val="3360758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33CF5-0356-4E69-8F87-3BBF55BEDB51}"/>
              </a:ext>
            </a:extLst>
          </p:cNvPr>
          <p:cNvSpPr>
            <a:spLocks noGrp="1"/>
          </p:cNvSpPr>
          <p:nvPr>
            <p:ph type="title"/>
          </p:nvPr>
        </p:nvSpPr>
        <p:spPr/>
        <p:txBody>
          <a:bodyPr/>
          <a:lstStyle/>
          <a:p>
            <a:r>
              <a:rPr lang="en-US" dirty="0"/>
              <a:t>Neural Pathways of Vision </a:t>
            </a:r>
            <a:endParaRPr lang="en-PK" dirty="0"/>
          </a:p>
        </p:txBody>
      </p:sp>
      <p:sp>
        <p:nvSpPr>
          <p:cNvPr id="3" name="Content Placeholder 2">
            <a:extLst>
              <a:ext uri="{FF2B5EF4-FFF2-40B4-BE49-F238E27FC236}">
                <a16:creationId xmlns:a16="http://schemas.microsoft.com/office/drawing/2014/main" id="{CDA04FC8-3848-4B70-81F5-B61EFEC91F04}"/>
              </a:ext>
            </a:extLst>
          </p:cNvPr>
          <p:cNvSpPr>
            <a:spLocks noGrp="1"/>
          </p:cNvSpPr>
          <p:nvPr>
            <p:ph idx="1"/>
          </p:nvPr>
        </p:nvSpPr>
        <p:spPr/>
        <p:txBody>
          <a:bodyPr/>
          <a:lstStyle/>
          <a:p>
            <a:pPr>
              <a:lnSpc>
                <a:spcPct val="100000"/>
              </a:lnSpc>
              <a:buFont typeface="Wingdings" panose="05000000000000000000" pitchFamily="2" charset="2"/>
              <a:buChar char="q"/>
            </a:pPr>
            <a:r>
              <a:rPr lang="en-US" sz="2400" dirty="0"/>
              <a:t>Light signals are converted into action potentials through the  interaction of photoreceptors with </a:t>
            </a:r>
            <a:r>
              <a:rPr lang="en-US" sz="2400" b="1" dirty="0"/>
              <a:t>bipolar cells </a:t>
            </a:r>
            <a:r>
              <a:rPr lang="en-US" sz="2400" dirty="0"/>
              <a:t>and </a:t>
            </a:r>
            <a:r>
              <a:rPr lang="en-US" sz="2400" b="1" dirty="0"/>
              <a:t>ganglion cells</a:t>
            </a:r>
          </a:p>
          <a:p>
            <a:pPr>
              <a:lnSpc>
                <a:spcPct val="100000"/>
              </a:lnSpc>
              <a:buFont typeface="Wingdings" panose="05000000000000000000" pitchFamily="2" charset="2"/>
              <a:buChar char="q"/>
            </a:pPr>
            <a:endParaRPr lang="en-US" sz="2400" b="1" dirty="0"/>
          </a:p>
          <a:p>
            <a:pPr>
              <a:lnSpc>
                <a:spcPct val="100000"/>
              </a:lnSpc>
              <a:buFont typeface="Wingdings" panose="05000000000000000000" pitchFamily="2" charset="2"/>
              <a:buChar char="q"/>
            </a:pPr>
            <a:r>
              <a:rPr lang="en-US" sz="2400" dirty="0"/>
              <a:t> Photoreceptors interact with bipolar and ganglion cells in two distinct ways, “ON-pathways” and “OFF-pathways.”</a:t>
            </a:r>
          </a:p>
          <a:p>
            <a:endParaRPr lang="en-PK" dirty="0"/>
          </a:p>
        </p:txBody>
      </p:sp>
    </p:spTree>
    <p:extLst>
      <p:ext uri="{BB962C8B-B14F-4D97-AF65-F5344CB8AC3E}">
        <p14:creationId xmlns:p14="http://schemas.microsoft.com/office/powerpoint/2010/main" val="3906741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8FA39D9-BBD6-4A4C-A5A0-6DCA0BDCE59E}"/>
              </a:ext>
            </a:extLst>
          </p:cNvPr>
          <p:cNvPicPr>
            <a:picLocks noGrp="1" noChangeAspect="1"/>
          </p:cNvPicPr>
          <p:nvPr>
            <p:ph idx="1"/>
          </p:nvPr>
        </p:nvPicPr>
        <p:blipFill>
          <a:blip r:embed="rId2"/>
          <a:stretch>
            <a:fillRect/>
          </a:stretch>
        </p:blipFill>
        <p:spPr>
          <a:xfrm>
            <a:off x="1166191" y="238539"/>
            <a:ext cx="10522225" cy="6506818"/>
          </a:xfrm>
          <a:prstGeom prst="rect">
            <a:avLst/>
          </a:prstGeom>
        </p:spPr>
      </p:pic>
    </p:spTree>
    <p:extLst>
      <p:ext uri="{BB962C8B-B14F-4D97-AF65-F5344CB8AC3E}">
        <p14:creationId xmlns:p14="http://schemas.microsoft.com/office/powerpoint/2010/main" val="54837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3EFFFB-BC40-4019-AFDE-1BA47BF861F0}"/>
              </a:ext>
            </a:extLst>
          </p:cNvPr>
          <p:cNvSpPr>
            <a:spLocks noGrp="1"/>
          </p:cNvSpPr>
          <p:nvPr>
            <p:ph idx="1"/>
          </p:nvPr>
        </p:nvSpPr>
        <p:spPr>
          <a:xfrm>
            <a:off x="1251678" y="940905"/>
            <a:ext cx="10178322" cy="4938688"/>
          </a:xfrm>
        </p:spPr>
        <p:txBody>
          <a:bodyPr/>
          <a:lstStyle/>
          <a:p>
            <a:pPr marL="0" indent="0">
              <a:buNone/>
            </a:pPr>
            <a:r>
              <a:rPr lang="en-US" sz="2800" b="1" dirty="0">
                <a:solidFill>
                  <a:schemeClr val="accent1"/>
                </a:solidFill>
              </a:rPr>
              <a:t>Output from Ganglion Cells </a:t>
            </a:r>
          </a:p>
          <a:p>
            <a:pPr marL="457200" lvl="1" indent="0">
              <a:buNone/>
            </a:pPr>
            <a:r>
              <a:rPr lang="en-US" sz="2400" dirty="0"/>
              <a:t>The axons of the ganglion cells form the output from the retina—the optic nerve, which is cranial nerve II.</a:t>
            </a:r>
          </a:p>
          <a:p>
            <a:pPr marL="457200" lvl="1" indent="0">
              <a:buNone/>
            </a:pPr>
            <a:endParaRPr lang="en-US" sz="2400" dirty="0"/>
          </a:p>
          <a:p>
            <a:pPr marL="457200" lvl="1" indent="0">
              <a:buNone/>
            </a:pPr>
            <a:r>
              <a:rPr lang="en-US" sz="2400" dirty="0"/>
              <a:t>The two optic nerves meet at the base of the brain to form the optic chiasm, where some of the axons cross and travel within the optic tracts to the opposite side of the brain, providing both cerebral hemispheres with input from each eye. </a:t>
            </a:r>
            <a:endParaRPr lang="en-PK" sz="2400" dirty="0"/>
          </a:p>
        </p:txBody>
      </p:sp>
    </p:spTree>
    <p:extLst>
      <p:ext uri="{BB962C8B-B14F-4D97-AF65-F5344CB8AC3E}">
        <p14:creationId xmlns:p14="http://schemas.microsoft.com/office/powerpoint/2010/main" val="406298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2871BDE-2CE2-4D80-87EC-1EABBCA8F3A7}"/>
              </a:ext>
            </a:extLst>
          </p:cNvPr>
          <p:cNvPicPr>
            <a:picLocks noGrp="1" noChangeAspect="1"/>
          </p:cNvPicPr>
          <p:nvPr>
            <p:ph idx="1"/>
          </p:nvPr>
        </p:nvPicPr>
        <p:blipFill>
          <a:blip r:embed="rId2"/>
          <a:stretch>
            <a:fillRect/>
          </a:stretch>
        </p:blipFill>
        <p:spPr>
          <a:xfrm>
            <a:off x="1470991" y="265043"/>
            <a:ext cx="10005392" cy="6374296"/>
          </a:xfrm>
          <a:prstGeom prst="rect">
            <a:avLst/>
          </a:prstGeom>
        </p:spPr>
      </p:pic>
    </p:spTree>
    <p:extLst>
      <p:ext uri="{BB962C8B-B14F-4D97-AF65-F5344CB8AC3E}">
        <p14:creationId xmlns:p14="http://schemas.microsoft.com/office/powerpoint/2010/main" val="3116656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34434-FB51-4A7E-AA3F-507D2F23CEA9}"/>
              </a:ext>
            </a:extLst>
          </p:cNvPr>
          <p:cNvSpPr>
            <a:spLocks noGrp="1"/>
          </p:cNvSpPr>
          <p:nvPr>
            <p:ph type="title"/>
          </p:nvPr>
        </p:nvSpPr>
        <p:spPr/>
        <p:txBody>
          <a:bodyPr/>
          <a:lstStyle/>
          <a:p>
            <a:r>
              <a:rPr lang="en-US" sz="5400" b="1" dirty="0"/>
              <a:t>Color Vision</a:t>
            </a:r>
            <a:endParaRPr lang="en-PK" dirty="0"/>
          </a:p>
        </p:txBody>
      </p:sp>
      <p:sp>
        <p:nvSpPr>
          <p:cNvPr id="3" name="Content Placeholder 2">
            <a:extLst>
              <a:ext uri="{FF2B5EF4-FFF2-40B4-BE49-F238E27FC236}">
                <a16:creationId xmlns:a16="http://schemas.microsoft.com/office/drawing/2014/main" id="{D3AAF8B2-C7C6-460B-8872-A0E6A2DA5B98}"/>
              </a:ext>
            </a:extLst>
          </p:cNvPr>
          <p:cNvSpPr>
            <a:spLocks noGrp="1"/>
          </p:cNvSpPr>
          <p:nvPr>
            <p:ph idx="1"/>
          </p:nvPr>
        </p:nvSpPr>
        <p:spPr>
          <a:xfrm>
            <a:off x="1251678" y="1736035"/>
            <a:ext cx="10178322" cy="4863548"/>
          </a:xfrm>
        </p:spPr>
        <p:txBody>
          <a:bodyPr>
            <a:normAutofit/>
          </a:bodyPr>
          <a:lstStyle/>
          <a:p>
            <a:pPr>
              <a:buFont typeface="Wingdings" panose="05000000000000000000" pitchFamily="2" charset="2"/>
              <a:buChar char="q"/>
            </a:pPr>
            <a:r>
              <a:rPr lang="en-US" sz="2400" dirty="0"/>
              <a:t>The colors we perceive are related to the wavelengths of light that the pigments reflect, absorb, or transmit</a:t>
            </a:r>
          </a:p>
          <a:p>
            <a:pPr>
              <a:buFont typeface="Wingdings" panose="05000000000000000000" pitchFamily="2" charset="2"/>
              <a:buChar char="q"/>
            </a:pPr>
            <a:endParaRPr lang="en-US" sz="2400" dirty="0"/>
          </a:p>
          <a:p>
            <a:pPr>
              <a:buFont typeface="Wingdings" panose="05000000000000000000" pitchFamily="2" charset="2"/>
              <a:buChar char="q"/>
            </a:pPr>
            <a:r>
              <a:rPr lang="en-US" sz="2400" dirty="0"/>
              <a:t>Color vision begins with activation of the photopigments in the cone photoreceptor</a:t>
            </a:r>
          </a:p>
          <a:p>
            <a:pPr>
              <a:buFont typeface="Wingdings" panose="05000000000000000000" pitchFamily="2" charset="2"/>
              <a:buChar char="q"/>
            </a:pPr>
            <a:endParaRPr lang="en-US" sz="2400" dirty="0"/>
          </a:p>
          <a:p>
            <a:pPr>
              <a:buFont typeface="Wingdings" panose="05000000000000000000" pitchFamily="2" charset="2"/>
              <a:buChar char="q"/>
            </a:pPr>
            <a:r>
              <a:rPr lang="en-US" sz="2400" dirty="0"/>
              <a:t>Retinas have three kinds of cones:</a:t>
            </a:r>
          </a:p>
          <a:p>
            <a:pPr lvl="2">
              <a:buFont typeface="Wingdings" panose="05000000000000000000" pitchFamily="2" charset="2"/>
              <a:buChar char="ü"/>
            </a:pPr>
            <a:r>
              <a:rPr lang="en-US" sz="2400" b="1" dirty="0"/>
              <a:t>Red cones </a:t>
            </a:r>
            <a:r>
              <a:rPr lang="en-US" sz="2400" dirty="0"/>
              <a:t>: responding optimally at long wavelengths </a:t>
            </a:r>
          </a:p>
          <a:p>
            <a:pPr lvl="2">
              <a:buFont typeface="Wingdings" panose="05000000000000000000" pitchFamily="2" charset="2"/>
              <a:buChar char="ü"/>
            </a:pPr>
            <a:r>
              <a:rPr lang="en-US" sz="2400" b="1" dirty="0"/>
              <a:t>Green cones</a:t>
            </a:r>
            <a:r>
              <a:rPr lang="en-US" sz="2400" dirty="0"/>
              <a:t>: medium wavelengths </a:t>
            </a:r>
          </a:p>
          <a:p>
            <a:pPr lvl="2">
              <a:buFont typeface="Wingdings" panose="05000000000000000000" pitchFamily="2" charset="2"/>
              <a:buChar char="ü"/>
            </a:pPr>
            <a:r>
              <a:rPr lang="en-US" sz="2400" b="1" dirty="0"/>
              <a:t>Blue cones: </a:t>
            </a:r>
            <a:r>
              <a:rPr lang="en-US" sz="2400" dirty="0"/>
              <a:t>stimulated best at short wavelengths</a:t>
            </a:r>
          </a:p>
          <a:p>
            <a:pPr marL="0" indent="0">
              <a:buNone/>
            </a:pPr>
            <a:endParaRPr lang="en-PK" dirty="0"/>
          </a:p>
        </p:txBody>
      </p:sp>
    </p:spTree>
    <p:extLst>
      <p:ext uri="{BB962C8B-B14F-4D97-AF65-F5344CB8AC3E}">
        <p14:creationId xmlns:p14="http://schemas.microsoft.com/office/powerpoint/2010/main" val="450330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89FC5-BF3A-426B-B238-8353E44DD4A5}"/>
              </a:ext>
            </a:extLst>
          </p:cNvPr>
          <p:cNvSpPr>
            <a:spLocks noGrp="1"/>
          </p:cNvSpPr>
          <p:nvPr>
            <p:ph type="title"/>
          </p:nvPr>
        </p:nvSpPr>
        <p:spPr/>
        <p:txBody>
          <a:bodyPr/>
          <a:lstStyle/>
          <a:p>
            <a:r>
              <a:rPr lang="en-US" b="1" dirty="0"/>
              <a:t>Color Blindness</a:t>
            </a:r>
            <a:endParaRPr lang="en-PK" dirty="0"/>
          </a:p>
        </p:txBody>
      </p:sp>
      <p:sp>
        <p:nvSpPr>
          <p:cNvPr id="3" name="Content Placeholder 2">
            <a:extLst>
              <a:ext uri="{FF2B5EF4-FFF2-40B4-BE49-F238E27FC236}">
                <a16:creationId xmlns:a16="http://schemas.microsoft.com/office/drawing/2014/main" id="{71FFDD2E-19FC-481A-B2ED-2404B2003145}"/>
              </a:ext>
            </a:extLst>
          </p:cNvPr>
          <p:cNvSpPr>
            <a:spLocks noGrp="1"/>
          </p:cNvSpPr>
          <p:nvPr>
            <p:ph idx="1"/>
          </p:nvPr>
        </p:nvSpPr>
        <p:spPr>
          <a:xfrm>
            <a:off x="1251678" y="1590261"/>
            <a:ext cx="10178322" cy="4885354"/>
          </a:xfrm>
        </p:spPr>
        <p:txBody>
          <a:bodyPr>
            <a:normAutofit lnSpcReduction="10000"/>
          </a:bodyPr>
          <a:lstStyle/>
          <a:p>
            <a:pPr>
              <a:buFont typeface="Wingdings" panose="05000000000000000000" pitchFamily="2" charset="2"/>
              <a:buChar char="q"/>
            </a:pPr>
            <a:r>
              <a:rPr lang="en-US" sz="2400" dirty="0"/>
              <a:t>Color blindness results from a recessive mutation in one or more genes encoding the cone pigments</a:t>
            </a:r>
          </a:p>
          <a:p>
            <a:pPr>
              <a:buFont typeface="Wingdings" panose="05000000000000000000" pitchFamily="2" charset="2"/>
              <a:buChar char="q"/>
            </a:pPr>
            <a:endParaRPr lang="en-US" sz="2400" dirty="0"/>
          </a:p>
          <a:p>
            <a:pPr>
              <a:buFont typeface="Wingdings" panose="05000000000000000000" pitchFamily="2" charset="2"/>
              <a:buChar char="q"/>
            </a:pPr>
            <a:r>
              <a:rPr lang="en-US" sz="2400" dirty="0"/>
              <a:t>Men with red–green color blindness lack either the red or the green cone pigments entirely or have them in an abnormal form.</a:t>
            </a:r>
          </a:p>
          <a:p>
            <a:pPr>
              <a:buFont typeface="Wingdings" panose="05000000000000000000" pitchFamily="2" charset="2"/>
              <a:buChar char="q"/>
            </a:pPr>
            <a:endParaRPr lang="en-US" sz="2400" dirty="0"/>
          </a:p>
          <a:p>
            <a:pPr>
              <a:buFont typeface="Wingdings" panose="05000000000000000000" pitchFamily="2" charset="2"/>
              <a:buChar char="q"/>
            </a:pPr>
            <a:r>
              <a:rPr lang="en-US" sz="2400" dirty="0"/>
              <a:t>the discrimination between shades of these colors is poor.</a:t>
            </a:r>
          </a:p>
          <a:p>
            <a:pPr>
              <a:buFont typeface="Wingdings" panose="05000000000000000000" pitchFamily="2" charset="2"/>
              <a:buChar char="q"/>
            </a:pPr>
            <a:endParaRPr lang="en-US" sz="2400" dirty="0"/>
          </a:p>
          <a:p>
            <a:pPr>
              <a:buFont typeface="Wingdings" panose="05000000000000000000" pitchFamily="2" charset="2"/>
              <a:buChar char="q"/>
            </a:pPr>
            <a:r>
              <a:rPr lang="en-US" sz="2400" dirty="0"/>
              <a:t>Genes encoding the red and green cone pigments are located very close to each other on the X chromosome, whereas the gene encoding the blue chromophore is located on chromosome 7.</a:t>
            </a:r>
          </a:p>
          <a:p>
            <a:pPr marL="0" indent="0">
              <a:buNone/>
            </a:pPr>
            <a:endParaRPr lang="en-PK" dirty="0"/>
          </a:p>
        </p:txBody>
      </p:sp>
    </p:spTree>
    <p:extLst>
      <p:ext uri="{BB962C8B-B14F-4D97-AF65-F5344CB8AC3E}">
        <p14:creationId xmlns:p14="http://schemas.microsoft.com/office/powerpoint/2010/main" val="1679609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5B8B5-133E-4C9D-A24E-C5AB08B932B6}"/>
              </a:ext>
            </a:extLst>
          </p:cNvPr>
          <p:cNvSpPr>
            <a:spLocks noGrp="1"/>
          </p:cNvSpPr>
          <p:nvPr>
            <p:ph type="title"/>
          </p:nvPr>
        </p:nvSpPr>
        <p:spPr/>
        <p:txBody>
          <a:bodyPr/>
          <a:lstStyle/>
          <a:p>
            <a:r>
              <a:rPr lang="en-US" b="1" dirty="0"/>
              <a:t>Common Diseases of the Eye</a:t>
            </a:r>
            <a:endParaRPr lang="en-PK" dirty="0"/>
          </a:p>
        </p:txBody>
      </p:sp>
      <p:sp>
        <p:nvSpPr>
          <p:cNvPr id="3" name="Content Placeholder 2">
            <a:extLst>
              <a:ext uri="{FF2B5EF4-FFF2-40B4-BE49-F238E27FC236}">
                <a16:creationId xmlns:a16="http://schemas.microsoft.com/office/drawing/2014/main" id="{C866AC49-DE4C-44B9-8B47-005A36C684E5}"/>
              </a:ext>
            </a:extLst>
          </p:cNvPr>
          <p:cNvSpPr>
            <a:spLocks noGrp="1"/>
          </p:cNvSpPr>
          <p:nvPr>
            <p:ph idx="1"/>
          </p:nvPr>
        </p:nvSpPr>
        <p:spPr/>
        <p:txBody>
          <a:bodyPr/>
          <a:lstStyle/>
          <a:p>
            <a:pPr marL="0" indent="0">
              <a:buNone/>
            </a:pPr>
            <a:r>
              <a:rPr lang="en-US" sz="2800" b="1" dirty="0">
                <a:solidFill>
                  <a:schemeClr val="accent1"/>
                </a:solidFill>
              </a:rPr>
              <a:t>Cataract</a:t>
            </a:r>
          </a:p>
          <a:p>
            <a:pPr lvl="1">
              <a:lnSpc>
                <a:spcPct val="100000"/>
              </a:lnSpc>
              <a:buFont typeface="Wingdings" panose="05000000000000000000" pitchFamily="2" charset="2"/>
              <a:buChar char="ü"/>
            </a:pPr>
            <a:r>
              <a:rPr lang="en-US" b="1" i="1" dirty="0"/>
              <a:t> </a:t>
            </a:r>
            <a:r>
              <a:rPr lang="en-US" sz="2400" dirty="0"/>
              <a:t>An opacity (clouding) of the lens due to the accumulation of proteins in the lens tissue.</a:t>
            </a:r>
          </a:p>
          <a:p>
            <a:pPr marL="457200" lvl="1" indent="0">
              <a:lnSpc>
                <a:spcPct val="100000"/>
              </a:lnSpc>
              <a:buNone/>
            </a:pPr>
            <a:endParaRPr lang="en-US" sz="2400" dirty="0"/>
          </a:p>
          <a:p>
            <a:pPr lvl="1">
              <a:lnSpc>
                <a:spcPct val="100000"/>
              </a:lnSpc>
              <a:buFont typeface="Wingdings" panose="05000000000000000000" pitchFamily="2" charset="2"/>
              <a:buChar char="ü"/>
            </a:pPr>
            <a:r>
              <a:rPr lang="en-US" sz="2400" dirty="0"/>
              <a:t>As the opacity of the lens progresses, significant blurring, loss of night vision, and difficulty focusing on nearby objects occur.</a:t>
            </a:r>
          </a:p>
          <a:p>
            <a:pPr marL="0" indent="0">
              <a:buNone/>
            </a:pPr>
            <a:endParaRPr lang="en-PK" dirty="0"/>
          </a:p>
        </p:txBody>
      </p:sp>
    </p:spTree>
    <p:extLst>
      <p:ext uri="{BB962C8B-B14F-4D97-AF65-F5344CB8AC3E}">
        <p14:creationId xmlns:p14="http://schemas.microsoft.com/office/powerpoint/2010/main" val="3123711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FA6581-101F-4624-BADD-1C0B39CFC451}"/>
              </a:ext>
            </a:extLst>
          </p:cNvPr>
          <p:cNvSpPr>
            <a:spLocks noGrp="1"/>
          </p:cNvSpPr>
          <p:nvPr>
            <p:ph idx="1"/>
          </p:nvPr>
        </p:nvSpPr>
        <p:spPr>
          <a:xfrm>
            <a:off x="1251678" y="2478157"/>
            <a:ext cx="10178322" cy="3401435"/>
          </a:xfrm>
        </p:spPr>
        <p:txBody>
          <a:bodyPr/>
          <a:lstStyle/>
          <a:p>
            <a:pPr marL="0" indent="0">
              <a:buNone/>
            </a:pPr>
            <a:r>
              <a:rPr lang="en-US" sz="2800" b="1" dirty="0">
                <a:solidFill>
                  <a:schemeClr val="accent1"/>
                </a:solidFill>
              </a:rPr>
              <a:t>Glaucoma</a:t>
            </a:r>
          </a:p>
          <a:p>
            <a:pPr lvl="1">
              <a:lnSpc>
                <a:spcPct val="100000"/>
              </a:lnSpc>
              <a:buFont typeface="Wingdings" panose="05000000000000000000" pitchFamily="2" charset="2"/>
              <a:buChar char="ü"/>
            </a:pPr>
            <a:r>
              <a:rPr lang="en-US" sz="2400" dirty="0"/>
              <a:t>Retinal cells are damaged as a result of increased pressure within the eye.</a:t>
            </a:r>
          </a:p>
          <a:p>
            <a:pPr lvl="1">
              <a:lnSpc>
                <a:spcPct val="100000"/>
              </a:lnSpc>
              <a:buFont typeface="Wingdings" panose="05000000000000000000" pitchFamily="2" charset="2"/>
              <a:buChar char="ü"/>
            </a:pPr>
            <a:endParaRPr lang="en-US" sz="2400" dirty="0"/>
          </a:p>
          <a:p>
            <a:pPr lvl="1">
              <a:lnSpc>
                <a:spcPct val="100000"/>
              </a:lnSpc>
              <a:buFont typeface="Wingdings" panose="05000000000000000000" pitchFamily="2" charset="2"/>
              <a:buChar char="ü"/>
            </a:pPr>
            <a:r>
              <a:rPr lang="en-US" sz="2400" dirty="0"/>
              <a:t>The aqueous humor forms faster than it is removed, which results in increased pressure within the eye.</a:t>
            </a:r>
          </a:p>
          <a:p>
            <a:pPr marL="0" indent="0">
              <a:buNone/>
            </a:pPr>
            <a:endParaRPr lang="en-PK" dirty="0"/>
          </a:p>
        </p:txBody>
      </p:sp>
    </p:spTree>
    <p:extLst>
      <p:ext uri="{BB962C8B-B14F-4D97-AF65-F5344CB8AC3E}">
        <p14:creationId xmlns:p14="http://schemas.microsoft.com/office/powerpoint/2010/main" val="3266662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4B4186-A4AD-4109-977A-E31C8E11ACD4}"/>
              </a:ext>
            </a:extLst>
          </p:cNvPr>
          <p:cNvSpPr>
            <a:spLocks noGrp="1"/>
          </p:cNvSpPr>
          <p:nvPr>
            <p:ph idx="1"/>
          </p:nvPr>
        </p:nvSpPr>
        <p:spPr/>
        <p:txBody>
          <a:bodyPr>
            <a:normAutofit/>
          </a:bodyPr>
          <a:lstStyle/>
          <a:p>
            <a:pPr>
              <a:lnSpc>
                <a:spcPct val="100000"/>
              </a:lnSpc>
              <a:buFont typeface="Wingdings" panose="05000000000000000000" pitchFamily="2" charset="2"/>
              <a:buChar char="q"/>
            </a:pPr>
            <a:r>
              <a:rPr lang="en-US" sz="2400" dirty="0"/>
              <a:t> The receptors of the eye are sensitive only to that tiny portion of the vast spectrum of electromagnetic radiation that we call visible light.</a:t>
            </a:r>
          </a:p>
          <a:p>
            <a:pPr>
              <a:lnSpc>
                <a:spcPct val="100000"/>
              </a:lnSpc>
              <a:buFont typeface="Wingdings" panose="05000000000000000000" pitchFamily="2" charset="2"/>
              <a:buChar char="q"/>
            </a:pPr>
            <a:endParaRPr lang="en-US" sz="2400" dirty="0"/>
          </a:p>
          <a:p>
            <a:pPr>
              <a:lnSpc>
                <a:spcPct val="100000"/>
              </a:lnSpc>
              <a:buFont typeface="Wingdings" panose="05000000000000000000" pitchFamily="2" charset="2"/>
              <a:buChar char="q"/>
            </a:pPr>
            <a:r>
              <a:rPr lang="en-US" sz="2400" dirty="0"/>
              <a:t> The visible spectrum— are between about 400 and 750 nm. </a:t>
            </a:r>
          </a:p>
          <a:p>
            <a:pPr marL="0" indent="0">
              <a:lnSpc>
                <a:spcPct val="100000"/>
              </a:lnSpc>
              <a:buNone/>
            </a:pPr>
            <a:endParaRPr lang="en-US" sz="2400" dirty="0"/>
          </a:p>
          <a:p>
            <a:pPr>
              <a:lnSpc>
                <a:spcPct val="100000"/>
              </a:lnSpc>
              <a:buFont typeface="Wingdings" panose="05000000000000000000" pitchFamily="2" charset="2"/>
              <a:buChar char="q"/>
            </a:pPr>
            <a:r>
              <a:rPr lang="en-US" sz="2400" dirty="0"/>
              <a:t> Different wavelengths of light within this band are perceived as different colors</a:t>
            </a:r>
            <a:endParaRPr lang="en-PK" sz="2400" dirty="0"/>
          </a:p>
        </p:txBody>
      </p:sp>
      <p:sp>
        <p:nvSpPr>
          <p:cNvPr id="5" name="Title 4">
            <a:extLst>
              <a:ext uri="{FF2B5EF4-FFF2-40B4-BE49-F238E27FC236}">
                <a16:creationId xmlns:a16="http://schemas.microsoft.com/office/drawing/2014/main" id="{B70383F9-6F98-491E-96A5-256BE93520D5}"/>
              </a:ext>
            </a:extLst>
          </p:cNvPr>
          <p:cNvSpPr>
            <a:spLocks noGrp="1"/>
          </p:cNvSpPr>
          <p:nvPr>
            <p:ph type="title"/>
          </p:nvPr>
        </p:nvSpPr>
        <p:spPr>
          <a:xfrm>
            <a:off x="1251678" y="369133"/>
            <a:ext cx="10178322" cy="1492132"/>
          </a:xfrm>
        </p:spPr>
        <p:txBody>
          <a:bodyPr/>
          <a:lstStyle/>
          <a:p>
            <a:r>
              <a:rPr lang="en-US" dirty="0"/>
              <a:t>Light</a:t>
            </a:r>
            <a:endParaRPr lang="en-PK" dirty="0"/>
          </a:p>
        </p:txBody>
      </p:sp>
    </p:spTree>
    <p:extLst>
      <p:ext uri="{BB962C8B-B14F-4D97-AF65-F5344CB8AC3E}">
        <p14:creationId xmlns:p14="http://schemas.microsoft.com/office/powerpoint/2010/main" val="445689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4B99E-08E1-4CC5-8E70-8C2D7F1AA9F6}"/>
              </a:ext>
            </a:extLst>
          </p:cNvPr>
          <p:cNvSpPr>
            <a:spLocks noGrp="1"/>
          </p:cNvSpPr>
          <p:nvPr>
            <p:ph type="title"/>
          </p:nvPr>
        </p:nvSpPr>
        <p:spPr/>
        <p:txBody>
          <a:bodyPr/>
          <a:lstStyle/>
          <a:p>
            <a:r>
              <a:rPr lang="en-US" b="1" dirty="0"/>
              <a:t>Eye Anatomy </a:t>
            </a:r>
            <a:endParaRPr lang="en-PK" b="1" dirty="0"/>
          </a:p>
        </p:txBody>
      </p:sp>
      <p:sp>
        <p:nvSpPr>
          <p:cNvPr id="3" name="Content Placeholder 2">
            <a:extLst>
              <a:ext uri="{FF2B5EF4-FFF2-40B4-BE49-F238E27FC236}">
                <a16:creationId xmlns:a16="http://schemas.microsoft.com/office/drawing/2014/main" id="{4CBDC669-7684-41A2-B6DA-51A249972C55}"/>
              </a:ext>
            </a:extLst>
          </p:cNvPr>
          <p:cNvSpPr>
            <a:spLocks noGrp="1"/>
          </p:cNvSpPr>
          <p:nvPr>
            <p:ph idx="1"/>
          </p:nvPr>
        </p:nvSpPr>
        <p:spPr/>
        <p:txBody>
          <a:bodyPr>
            <a:normAutofit/>
          </a:bodyPr>
          <a:lstStyle/>
          <a:p>
            <a:pPr>
              <a:lnSpc>
                <a:spcPct val="100000"/>
              </a:lnSpc>
              <a:buFont typeface="Wingdings" panose="05000000000000000000" pitchFamily="2" charset="2"/>
              <a:buChar char="q"/>
            </a:pPr>
            <a:r>
              <a:rPr lang="en-US" sz="2400" dirty="0"/>
              <a:t> The eye is a three-layered, fluid-filled ball divided into two chambers.</a:t>
            </a:r>
          </a:p>
          <a:p>
            <a:pPr marL="0" indent="0">
              <a:lnSpc>
                <a:spcPct val="100000"/>
              </a:lnSpc>
              <a:buNone/>
            </a:pPr>
            <a:r>
              <a:rPr lang="en-US" sz="2400" dirty="0"/>
              <a:t> </a:t>
            </a:r>
          </a:p>
          <a:p>
            <a:pPr marL="457200" lvl="1" indent="0">
              <a:lnSpc>
                <a:spcPct val="100000"/>
              </a:lnSpc>
              <a:buNone/>
            </a:pPr>
            <a:r>
              <a:rPr lang="en-US" sz="2200" b="1" u="sng" dirty="0">
                <a:solidFill>
                  <a:schemeClr val="accent1"/>
                </a:solidFill>
              </a:rPr>
              <a:t>1-</a:t>
            </a:r>
            <a:r>
              <a:rPr lang="en-US" sz="2800" b="1" u="sng" dirty="0">
                <a:solidFill>
                  <a:schemeClr val="accent1"/>
                </a:solidFill>
              </a:rPr>
              <a:t>The sclera: </a:t>
            </a:r>
            <a:r>
              <a:rPr lang="en-US" sz="2400" dirty="0"/>
              <a:t>The outer layer, forms a white, connective-tissue capsule around the eye, except at its anterior surface where it is specialized into the clear, dense </a:t>
            </a:r>
            <a:r>
              <a:rPr lang="en-US" sz="2400" b="1" dirty="0">
                <a:solidFill>
                  <a:schemeClr val="accent1"/>
                </a:solidFill>
              </a:rPr>
              <a:t>cornea</a:t>
            </a:r>
            <a:r>
              <a:rPr lang="en-US" sz="2400" dirty="0"/>
              <a:t>. </a:t>
            </a:r>
          </a:p>
          <a:p>
            <a:pPr marL="457200" lvl="1" indent="0">
              <a:lnSpc>
                <a:spcPct val="100000"/>
              </a:lnSpc>
              <a:buNone/>
            </a:pPr>
            <a:r>
              <a:rPr lang="en-US" sz="2400" dirty="0"/>
              <a:t>The tough, fibrous sclera serves as the insertion point for external muscles that move the eyeballs within their sockets. </a:t>
            </a:r>
          </a:p>
        </p:txBody>
      </p:sp>
    </p:spTree>
    <p:extLst>
      <p:ext uri="{BB962C8B-B14F-4D97-AF65-F5344CB8AC3E}">
        <p14:creationId xmlns:p14="http://schemas.microsoft.com/office/powerpoint/2010/main" val="2293878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44944A-7CDF-4BBE-A219-119B2BF88404}"/>
              </a:ext>
            </a:extLst>
          </p:cNvPr>
          <p:cNvSpPr>
            <a:spLocks noGrp="1"/>
          </p:cNvSpPr>
          <p:nvPr>
            <p:ph idx="1"/>
          </p:nvPr>
        </p:nvSpPr>
        <p:spPr>
          <a:xfrm>
            <a:off x="1251678" y="543340"/>
            <a:ext cx="10178322" cy="5844208"/>
          </a:xfrm>
        </p:spPr>
        <p:txBody>
          <a:bodyPr/>
          <a:lstStyle/>
          <a:p>
            <a:pPr marL="457200" lvl="1" indent="0">
              <a:lnSpc>
                <a:spcPct val="100000"/>
              </a:lnSpc>
              <a:buNone/>
            </a:pPr>
            <a:r>
              <a:rPr lang="en-US" sz="2800" b="1" u="sng" dirty="0">
                <a:solidFill>
                  <a:schemeClr val="accent1"/>
                </a:solidFill>
              </a:rPr>
              <a:t>2-The choroid: </a:t>
            </a:r>
            <a:r>
              <a:rPr lang="en-US" sz="2400" dirty="0"/>
              <a:t>The layer beneath the sclera. Part of the choroid layer is darkly pigmented to absorb light rays at the back of the eyeball. </a:t>
            </a:r>
          </a:p>
          <a:p>
            <a:pPr marL="457200" lvl="1" indent="0">
              <a:lnSpc>
                <a:spcPct val="100000"/>
              </a:lnSpc>
              <a:buNone/>
            </a:pPr>
            <a:endParaRPr lang="en-US" sz="2400" dirty="0"/>
          </a:p>
          <a:p>
            <a:pPr marL="457200" lvl="1" indent="0">
              <a:lnSpc>
                <a:spcPct val="100000"/>
              </a:lnSpc>
              <a:buNone/>
            </a:pPr>
            <a:r>
              <a:rPr lang="en-US" sz="2400" dirty="0"/>
              <a:t>In the front, the choroid layer is specialized into the </a:t>
            </a:r>
            <a:r>
              <a:rPr lang="en-US" sz="2400" b="1" dirty="0">
                <a:solidFill>
                  <a:schemeClr val="accent1"/>
                </a:solidFill>
              </a:rPr>
              <a:t>iris</a:t>
            </a:r>
            <a:r>
              <a:rPr lang="en-US" sz="2400" dirty="0"/>
              <a:t> (the structure that gives your eyes their color), </a:t>
            </a:r>
            <a:r>
              <a:rPr lang="en-US" sz="2400" b="1" dirty="0">
                <a:solidFill>
                  <a:schemeClr val="accent1"/>
                </a:solidFill>
              </a:rPr>
              <a:t>the ciliary muscle</a:t>
            </a:r>
            <a:r>
              <a:rPr lang="en-US" sz="2400" dirty="0"/>
              <a:t>, and the </a:t>
            </a:r>
            <a:r>
              <a:rPr lang="en-US" sz="2400" b="1" dirty="0">
                <a:solidFill>
                  <a:schemeClr val="accent1"/>
                </a:solidFill>
              </a:rPr>
              <a:t>zonular fibers</a:t>
            </a:r>
            <a:r>
              <a:rPr lang="en-US" sz="2400" dirty="0"/>
              <a:t>. </a:t>
            </a:r>
          </a:p>
          <a:p>
            <a:pPr marL="457200" lvl="1" indent="0">
              <a:lnSpc>
                <a:spcPct val="100000"/>
              </a:lnSpc>
              <a:buNone/>
            </a:pPr>
            <a:endParaRPr lang="en-US" sz="2400" dirty="0"/>
          </a:p>
          <a:p>
            <a:pPr marL="457200" lvl="1" indent="0">
              <a:lnSpc>
                <a:spcPct val="100000"/>
              </a:lnSpc>
              <a:buNone/>
            </a:pPr>
            <a:r>
              <a:rPr lang="en-US" sz="2400" b="1" dirty="0">
                <a:solidFill>
                  <a:schemeClr val="accent1"/>
                </a:solidFill>
              </a:rPr>
              <a:t>Circular</a:t>
            </a:r>
            <a:r>
              <a:rPr lang="en-US" sz="2400" dirty="0"/>
              <a:t> and </a:t>
            </a:r>
            <a:r>
              <a:rPr lang="en-US" sz="2400" b="1" dirty="0">
                <a:solidFill>
                  <a:schemeClr val="accent1"/>
                </a:solidFill>
              </a:rPr>
              <a:t>radial smooth muscle fibers of the iris </a:t>
            </a:r>
            <a:r>
              <a:rPr lang="en-US" sz="2400" dirty="0"/>
              <a:t>determine the diameter of the pupil, the anterior opening that allows light into the eye. </a:t>
            </a:r>
          </a:p>
          <a:p>
            <a:pPr marL="457200" lvl="1" indent="0">
              <a:lnSpc>
                <a:spcPct val="100000"/>
              </a:lnSpc>
              <a:buNone/>
            </a:pPr>
            <a:endParaRPr lang="en-US" sz="2400" dirty="0"/>
          </a:p>
          <a:p>
            <a:pPr marL="457200" lvl="1" indent="0">
              <a:lnSpc>
                <a:spcPct val="100000"/>
              </a:lnSpc>
              <a:buNone/>
            </a:pPr>
            <a:r>
              <a:rPr lang="en-US" sz="2400" dirty="0"/>
              <a:t>Activity of the </a:t>
            </a:r>
            <a:r>
              <a:rPr lang="en-US" sz="2400" b="1" dirty="0">
                <a:solidFill>
                  <a:schemeClr val="accent1"/>
                </a:solidFill>
              </a:rPr>
              <a:t>ciliary muscle </a:t>
            </a:r>
            <a:r>
              <a:rPr lang="en-US" sz="2400" dirty="0"/>
              <a:t>and the resulting tension on the </a:t>
            </a:r>
            <a:r>
              <a:rPr lang="en-US" sz="2400" b="1" dirty="0">
                <a:solidFill>
                  <a:schemeClr val="accent1"/>
                </a:solidFill>
              </a:rPr>
              <a:t>zonular fibers </a:t>
            </a:r>
            <a:r>
              <a:rPr lang="en-US" sz="2400" dirty="0"/>
              <a:t>determine the shape and consequently the focusing power of the crystalline lens just behind the iris. </a:t>
            </a:r>
            <a:endParaRPr lang="en-PK" sz="2400" dirty="0"/>
          </a:p>
          <a:p>
            <a:pPr marL="0" indent="0">
              <a:buNone/>
            </a:pPr>
            <a:endParaRPr lang="en-PK" dirty="0"/>
          </a:p>
        </p:txBody>
      </p:sp>
    </p:spTree>
    <p:extLst>
      <p:ext uri="{BB962C8B-B14F-4D97-AF65-F5344CB8AC3E}">
        <p14:creationId xmlns:p14="http://schemas.microsoft.com/office/powerpoint/2010/main" val="2716773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DA7DC1-5F26-4B7B-AB97-0253DA5A7972}"/>
              </a:ext>
            </a:extLst>
          </p:cNvPr>
          <p:cNvSpPr>
            <a:spLocks noGrp="1"/>
          </p:cNvSpPr>
          <p:nvPr>
            <p:ph idx="1"/>
          </p:nvPr>
        </p:nvSpPr>
        <p:spPr>
          <a:xfrm>
            <a:off x="1251678" y="212035"/>
            <a:ext cx="10178322" cy="6520069"/>
          </a:xfrm>
        </p:spPr>
        <p:txBody>
          <a:bodyPr/>
          <a:lstStyle/>
          <a:p>
            <a:pPr marL="457200" lvl="1" indent="0">
              <a:buNone/>
            </a:pPr>
            <a:r>
              <a:rPr lang="en-US" sz="2800" b="1" u="sng" dirty="0">
                <a:solidFill>
                  <a:schemeClr val="accent1"/>
                </a:solidFill>
              </a:rPr>
              <a:t>3-The retina: </a:t>
            </a:r>
            <a:r>
              <a:rPr lang="en-US" sz="2400" dirty="0"/>
              <a:t>The third major layer of the eye. It forms the inner, posterior surface of the eye, containing numerous types of neurons including the sensory cells of the eyes, called </a:t>
            </a:r>
            <a:r>
              <a:rPr lang="en-US" sz="2400" b="1" dirty="0">
                <a:solidFill>
                  <a:schemeClr val="accent1"/>
                </a:solidFill>
              </a:rPr>
              <a:t>photoreceptors</a:t>
            </a:r>
            <a:r>
              <a:rPr lang="en-US" dirty="0"/>
              <a:t>. </a:t>
            </a:r>
          </a:p>
          <a:p>
            <a:pPr marL="914400" lvl="2" indent="0">
              <a:buNone/>
            </a:pPr>
            <a:r>
              <a:rPr lang="en-US" sz="2400" b="1" dirty="0">
                <a:solidFill>
                  <a:schemeClr val="accent1"/>
                </a:solidFill>
              </a:rPr>
              <a:t>The macula lutea: </a:t>
            </a:r>
            <a:r>
              <a:rPr lang="en-US" sz="2400" dirty="0"/>
              <a:t>a small region near the center of the retina that is relatively free of blood vessels; </a:t>
            </a:r>
          </a:p>
          <a:p>
            <a:pPr marL="914400" lvl="2" indent="0">
              <a:buNone/>
            </a:pPr>
            <a:r>
              <a:rPr lang="en-US" sz="2400" b="1" dirty="0">
                <a:solidFill>
                  <a:schemeClr val="accent1"/>
                </a:solidFill>
              </a:rPr>
              <a:t>The fovea centralis: </a:t>
            </a:r>
            <a:r>
              <a:rPr lang="en-US" sz="2400" dirty="0"/>
              <a:t>a central, shallow pit within the macula containing a high density of cones but relatively few light obstructing retinal neurons—this region is specialized to deliver the highest visual acuity; </a:t>
            </a:r>
          </a:p>
          <a:p>
            <a:pPr marL="914400" lvl="2" indent="0">
              <a:buNone/>
            </a:pPr>
            <a:r>
              <a:rPr lang="en-US" sz="2400" b="1" dirty="0">
                <a:solidFill>
                  <a:schemeClr val="accent1"/>
                </a:solidFill>
              </a:rPr>
              <a:t>The optic disc: </a:t>
            </a:r>
            <a:r>
              <a:rPr lang="en-US" sz="2400" dirty="0"/>
              <a:t>a distinct, circular region toward the nasal side of the retina where neurons carrying information from the photoreceptors exit the eye as the optic nerve; </a:t>
            </a:r>
          </a:p>
          <a:p>
            <a:pPr marL="914400" lvl="2" indent="0">
              <a:buNone/>
            </a:pPr>
            <a:r>
              <a:rPr lang="en-US" sz="2400" b="1" dirty="0">
                <a:solidFill>
                  <a:schemeClr val="accent1"/>
                </a:solidFill>
              </a:rPr>
              <a:t>The blood vessels: </a:t>
            </a:r>
            <a:r>
              <a:rPr lang="en-US" sz="2400" dirty="0"/>
              <a:t>that enter the eye at the optic disc and branch extensively over the inner surface of the retina. </a:t>
            </a:r>
          </a:p>
          <a:p>
            <a:pPr marL="457200" lvl="1" indent="0">
              <a:buNone/>
            </a:pPr>
            <a:endParaRPr lang="en-US" dirty="0"/>
          </a:p>
          <a:p>
            <a:pPr marL="0" indent="0">
              <a:lnSpc>
                <a:spcPct val="100000"/>
              </a:lnSpc>
              <a:buNone/>
            </a:pPr>
            <a:endParaRPr lang="en-US" sz="2400" dirty="0"/>
          </a:p>
        </p:txBody>
      </p:sp>
    </p:spTree>
    <p:extLst>
      <p:ext uri="{BB962C8B-B14F-4D97-AF65-F5344CB8AC3E}">
        <p14:creationId xmlns:p14="http://schemas.microsoft.com/office/powerpoint/2010/main" val="2311301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9E851F-E5E6-4D37-9CA4-03D983FF3DA4}"/>
              </a:ext>
            </a:extLst>
          </p:cNvPr>
          <p:cNvSpPr>
            <a:spLocks noGrp="1"/>
          </p:cNvSpPr>
          <p:nvPr>
            <p:ph idx="1"/>
          </p:nvPr>
        </p:nvSpPr>
        <p:spPr>
          <a:xfrm>
            <a:off x="1251678" y="2610677"/>
            <a:ext cx="10178322" cy="3268915"/>
          </a:xfrm>
        </p:spPr>
        <p:txBody>
          <a:bodyPr/>
          <a:lstStyle/>
          <a:p>
            <a:pPr marL="0" indent="0">
              <a:lnSpc>
                <a:spcPct val="100000"/>
              </a:lnSpc>
              <a:buNone/>
            </a:pPr>
            <a:r>
              <a:rPr lang="en-US" sz="2400" dirty="0"/>
              <a:t>The eye is divided into two fluid-filled spaces that provide support. </a:t>
            </a:r>
          </a:p>
          <a:p>
            <a:pPr marL="457200" lvl="1" indent="0">
              <a:lnSpc>
                <a:spcPct val="100000"/>
              </a:lnSpc>
              <a:buNone/>
            </a:pPr>
            <a:r>
              <a:rPr lang="en-US" sz="2800" b="1" u="sng" dirty="0">
                <a:solidFill>
                  <a:schemeClr val="accent1"/>
                </a:solidFill>
              </a:rPr>
              <a:t>The anterior chamber </a:t>
            </a:r>
            <a:r>
              <a:rPr lang="en-US" sz="2400" dirty="0"/>
              <a:t>of the eye, between the iris and the cornea, is filled with a clear fluid called </a:t>
            </a:r>
            <a:r>
              <a:rPr lang="en-US" sz="2400" b="1" dirty="0">
                <a:solidFill>
                  <a:schemeClr val="accent1"/>
                </a:solidFill>
              </a:rPr>
              <a:t>aqueous humor</a:t>
            </a:r>
            <a:r>
              <a:rPr lang="en-US" sz="2400" dirty="0"/>
              <a:t>. </a:t>
            </a:r>
          </a:p>
          <a:p>
            <a:pPr marL="457200" lvl="1" indent="0">
              <a:lnSpc>
                <a:spcPct val="100000"/>
              </a:lnSpc>
              <a:buNone/>
            </a:pPr>
            <a:endParaRPr lang="en-US" sz="2400" dirty="0"/>
          </a:p>
          <a:p>
            <a:pPr marL="457200" lvl="1" indent="0">
              <a:lnSpc>
                <a:spcPct val="100000"/>
              </a:lnSpc>
              <a:buNone/>
            </a:pPr>
            <a:r>
              <a:rPr lang="en-US" sz="2800" b="1" u="sng" dirty="0">
                <a:solidFill>
                  <a:schemeClr val="accent1"/>
                </a:solidFill>
              </a:rPr>
              <a:t>The posterior chamber </a:t>
            </a:r>
            <a:r>
              <a:rPr lang="en-US" sz="2400" dirty="0"/>
              <a:t>of the eye, between the lens and the retina, is filled with a viscous, jellylike substance known as </a:t>
            </a:r>
            <a:r>
              <a:rPr lang="en-US" sz="2400" b="1" dirty="0">
                <a:solidFill>
                  <a:schemeClr val="accent1"/>
                </a:solidFill>
              </a:rPr>
              <a:t>vitreous humor</a:t>
            </a:r>
            <a:r>
              <a:rPr lang="en-US" sz="2400" dirty="0"/>
              <a:t>.</a:t>
            </a:r>
            <a:endParaRPr lang="en-PK" sz="2400" dirty="0"/>
          </a:p>
          <a:p>
            <a:pPr marL="0" indent="0">
              <a:buNone/>
            </a:pPr>
            <a:endParaRPr lang="en-PK" dirty="0"/>
          </a:p>
        </p:txBody>
      </p:sp>
    </p:spTree>
    <p:extLst>
      <p:ext uri="{BB962C8B-B14F-4D97-AF65-F5344CB8AC3E}">
        <p14:creationId xmlns:p14="http://schemas.microsoft.com/office/powerpoint/2010/main" val="303328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8022853-F617-4EA4-9381-1D0A0614C6AF}"/>
              </a:ext>
            </a:extLst>
          </p:cNvPr>
          <p:cNvPicPr>
            <a:picLocks noGrp="1" noChangeAspect="1"/>
          </p:cNvPicPr>
          <p:nvPr>
            <p:ph idx="1"/>
          </p:nvPr>
        </p:nvPicPr>
        <p:blipFill>
          <a:blip r:embed="rId2"/>
          <a:stretch>
            <a:fillRect/>
          </a:stretch>
        </p:blipFill>
        <p:spPr>
          <a:xfrm>
            <a:off x="1020417" y="92765"/>
            <a:ext cx="10774018" cy="6599583"/>
          </a:xfrm>
          <a:prstGeom prst="rect">
            <a:avLst/>
          </a:prstGeom>
        </p:spPr>
      </p:pic>
    </p:spTree>
    <p:extLst>
      <p:ext uri="{BB962C8B-B14F-4D97-AF65-F5344CB8AC3E}">
        <p14:creationId xmlns:p14="http://schemas.microsoft.com/office/powerpoint/2010/main" val="838466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FAC5C7C-092D-4C62-B33C-778DB4205F7F}"/>
              </a:ext>
            </a:extLst>
          </p:cNvPr>
          <p:cNvPicPr>
            <a:picLocks noGrp="1" noChangeAspect="1"/>
          </p:cNvPicPr>
          <p:nvPr>
            <p:ph idx="1"/>
          </p:nvPr>
        </p:nvPicPr>
        <p:blipFill>
          <a:blip r:embed="rId2"/>
          <a:stretch>
            <a:fillRect/>
          </a:stretch>
        </p:blipFill>
        <p:spPr>
          <a:xfrm>
            <a:off x="1099929" y="477078"/>
            <a:ext cx="10535479" cy="6029740"/>
          </a:xfrm>
          <a:prstGeom prst="rect">
            <a:avLst/>
          </a:prstGeom>
        </p:spPr>
      </p:pic>
    </p:spTree>
    <p:extLst>
      <p:ext uri="{BB962C8B-B14F-4D97-AF65-F5344CB8AC3E}">
        <p14:creationId xmlns:p14="http://schemas.microsoft.com/office/powerpoint/2010/main" val="2101994455"/>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otalTime>0</TotalTime>
  <Words>1441</Words>
  <Application>Microsoft Office PowerPoint</Application>
  <PresentationFormat>Widescreen</PresentationFormat>
  <Paragraphs>111</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Gill Sans MT</vt:lpstr>
      <vt:lpstr>Impact</vt:lpstr>
      <vt:lpstr>Wingdings</vt:lpstr>
      <vt:lpstr>Badge</vt:lpstr>
      <vt:lpstr>The Sensory Systems</vt:lpstr>
      <vt:lpstr>Vision</vt:lpstr>
      <vt:lpstr>Light</vt:lpstr>
      <vt:lpstr>Eye Anatomy </vt:lpstr>
      <vt:lpstr>PowerPoint Presentation</vt:lpstr>
      <vt:lpstr>PowerPoint Presentation</vt:lpstr>
      <vt:lpstr>PowerPoint Presentation</vt:lpstr>
      <vt:lpstr>PowerPoint Presentation</vt:lpstr>
      <vt:lpstr>PowerPoint Presentation</vt:lpstr>
      <vt:lpstr>The Optics of Vision </vt:lpstr>
      <vt:lpstr>PowerPoint Presentation</vt:lpstr>
      <vt:lpstr>PowerPoint Presentation</vt:lpstr>
      <vt:lpstr>PowerPoint Presentation</vt:lpstr>
      <vt:lpstr>Photoreceptor Cells and Phototransduction </vt:lpstr>
      <vt:lpstr>PowerPoint Presentation</vt:lpstr>
      <vt:lpstr>PowerPoint Presentation</vt:lpstr>
      <vt:lpstr>PowerPoint Presentation</vt:lpstr>
      <vt:lpstr>PowerPoint Presentation</vt:lpstr>
      <vt:lpstr>PowerPoint Presentation</vt:lpstr>
      <vt:lpstr>Neural Pathways of Vision </vt:lpstr>
      <vt:lpstr>PowerPoint Presentation</vt:lpstr>
      <vt:lpstr>PowerPoint Presentation</vt:lpstr>
      <vt:lpstr>PowerPoint Presentation</vt:lpstr>
      <vt:lpstr>Color Vision</vt:lpstr>
      <vt:lpstr>Color Blindness</vt:lpstr>
      <vt:lpstr>Common Diseases of the Eye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Sensory Systems</dc:title>
  <dc:creator>mahreen.siddique01@outlook.com</dc:creator>
  <cp:lastModifiedBy>mahreen.siddique01@outlook.com</cp:lastModifiedBy>
  <cp:revision>20</cp:revision>
  <dcterms:created xsi:type="dcterms:W3CDTF">2020-06-14T08:32:44Z</dcterms:created>
  <dcterms:modified xsi:type="dcterms:W3CDTF">2020-06-29T13:59:35Z</dcterms:modified>
</cp:coreProperties>
</file>